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61" r:id="rId4"/>
    <p:sldId id="258" r:id="rId5"/>
    <p:sldId id="259" r:id="rId6"/>
    <p:sldId id="263" r:id="rId7"/>
    <p:sldId id="279" r:id="rId8"/>
    <p:sldId id="260" r:id="rId9"/>
    <p:sldId id="264" r:id="rId10"/>
    <p:sldId id="281" r:id="rId11"/>
    <p:sldId id="262" r:id="rId12"/>
    <p:sldId id="266" r:id="rId13"/>
    <p:sldId id="267" r:id="rId14"/>
    <p:sldId id="268" r:id="rId15"/>
    <p:sldId id="282" r:id="rId16"/>
    <p:sldId id="269" r:id="rId17"/>
    <p:sldId id="273" r:id="rId18"/>
    <p:sldId id="272" r:id="rId19"/>
    <p:sldId id="274" r:id="rId20"/>
    <p:sldId id="284" r:id="rId21"/>
    <p:sldId id="277" r:id="rId22"/>
    <p:sldId id="285" r:id="rId23"/>
    <p:sldId id="286" r:id="rId24"/>
    <p:sldId id="283" r:id="rId25"/>
    <p:sldId id="275" r:id="rId26"/>
    <p:sldId id="276" r:id="rId27"/>
    <p:sldId id="278" r:id="rId28"/>
    <p:sldId id="287" r:id="rId29"/>
    <p:sldId id="288" r:id="rId30"/>
    <p:sldId id="291" r:id="rId31"/>
    <p:sldId id="289" r:id="rId32"/>
    <p:sldId id="290" r:id="rId33"/>
    <p:sldId id="292" r:id="rId34"/>
    <p:sldId id="332" r:id="rId35"/>
    <p:sldId id="293" r:id="rId36"/>
    <p:sldId id="294" r:id="rId37"/>
    <p:sldId id="295" r:id="rId38"/>
    <p:sldId id="296" r:id="rId39"/>
    <p:sldId id="297" r:id="rId40"/>
    <p:sldId id="298" r:id="rId41"/>
    <p:sldId id="300" r:id="rId42"/>
    <p:sldId id="301" r:id="rId43"/>
    <p:sldId id="302" r:id="rId44"/>
    <p:sldId id="299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271" r:id="rId75"/>
    <p:sldId id="270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m.wikipedia.org/wiki/Uncontrolled_format_string" TargetMode="External"/><Relationship Id="rId2" Type="http://schemas.openxmlformats.org/officeDocument/2006/relationships/hyperlink" Target="https://www.youtube.com/watch?v=blQavgcwrp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google.com/blog/topics/threat-intelligence/six-facts-about-address-space-layout-randomization-on-windows" TargetMode="External"/><Relationship Id="rId4" Type="http://schemas.openxmlformats.org/officeDocument/2006/relationships/hyperlink" Target="https://arxiv.org/abs/2408.15107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bugzilla.mozilla.org/show_bug.cgi?id=150358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958324/free-public-domain-cc0-phot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reaching-shadow-heart-nature-landscapes-d62bda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imm609/checksec/issues/30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yugr/slides/blob/main/CppZeroCost/2025/scripts/has_stack_clash_protection.py" TargetMode="External"/><Relationship Id="rId4" Type="http://schemas.openxmlformats.org/officeDocument/2006/relationships/hyperlink" Target="https://github.com/slimm609/checksec/issues/300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anitizers/issues/247" TargetMode="External"/><Relationship Id="rId2" Type="http://schemas.openxmlformats.org/officeDocument/2006/relationships/hyperlink" Target="https://zatoichi-engineer.github.io/2017/10/06/fortify-source.html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2f30.org/fortify-headers/files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-developers.googleblog.com/2020/06/system-hardening-in-android-11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urse.llvm.org/t/rfc-c-buffer-hardening/65734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0x434b.dev/overview-of-glibc-heap-exploitation-techniqu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ingsvilletimes.ca/2022/10/common-sense-health-rake-up-the-leaves-this-fall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src.microsoft.com/blog/2019/07/a-proactive-approach-to-more-secure-code/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s://security.googleblog.com/2024/11/retrofitting-spatial-safety-to-hundreds.html" TargetMode="External"/><Relationship Id="rId4" Type="http://schemas.openxmlformats.org/officeDocument/2006/relationships/hyperlink" Target="https://www.chromium.org/Home/chromium-security/memory-safety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14-06/msg00615.html" TargetMode="External"/><Relationship Id="rId2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-std.org/jtc1/sc22/wg21/docs/papers/2023/p2723r1.html#real-world" TargetMode="External"/><Relationship Id="rId4" Type="http://schemas.openxmlformats.org/officeDocument/2006/relationships/hyperlink" Target="https://www.open-std.org/jtc1/sc22/wg21/docs/papers/2023/p2795r3.html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-proxy.ozlabs.org/project/qemu-devel/patch/20250604191843.399309-1-stefanha@redhat.com/" TargetMode="External"/><Relationship Id="rId2" Type="http://schemas.openxmlformats.org/officeDocument/2006/relationships/hyperlink" Target="https://serge-sans-paille.github.io/pythran-stories/trivial-auto-var-init-experi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5" Type="http://schemas.openxmlformats.org/officeDocument/2006/relationships/hyperlink" Target="https://bugs.launchpad.net/ubuntu/+source/dpkg/+bug/1972043/comments/11" TargetMode="External"/><Relationship Id="rId4" Type="http://schemas.openxmlformats.org/officeDocument/2006/relationships/hyperlink" Target="https://issues.chromium.org/issues/40633061#comment142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llvm.org/pipermail/cfe-dev/2020-April/065221.html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633061" TargetMode="External"/><Relationship Id="rId2" Type="http://schemas.openxmlformats.org/officeDocument/2006/relationships/hyperlink" Target="https://bugs.launchpad.net/ubuntu/+source/dpkg/+bug/19720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roid-developers.googleblog.com/2020/06/system-hardening-in-android-11.html" TargetMode="External"/><Relationship Id="rId4" Type="http://schemas.openxmlformats.org/officeDocument/2006/relationships/hyperlink" Target="https://serge-sans-paille.github.io/pythran-stories/trivial-auto-var-init-experiments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DirtyFrame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19/2019_cwe_top25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cc.gnu.org/bugzilla/show_bug.cgi?id=35412" TargetMode="External"/><Relationship Id="rId4" Type="http://schemas.openxmlformats.org/officeDocument/2006/relationships/hyperlink" Target="https://gcc.gnu.org/legacy-ml/gcc-patches/2000-10/msg00607.html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08108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18/06/compiler-based-security-mitigations-in.html" TargetMode="External"/><Relationship Id="rId2" Type="http://schemas.openxmlformats.org/officeDocument/2006/relationships/hyperlink" Target="https://android-developers.googleblog.com/2016/05/hardening-media-stack.html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09-1897" TargetMode="External"/><Relationship Id="rId2" Type="http://schemas.openxmlformats.org/officeDocument/2006/relationships/hyperlink" Target="https://www.usenix.org/system/files/sec23fall-prepub-123-xu-jianhao.pdf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ist.utl.pt/nuno.lopes/pubs/ub-pldi25.pdf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lvm/llvm-project/issues/122687" TargetMode="External"/><Relationship Id="rId2" Type="http://schemas.openxmlformats.org/officeDocument/2006/relationships/hyperlink" Target="https://best.openssf.org/Compiler-Hardening-Guides/Compiler-Options-Hardening-Guide-for-C-and-C++.html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 dirty="0"/>
              <a:t>Рандомизация расположения основных сегментов программы (стека, кучи, библиотек)</a:t>
            </a:r>
            <a:endParaRPr lang="en-US" dirty="0"/>
          </a:p>
          <a:p>
            <a:pPr lvl="1"/>
            <a:r>
              <a:rPr lang="ru-RU" dirty="0"/>
              <a:t>Осуществляется на уровне ОС</a:t>
            </a:r>
            <a:r>
              <a:rPr lang="en-US" dirty="0"/>
              <a:t> (</a:t>
            </a:r>
            <a:r>
              <a:rPr lang="ru-RU" dirty="0"/>
              <a:t>рандомизация </a:t>
            </a:r>
            <a:r>
              <a:rPr lang="en-US" dirty="0" err="1"/>
              <a:t>mmap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PaX</a:t>
            </a:r>
            <a:r>
              <a:rPr lang="en-US" dirty="0"/>
              <a:t>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(Vista)</a:t>
            </a:r>
          </a:p>
          <a:p>
            <a:pPr lvl="2"/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/bin/python3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dirty="0"/>
              <a:t> </a:t>
            </a:r>
            <a:r>
              <a:rPr lang="ru-RU" dirty="0"/>
              <a:t>дополнительные оптимизации </a:t>
            </a:r>
            <a:r>
              <a:rPr lang="en-US" dirty="0"/>
              <a:t>runtime interposition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Можно проверить наличие программой </a:t>
            </a:r>
            <a:r>
              <a:rPr lang="en-US" dirty="0" err="1"/>
              <a:t>checksec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обнаружить не удалось</a:t>
            </a:r>
            <a:endParaRPr lang="en-US" dirty="0"/>
          </a:p>
          <a:p>
            <a:pPr lvl="1"/>
            <a:r>
              <a:rPr lang="ru-RU" dirty="0"/>
              <a:t>Компиляция </a:t>
            </a:r>
            <a:r>
              <a:rPr lang="en-US" dirty="0"/>
              <a:t>CGBuiltin.cpp</a:t>
            </a:r>
            <a:r>
              <a:rPr lang="ru-RU" dirty="0"/>
              <a:t> компилятором </a:t>
            </a:r>
            <a:r>
              <a:rPr lang="en-US" dirty="0"/>
              <a:t>Clang</a:t>
            </a:r>
          </a:p>
          <a:p>
            <a:r>
              <a:rPr lang="ru-RU" dirty="0"/>
              <a:t>ASLR оказалась несовместима с предлинковки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en-US" dirty="0">
                <a:hlinkClick r:id="rId2"/>
              </a:rPr>
              <a:t>C++Russia: </a:t>
            </a:r>
            <a:r>
              <a:rPr lang="ru-RU" dirty="0">
                <a:hlinkClick r:id="rId2"/>
              </a:rPr>
              <a:t>Динамические библиотеки и способы ускорения их работы</a:t>
            </a:r>
            <a:endParaRPr lang="en-US" dirty="0"/>
          </a:p>
          <a:p>
            <a:r>
              <a:rPr lang="en-US" dirty="0"/>
              <a:t>False negatives:</a:t>
            </a:r>
            <a:endParaRPr lang="ru-RU" dirty="0"/>
          </a:p>
          <a:p>
            <a:pPr lvl="1"/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3"/>
              </a:rPr>
              <a:t>Format string attacks</a:t>
            </a:r>
            <a:r>
              <a:rPr lang="en-US" dirty="0"/>
              <a:t>):</a:t>
            </a:r>
          </a:p>
          <a:p>
            <a:pPr lvl="2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2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2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</a:p>
          <a:p>
            <a:pPr lvl="1"/>
            <a:r>
              <a:rPr lang="ru-RU" dirty="0"/>
              <a:t>Недостаточная рандомизация</a:t>
            </a:r>
          </a:p>
          <a:p>
            <a:pPr lvl="2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3"/>
            <a:r>
              <a:rPr lang="en-US" dirty="0">
                <a:hlinkClick r:id="rId4"/>
              </a:rPr>
              <a:t>The Illusion of Randomness</a:t>
            </a:r>
            <a:endParaRPr lang="ru-RU" dirty="0"/>
          </a:p>
          <a:p>
            <a:pPr lvl="2"/>
            <a:r>
              <a:rPr lang="ru-RU" dirty="0"/>
              <a:t>Относительный порядок библиотек и программы может быть неслучаен</a:t>
            </a:r>
          </a:p>
          <a:p>
            <a:pPr lvl="2"/>
            <a:r>
              <a:rPr lang="ru-RU" dirty="0"/>
              <a:t>Небольшое число рандомизируемых битов (16 или даже 8 в 32-битных Windows</a:t>
            </a:r>
            <a:r>
              <a:rPr lang="en-US" dirty="0"/>
              <a:t>)</a:t>
            </a:r>
          </a:p>
          <a:p>
            <a:pPr lvl="3"/>
            <a:r>
              <a:rPr lang="en-US" dirty="0">
                <a:hlinkClick r:id="rId5"/>
              </a:rPr>
              <a:t>Six facts about SLR on Windows</a:t>
            </a:r>
            <a:endParaRPr lang="ru-RU" dirty="0"/>
          </a:p>
          <a:p>
            <a:pPr lvl="2"/>
            <a:r>
              <a:rPr lang="ru-RU" dirty="0"/>
              <a:t>В Windows</a:t>
            </a:r>
          </a:p>
          <a:p>
            <a:pPr lvl="3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3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2"/>
            <a:r>
              <a:rPr lang="ru-RU" dirty="0"/>
              <a:t>В Linux рандомизация делается однократно при старте сервиса =&gt; уязвима к brute force (особенно на 32-битных платформах)</a:t>
            </a:r>
          </a:p>
          <a:p>
            <a:pPr lvl="2"/>
            <a:r>
              <a:rPr lang="ru-RU" dirty="0"/>
              <a:t>Рекомендуется делать регулярный рестарт сервисов</a:t>
            </a:r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9230-571D-42A7-BABC-A33D57B5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9C1A-4DA2-403E-9B2E-835D7F479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Некоторые коммерческие решения позволяют динамически переупорядочивать сегменты в рантайме или линк-тайме</a:t>
            </a:r>
          </a:p>
          <a:p>
            <a:r>
              <a:rPr lang="ru-RU" dirty="0"/>
              <a:t>Например </a:t>
            </a:r>
            <a:r>
              <a:rPr lang="en-US" dirty="0"/>
              <a:t>Safe Compiler (</a:t>
            </a:r>
            <a:r>
              <a:rPr lang="ru-RU" dirty="0"/>
              <a:t>ИСП РАН)</a:t>
            </a:r>
            <a:r>
              <a:rPr lang="en-US" dirty="0"/>
              <a:t>, Moving Target Defense, </a:t>
            </a:r>
            <a:r>
              <a:rPr lang="en-US" dirty="0" err="1"/>
              <a:t>Multicompiler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14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David &amp; Angie, </a:t>
            </a:r>
            <a:r>
              <a:rPr lang="en-US" sz="1200" dirty="0">
                <a:hlinkClick r:id="rId3"/>
              </a:rPr>
              <a:t>https://www.flickr.com/photos/studiomiguel/3946174063</a:t>
            </a:r>
            <a:r>
              <a:rPr lang="en-US" sz="1200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</a:t>
            </a:r>
          </a:p>
          <a:p>
            <a:pPr lvl="1"/>
            <a:r>
              <a:rPr lang="ru-RU" dirty="0"/>
              <a:t>2%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Если канарейка хранится в том же сегменте что и стек, хакер может переписать и её</a:t>
            </a:r>
          </a:p>
          <a:p>
            <a:pPr lvl="1"/>
            <a:r>
              <a:rPr lang="ru-RU" dirty="0"/>
              <a:t>Не защищает от переписывания пользовательских указателей на функции на стеке</a:t>
            </a:r>
            <a:endParaRPr lang="en-US" dirty="0"/>
          </a:p>
          <a:p>
            <a:pPr lvl="1"/>
            <a:r>
              <a:rPr lang="ru-RU" dirty="0"/>
              <a:t>Не защащиет от переписывания адреса возврата без </a:t>
            </a:r>
            <a:r>
              <a:rPr lang="en-US" dirty="0"/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 (</a:t>
            </a:r>
            <a:r>
              <a:rPr lang="en-US" dirty="0">
                <a:hlinkClick r:id="rId2"/>
              </a:rPr>
              <a:t>BZ #1503589</a:t>
            </a:r>
            <a:r>
              <a:rPr lang="en-US" dirty="0"/>
              <a:t>)</a:t>
            </a:r>
          </a:p>
          <a:p>
            <a:r>
              <a:rPr lang="en-US" dirty="0"/>
              <a:t>TODO: Chrome ?</a:t>
            </a:r>
          </a:p>
          <a:p>
            <a:r>
              <a:rPr lang="ru-RU" dirty="0"/>
              <a:t>Наличие </a:t>
            </a:r>
            <a:r>
              <a:rPr lang="en-US" dirty="0" err="1"/>
              <a:t>StackProtector</a:t>
            </a:r>
            <a:r>
              <a:rPr lang="ru-RU" dirty="0"/>
              <a:t> можно проверить программой </a:t>
            </a:r>
            <a:r>
              <a:rPr lang="en-US" dirty="0" err="1"/>
              <a:t>checksec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1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Эксплуатируют ошибки типа </a:t>
            </a:r>
            <a:r>
              <a:rPr lang="en-US" dirty="0"/>
              <a:t>Stack Overflow</a:t>
            </a:r>
          </a:p>
          <a:p>
            <a:pPr lvl="1"/>
            <a:r>
              <a:rPr lang="ru-RU" dirty="0"/>
              <a:t>Переполнение буфера на стеке</a:t>
            </a:r>
            <a:endParaRPr lang="en-US" dirty="0"/>
          </a:p>
          <a:p>
            <a:r>
              <a:rPr lang="en-US" dirty="0"/>
              <a:t>Stack Smashing</a:t>
            </a:r>
          </a:p>
          <a:p>
            <a:pPr lvl="1"/>
            <a:r>
              <a:rPr lang="en-US" dirty="0"/>
              <a:t>Smashing The Stack For Fun And Profit (Aleph One, 1996)</a:t>
            </a:r>
          </a:p>
          <a:p>
            <a:pPr lvl="1"/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pPr lvl="1"/>
            <a:r>
              <a:rPr lang="ru-RU" dirty="0"/>
              <a:t>Неактуальна из-за современных защит</a:t>
            </a:r>
            <a:endParaRPr lang="en-US" dirty="0"/>
          </a:p>
          <a:p>
            <a:r>
              <a:rPr lang="en-US" dirty="0"/>
              <a:t>Return-to-</a:t>
            </a:r>
            <a:r>
              <a:rPr lang="en-US" dirty="0" err="1"/>
              <a:t>libc</a:t>
            </a:r>
            <a:r>
              <a:rPr lang="en-US" dirty="0"/>
              <a:t> (Solar Designer, 1997)</a:t>
            </a:r>
          </a:p>
          <a:p>
            <a:pPr lvl="1"/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2"/>
            <a:r>
              <a:rPr lang="ru-RU" dirty="0"/>
              <a:t>Обычно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dirty="0"/>
          </a:p>
          <a:p>
            <a:pPr lvl="1"/>
            <a:r>
              <a:rPr lang="ru-RU" dirty="0"/>
              <a:t>Вариант атаки: </a:t>
            </a:r>
            <a:r>
              <a:rPr lang="en-US" dirty="0"/>
              <a:t>return-to-</a:t>
            </a:r>
            <a:r>
              <a:rPr lang="en-US" dirty="0" err="1"/>
              <a:t>plt</a:t>
            </a:r>
            <a:endParaRPr lang="en-US" dirty="0"/>
          </a:p>
          <a:p>
            <a:pPr lvl="1"/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Return-oriented Programming (Nergal, 2001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Shacham</a:t>
            </a:r>
            <a:r>
              <a:rPr lang="en-US" dirty="0"/>
              <a:t>, </a:t>
            </a:r>
            <a:r>
              <a:rPr lang="ru-RU" dirty="0"/>
              <a:t>200</a:t>
            </a:r>
            <a:r>
              <a:rPr lang="en-US" dirty="0"/>
              <a:t>7)</a:t>
            </a:r>
          </a:p>
          <a:p>
            <a:pPr lvl="1"/>
            <a:r>
              <a:rPr lang="ru-RU" dirty="0"/>
              <a:t>Наиболее актуальная проблема</a:t>
            </a:r>
            <a:endParaRPr lang="en-US" dirty="0"/>
          </a:p>
          <a:p>
            <a:pPr lvl="1"/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pPr lvl="1"/>
            <a:r>
              <a:rPr lang="ru-RU" dirty="0"/>
              <a:t>Запись на стек множества адресов возврата</a:t>
            </a:r>
            <a:endParaRPr lang="en-US" dirty="0"/>
          </a:p>
          <a:p>
            <a:r>
              <a:rPr lang="en-US" dirty="0"/>
              <a:t>TODO: </a:t>
            </a:r>
            <a:r>
              <a:rPr lang="ru-RU" dirty="0"/>
              <a:t>картинки</a:t>
            </a:r>
            <a:r>
              <a:rPr lang="en-US" dirty="0"/>
              <a:t> ...</a:t>
            </a:r>
          </a:p>
          <a:p>
            <a:pPr lvl="1"/>
            <a:endParaRPr lang="ru-RU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7203C-7930-4B98-B51C-7530BB7B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344" y="1502896"/>
            <a:ext cx="2841526" cy="4262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D0371-EB56-4B28-A2BA-F24A998EABC4}"/>
              </a:ext>
            </a:extLst>
          </p:cNvPr>
          <p:cNvSpPr txBox="1"/>
          <p:nvPr/>
        </p:nvSpPr>
        <p:spPr>
          <a:xfrm>
            <a:off x="8964705" y="5765186"/>
            <a:ext cx="275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https://www.rawpixel.com/image/5958324/free-public-domain-cc0-photo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6843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применяется для unsafe stack для обнаружения overflow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8D487-2651-45C6-9D0B-EFDDEA26E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768" y="365125"/>
            <a:ext cx="1847850" cy="2466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2181A-063B-4CE3-BAAF-71CB652D19C2}"/>
              </a:ext>
            </a:extLst>
          </p:cNvPr>
          <p:cNvSpPr txBox="1"/>
          <p:nvPr/>
        </p:nvSpPr>
        <p:spPr>
          <a:xfrm>
            <a:off x="10228168" y="2832100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https://picryl.com/media/reaching-shadow-heart-nature-landscapes-d62bda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в среднем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по идее этого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=safe-stack</a:t>
            </a:r>
            <a:r>
              <a:rPr lang="en-US" dirty="0"/>
              <a:t>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 (</a:t>
            </a:r>
            <a:r>
              <a:rPr lang="ru-RU" dirty="0"/>
              <a:t>требует аппаратной поддержки </a:t>
            </a:r>
            <a:r>
              <a:rPr lang="en-US" dirty="0"/>
              <a:t>Intel CET)</a:t>
            </a:r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</a:p>
          <a:p>
            <a:r>
              <a:rPr lang="ru-RU" dirty="0"/>
              <a:t>Пока не поддержан в checksec (</a:t>
            </a:r>
            <a:r>
              <a:rPr lang="en-US" dirty="0" err="1">
                <a:hlinkClick r:id="rId2"/>
              </a:rPr>
              <a:t>checksec</a:t>
            </a:r>
            <a:r>
              <a:rPr lang="en-US" dirty="0">
                <a:hlinkClick r:id="rId2"/>
              </a:rPr>
              <a:t> #301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Можно просто искать публичный символ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__safestack_init</a:t>
            </a:r>
            <a:r>
              <a:rPr lang="ru-RU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17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Стек отделён от других сегментов незамаленой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Она служит для обнаружения исчерпания стека</a:t>
            </a:r>
            <a:endParaRPr lang="en-US" dirty="0"/>
          </a:p>
          <a:p>
            <a:pPr lvl="1"/>
            <a:r>
              <a:rPr lang="ru-RU" dirty="0"/>
              <a:t>Техника 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endParaRPr lang="en-US" dirty="0"/>
          </a:p>
          <a:p>
            <a:pPr lvl="2"/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endParaRPr lang="en-US" dirty="0"/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обнаружены регресии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endParaRPr lang="en-US" dirty="0"/>
          </a:p>
          <a:p>
            <a:pPr lvl="1"/>
            <a:r>
              <a:rPr lang="ru-RU" dirty="0"/>
              <a:t>Нет замедления при компиляции CGBuiltin.cpp компилятором Clang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Статус на </a:t>
            </a:r>
            <a:r>
              <a:rPr lang="en-US" dirty="0"/>
              <a:t>Debian </a:t>
            </a:r>
            <a:r>
              <a:rPr lang="ru-RU" dirty="0"/>
              <a:t>неясен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На </a:t>
            </a:r>
            <a:r>
              <a:rPr lang="en-US" dirty="0"/>
              <a:t>Debian 12 (stable) </a:t>
            </a:r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</a:t>
            </a:r>
          </a:p>
          <a:p>
            <a:r>
              <a:rPr lang="en-US" dirty="0" err="1"/>
              <a:t>Checksec</a:t>
            </a:r>
            <a:r>
              <a:rPr lang="en-US" dirty="0"/>
              <a:t> </a:t>
            </a:r>
            <a:r>
              <a:rPr lang="ru-RU" dirty="0"/>
              <a:t>пока не обнаруживает </a:t>
            </a:r>
            <a:r>
              <a:rPr lang="en-US" dirty="0"/>
              <a:t>stack clash (</a:t>
            </a:r>
            <a:r>
              <a:rPr lang="en-US" dirty="0" err="1">
                <a:hlinkClick r:id="rId4"/>
              </a:rPr>
              <a:t>checksec</a:t>
            </a:r>
            <a:r>
              <a:rPr lang="en-US" dirty="0">
                <a:hlinkClick r:id="rId4"/>
              </a:rPr>
              <a:t> #300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Можно пока использовать </a:t>
            </a:r>
            <a:r>
              <a:rPr lang="en-US" dirty="0">
                <a:hlinkClick r:id="rId5"/>
              </a:rPr>
              <a:t>has_stack_clash_protection.py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62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-U_FORTIFY_SOURCE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 can be obtained with returns below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z,execstack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-m32 -DPAD="\"$PAD\"" -march=i686 $CFLAGS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-R env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зашиты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ru-RU" dirty="0"/>
              <a:t>Конкретный список проверяемых функций можно уточнить в </a:t>
            </a:r>
            <a:r>
              <a:rPr lang="en-US" dirty="0"/>
              <a:t>Glibc headers (~80 </a:t>
            </a:r>
            <a:r>
              <a:rPr lang="ru-RU" dirty="0"/>
              <a:t>функций)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</a:t>
            </a:r>
            <a:r>
              <a:rPr lang="en-US" dirty="0" err="1"/>
              <a:t>strcpy</a:t>
            </a:r>
            <a:r>
              <a:rPr lang="en-US" dirty="0"/>
              <a:t>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Накладные расходы: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-D_FORTIFY_SOURCE=2: </a:t>
            </a:r>
            <a:r>
              <a:rPr lang="ru-RU" dirty="0"/>
              <a:t>нет изменений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-D_FORTIFY_SOURCE=3: 2%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r>
              <a:rPr lang="ru-RU" dirty="0"/>
              <a:t>Конфликтует с </a:t>
            </a:r>
            <a:r>
              <a:rPr lang="en-US" dirty="0" err="1"/>
              <a:t>AddressSanitizer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`</a:t>
            </a:r>
            <a:r>
              <a:rPr lang="en-US" dirty="0" err="1"/>
              <a:t>XXX_chk</a:t>
            </a:r>
            <a:r>
              <a:rPr lang="en-US" dirty="0"/>
              <a:t>`-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/>
              <a:t>-</a:t>
            </a:r>
            <a:r>
              <a:rPr lang="en-US" dirty="0"/>
              <a:t>U_FORTIFY_SOURCE </a:t>
            </a:r>
            <a:r>
              <a:rPr lang="ru-RU" dirty="0"/>
              <a:t>или -</a:t>
            </a:r>
            <a:r>
              <a:rPr lang="en-US" dirty="0"/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`-</a:t>
            </a:r>
            <a:r>
              <a:rPr lang="en-US" dirty="0"/>
              <a:t>O`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Компилятор далеко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явного включения используются макросы -</a:t>
            </a:r>
            <a:r>
              <a:rPr lang="en-US" dirty="0"/>
              <a:t>D_FORTIFY_SOURCE=2 </a:t>
            </a:r>
            <a:r>
              <a:rPr lang="ru-RU" dirty="0"/>
              <a:t>или -</a:t>
            </a:r>
            <a:r>
              <a:rPr lang="en-US" dirty="0"/>
              <a:t>D_FORTIFY_SOURCE=3</a:t>
            </a:r>
          </a:p>
          <a:p>
            <a:pPr lvl="1"/>
            <a:r>
              <a:rPr lang="ru-RU" dirty="0"/>
              <a:t>Пока не появится `-</a:t>
            </a:r>
            <a:r>
              <a:rPr lang="en-US" dirty="0"/>
              <a:t>D_FORTIFY_SOURCE=4` :)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(-D_FORTIFY_SOURCE=3)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-</a:t>
            </a:r>
            <a:r>
              <a:rPr lang="en-US" dirty="0"/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-</a:t>
            </a:r>
            <a:r>
              <a:rPr lang="en-US" dirty="0"/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-</a:t>
            </a:r>
            <a:r>
              <a:rPr lang="en-US" dirty="0"/>
              <a:t>D_FORTIFY_SOURCE=3 (</a:t>
            </a:r>
            <a:r>
              <a:rPr lang="ru-RU" dirty="0"/>
              <a:t>с 2023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1352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30F-BE9D-4DC4-8569-0A445101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7734-E16B-494D-8832-44823EB8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 фортификации можно расширить на скалярные обращения к массивам известной длины</a:t>
            </a:r>
          </a:p>
          <a:p>
            <a:r>
              <a:rPr lang="ru-RU" dirty="0"/>
              <a:t>Опция </a:t>
            </a:r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 </a:t>
            </a:r>
            <a:r>
              <a:rPr lang="ru-RU" dirty="0"/>
              <a:t>в компиляторах </a:t>
            </a:r>
            <a:r>
              <a:rPr lang="en-US" dirty="0"/>
              <a:t>GCC</a:t>
            </a:r>
            <a:r>
              <a:rPr lang="ru-RU" dirty="0"/>
              <a:t> и</a:t>
            </a:r>
            <a:r>
              <a:rPr lang="en-US" dirty="0"/>
              <a:t> Clang</a:t>
            </a:r>
          </a:p>
          <a:p>
            <a:pPr lvl="1"/>
            <a:r>
              <a:rPr lang="ru-RU" dirty="0"/>
              <a:t>Аналог </a:t>
            </a:r>
            <a:r>
              <a:rPr lang="en-US" dirty="0"/>
              <a:t>_FORTIFY_SOURCE=2: </a:t>
            </a:r>
            <a:r>
              <a:rPr lang="ru-RU" dirty="0"/>
              <a:t>массивы константных размеров или </a:t>
            </a:r>
            <a:r>
              <a:rPr lang="en-US" dirty="0"/>
              <a:t>VLA</a:t>
            </a:r>
          </a:p>
          <a:p>
            <a:r>
              <a:rPr lang="ru-RU" dirty="0"/>
              <a:t>Включена в </a:t>
            </a:r>
            <a:r>
              <a:rPr lang="en-US" dirty="0"/>
              <a:t>Android </a:t>
            </a:r>
            <a:r>
              <a:rPr lang="ru-RU" dirty="0"/>
              <a:t>для некоторых критичных модулей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Android Developers Blog: System hardening in Android 11</a:t>
            </a:r>
            <a:endParaRPr lang="en-US" dirty="0"/>
          </a:p>
          <a:p>
            <a:r>
              <a:rPr lang="ru-RU" dirty="0"/>
              <a:t>Нет накладных расходов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Аналогично </a:t>
            </a:r>
            <a:r>
              <a:rPr lang="en-US" dirty="0"/>
              <a:t>_FORTIFY_SOURCE=2</a:t>
            </a:r>
          </a:p>
        </p:txBody>
      </p:sp>
    </p:spTree>
    <p:extLst>
      <p:ext uri="{BB962C8B-B14F-4D97-AF65-F5344CB8AC3E}">
        <p14:creationId xmlns:p14="http://schemas.microsoft.com/office/powerpoint/2010/main" val="1515280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"r"(&amp;v)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v[4096];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`front`, `back`, etc.) в std::vector и std::strin</a:t>
            </a:r>
            <a:r>
              <a:rPr lang="en-US" dirty="0"/>
              <a:t>g</a:t>
            </a:r>
            <a:endParaRPr lang="ru-RU" dirty="0"/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корректности параметров мат. функций и распределений</a:t>
            </a:r>
          </a:p>
          <a:p>
            <a:pPr lvl="2"/>
            <a:r>
              <a:rPr lang="ru-RU" dirty="0"/>
              <a:t>Множество других мелких проверок типа `abs(INT_MIN)` в `std::gcd` и `std::lcm`</a:t>
            </a:r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Например 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</a:t>
            </a:r>
            <a:r>
              <a:rPr lang="en-US" dirty="0">
                <a:hlinkClick r:id="rId2"/>
              </a:rPr>
              <a:t>Russia: </a:t>
            </a:r>
            <a:r>
              <a:rPr lang="ru-RU" dirty="0">
                <a:hlinkClick r:id="rId2"/>
              </a:rPr>
              <a:t>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(</a:t>
            </a:r>
            <a:r>
              <a:rPr lang="ru-RU" dirty="0"/>
              <a:t>начало 2000-х)</a:t>
            </a:r>
          </a:p>
          <a:p>
            <a:pPr lvl="1"/>
            <a:r>
              <a:rPr lang="ru-RU" dirty="0"/>
              <a:t>Опция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GLIBCXX_ASSERTIONS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1"/>
            <a:r>
              <a:rPr lang="ru-RU" dirty="0"/>
              <a:t>Аналогичная проверка 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Через механизм </a:t>
            </a:r>
            <a:r>
              <a:rPr lang="en-US" dirty="0"/>
              <a:t>C++ profiles</a:t>
            </a:r>
          </a:p>
          <a:p>
            <a:pPr lvl="1"/>
            <a:r>
              <a:rPr lang="ru-RU" dirty="0"/>
              <a:t>Дефолтным будет профиль</a:t>
            </a:r>
            <a:r>
              <a:rPr lang="en-US" dirty="0"/>
              <a:t>,</a:t>
            </a:r>
            <a:r>
              <a:rPr lang="ru-RU" dirty="0"/>
              <a:t> запрещающий работу с </a:t>
            </a:r>
            <a:r>
              <a:rPr lang="en-US" dirty="0"/>
              <a:t>raw pointers</a:t>
            </a:r>
            <a:endParaRPr lang="ru-RU" dirty="0"/>
          </a:p>
          <a:p>
            <a:pPr lvl="1"/>
            <a:r>
              <a:rPr lang="ru-RU" dirty="0"/>
              <a:t>Инструменты для миграции на </a:t>
            </a:r>
            <a:r>
              <a:rPr lang="en-US" dirty="0"/>
              <a:t>std::span </a:t>
            </a:r>
            <a:r>
              <a:rPr lang="ru-RU" dirty="0"/>
              <a:t>уже существуют и применяются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Safe Buffers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endParaRPr lang="ru-RU" dirty="0"/>
          </a:p>
          <a:p>
            <a:pPr lvl="1"/>
            <a:r>
              <a:rPr lang="ru-RU" dirty="0"/>
              <a:t>3.5%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66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 или </a:t>
            </a:r>
            <a:r>
              <a:rPr lang="en-US" dirty="0" err="1"/>
              <a:t>vtables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  <a:p>
            <a:r>
              <a:rPr lang="ru-RU" dirty="0"/>
              <a:t>Примеры атак:</a:t>
            </a:r>
            <a:endParaRPr lang="en-US" dirty="0"/>
          </a:p>
          <a:p>
            <a:pPr lvl="1"/>
            <a:r>
              <a:rPr lang="ru-RU" dirty="0">
                <a:hlinkClick r:id="rId2"/>
              </a:rPr>
              <a:t>https://0x434b.dev/overview-of-glibc-heap-exploitation-techniques/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8D197-0143-45DE-9E8E-1D1C07529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41" y="415738"/>
            <a:ext cx="3521868" cy="234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2FB89-EDB1-476D-9BAF-D4214700D336}"/>
              </a:ext>
            </a:extLst>
          </p:cNvPr>
          <p:cNvSpPr txBox="1"/>
          <p:nvPr/>
        </p:nvSpPr>
        <p:spPr>
          <a:xfrm>
            <a:off x="8640715" y="2754182"/>
            <a:ext cx="322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https://kingsvilletimes.ca/2022/10/common-sense-health-rake-up-the-leaves-this-fall/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Libstdc</a:t>
            </a:r>
            <a:r>
              <a:rPr lang="en-US" dirty="0"/>
              <a:t>++:</a:t>
            </a:r>
            <a:r>
              <a:rPr lang="ru-RU" dirty="0"/>
              <a:t> -</a:t>
            </a:r>
            <a:r>
              <a:rPr lang="en-US" dirty="0"/>
              <a:t>D_GLIBCXX_ASSERTIONS</a:t>
            </a:r>
          </a:p>
          <a:p>
            <a:pPr lvl="1"/>
            <a:r>
              <a:rPr lang="ru-RU" dirty="0"/>
              <a:t>(дефолтная </a:t>
            </a:r>
            <a:r>
              <a:rPr lang="en-US" dirty="0"/>
              <a:t>STL </a:t>
            </a:r>
            <a:r>
              <a:rPr lang="ru-RU" dirty="0"/>
              <a:t>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Clang)</a:t>
            </a:r>
          </a:p>
          <a:p>
            <a:r>
              <a:rPr lang="en-US" dirty="0" err="1"/>
              <a:t>Libc</a:t>
            </a:r>
            <a:r>
              <a:rPr lang="en-US" dirty="0"/>
              <a:t>++: -D_LIBCPP_HARDENING_MODE=...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включается в </a:t>
            </a:r>
            <a:r>
              <a:rPr lang="en-US" dirty="0"/>
              <a:t>Clang </a:t>
            </a:r>
            <a:r>
              <a:rPr lang="ru-RU" dirty="0"/>
              <a:t>по флагу </a:t>
            </a:r>
            <a:r>
              <a:rPr lang="en-US" dirty="0"/>
              <a:t>-</a:t>
            </a:r>
            <a:r>
              <a:rPr lang="en-US" dirty="0" err="1"/>
              <a:t>stdlib</a:t>
            </a:r>
            <a:r>
              <a:rPr lang="en-US" dirty="0"/>
              <a:t>=</a:t>
            </a:r>
            <a:r>
              <a:rPr lang="en-US" dirty="0" err="1"/>
              <a:t>libc</a:t>
            </a:r>
            <a:r>
              <a:rPr lang="en-US" dirty="0"/>
              <a:t>++)</a:t>
            </a:r>
          </a:p>
          <a:p>
            <a:r>
              <a:rPr lang="en-US" dirty="0"/>
              <a:t>Visual Studio: 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10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Дополнительные меры в динамическом аллокаторе для затруднения атак на метаданные аллокатора</a:t>
            </a:r>
            <a:endParaRPr lang="en-US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r>
              <a:rPr lang="ru-RU" dirty="0"/>
              <a:t>Scudo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Чексуммы для обнаружения перезаписи метаданных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en-US" dirty="0"/>
              <a:t>M</a:t>
            </a:r>
            <a:r>
              <a:rPr lang="ru-RU" dirty="0"/>
              <a:t>map-only (нет `sbrk(2)`, для рандомизации)</a:t>
            </a:r>
          </a:p>
          <a:p>
            <a:r>
              <a:rPr lang="ru-RU" dirty="0"/>
              <a:t>hardened_malloc: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Карантин</a:t>
            </a:r>
          </a:p>
          <a:p>
            <a:pPr lvl="1"/>
            <a:r>
              <a:rPr lang="ru-RU" dirty="0"/>
              <a:t>Зануление данных на `free` и проверка на `malloc`</a:t>
            </a:r>
          </a:p>
          <a:p>
            <a:pPr lvl="1"/>
            <a:r>
              <a:rPr lang="ru-RU" dirty="0"/>
              <a:t>Канарейки</a:t>
            </a:r>
          </a:p>
          <a:p>
            <a:pPr lvl="1"/>
            <a:r>
              <a:rPr lang="en-US" dirty="0"/>
              <a:t>M</a:t>
            </a:r>
            <a:r>
              <a:rPr lang="ru-RU" dirty="0"/>
              <a:t>map-only (нет `sbrk(2)`, для рандомизации)</a:t>
            </a:r>
          </a:p>
          <a:p>
            <a:r>
              <a:rPr lang="ru-RU" dirty="0"/>
              <a:t>Glibc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Po</a:t>
            </a:r>
            <a:r>
              <a:rPr lang="ru-RU" dirty="0"/>
              <a:t>inter encryption </a:t>
            </a:r>
            <a:r>
              <a:rPr lang="en-US" dirty="0"/>
              <a:t>(</a:t>
            </a:r>
            <a:r>
              <a:rPr lang="ru-RU" dirty="0"/>
              <a:t>XOR всех указателей на функции с канарейкой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Дополнительные проверки heap consistency</a:t>
            </a:r>
            <a:r>
              <a:rPr lang="en-US" dirty="0"/>
              <a:t> </a:t>
            </a:r>
            <a:r>
              <a:rPr lang="ru-RU" dirty="0"/>
              <a:t>(функция mcheck)</a:t>
            </a:r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en-US" dirty="0" err="1"/>
              <a:t>достаточно</a:t>
            </a:r>
            <a:r>
              <a:rPr lang="en-US" dirty="0"/>
              <a:t> LD_PRELOAD=path/to/new/allocator.so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419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r>
              <a:rPr lang="en-US" dirty="0"/>
              <a:t>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Вызовы функции из динамических библиотек делаются через специальные трамплины 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Функции-трамплины читают и обновляют таблицу </a:t>
            </a:r>
            <a:r>
              <a:rPr lang="en-US" dirty="0"/>
              <a:t>GOT, </a:t>
            </a:r>
            <a:r>
              <a:rPr lang="ru-RU" dirty="0"/>
              <a:t>содержащую указатели на функции</a:t>
            </a:r>
            <a:endParaRPr lang="en-US" dirty="0"/>
          </a:p>
          <a:p>
            <a:pPr lvl="1"/>
            <a:r>
              <a:rPr lang="ru-RU" dirty="0"/>
              <a:t>Т.н. отложенное связывание </a:t>
            </a:r>
            <a:r>
              <a:rPr lang="en-US" dirty="0"/>
              <a:t>(lazy binding)</a:t>
            </a:r>
          </a:p>
          <a:p>
            <a:pPr lvl="1"/>
            <a:r>
              <a:rPr lang="ru-RU" dirty="0"/>
              <a:t>Ускоряет запуск приложения</a:t>
            </a:r>
          </a:p>
          <a:p>
            <a:r>
              <a:rPr lang="ru-RU" dirty="0"/>
              <a:t>Таблицу приходится держать в writable-сегменте и у хакеров есть возможность её скомпрометировать</a:t>
            </a:r>
            <a:endParaRPr lang="en-US" dirty="0"/>
          </a:p>
          <a:p>
            <a:pPr lvl="1"/>
            <a:r>
              <a:rPr lang="ru-RU" dirty="0"/>
              <a:t>Более редкая атака чем buffer overflow</a:t>
            </a:r>
            <a:r>
              <a:rPr lang="en-US" dirty="0"/>
              <a:t> </a:t>
            </a:r>
            <a:r>
              <a:rPr lang="ru-RU" dirty="0"/>
              <a:t>(мне неизвестны соответствующие </a:t>
            </a:r>
            <a:r>
              <a:rPr lang="en-US" dirty="0"/>
              <a:t>CVE)</a:t>
            </a:r>
            <a:endParaRPr lang="ru-RU" dirty="0"/>
          </a:p>
          <a:p>
            <a:r>
              <a:rPr lang="ru-RU" dirty="0"/>
              <a:t>Решение (</a:t>
            </a:r>
            <a:r>
              <a:rPr lang="en-US" dirty="0"/>
              <a:t>read-only relocations, RELRO):</a:t>
            </a:r>
          </a:p>
          <a:p>
            <a:pPr lvl="1"/>
            <a:r>
              <a:rPr lang="ru-RU" dirty="0"/>
              <a:t>Инициализировать содержимое таблицы на старте программы и сразу пометить сегмент как readonly</a:t>
            </a:r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Имитируем действия хакера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=$((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11% CVE </a:t>
            </a:r>
            <a:r>
              <a:rPr lang="ru-RU" dirty="0"/>
              <a:t>и 6.5%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  <a:endParaRPr lang="en-US" dirty="0"/>
          </a:p>
          <a:p>
            <a:pPr lvl="1"/>
            <a:r>
              <a:rPr lang="ru-RU" dirty="0"/>
              <a:t>Не лучшая метрика (большая часть </a:t>
            </a:r>
            <a:r>
              <a:rPr lang="en-US" dirty="0"/>
              <a:t>CVE </a:t>
            </a:r>
            <a:r>
              <a:rPr lang="ru-RU" dirty="0"/>
              <a:t>это уязвимости веб-приложений)</a:t>
            </a:r>
          </a:p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 err="1">
                <a:hlinkClick r:id="rId2"/>
              </a:rPr>
              <a:t>Mitre</a:t>
            </a:r>
            <a:r>
              <a:rPr lang="en-US" dirty="0">
                <a:hlinkClick r:id="rId2"/>
              </a:rPr>
              <a:t>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вызваны ошибками работы с памятью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MSRC Blog: A proactive approach to more secure code</a:t>
            </a:r>
            <a:endParaRPr lang="en-US" dirty="0"/>
          </a:p>
          <a:p>
            <a:r>
              <a:rPr lang="en-US" dirty="0"/>
              <a:t>70% high/critical </a:t>
            </a:r>
            <a:r>
              <a:rPr lang="ru-RU" dirty="0"/>
              <a:t>багов в проекте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Chromium Security: Memory Safety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5"/>
              </a:rPr>
              <a:t>Google Project Zero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3CDCD-FB7A-4AC6-9448-79BD075801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645" y="1123688"/>
            <a:ext cx="3088061" cy="90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RELRO уже использовался ранее для инициализации vtables </a:t>
            </a:r>
            <a:r>
              <a:rPr lang="en-US" dirty="0"/>
              <a:t>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ru-RU" dirty="0"/>
              <a:t>Потребовалась лишь небольшая адаптация для GOT</a:t>
            </a:r>
            <a:r>
              <a:rPr lang="en-US" dirty="0"/>
              <a:t> (full RELRO)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Практически не влияет на производительность</a:t>
            </a:r>
          </a:p>
          <a:p>
            <a:pPr lvl="1"/>
            <a:r>
              <a:rPr lang="ru-RU" dirty="0"/>
              <a:t>Может только замедлить старт программы из-за необходимости разрешения всех символов</a:t>
            </a:r>
            <a:endParaRPr lang="en-US" dirty="0"/>
          </a:p>
          <a:p>
            <a:pPr lvl="1"/>
            <a:r>
              <a:rPr lang="ru-RU" dirty="0"/>
              <a:t>Не обнаружили никакого замедления в работе компилятора </a:t>
            </a:r>
            <a:r>
              <a:rPr lang="en-US" dirty="0"/>
              <a:t>Clang</a:t>
            </a:r>
          </a:p>
          <a:p>
            <a:pPr lvl="2"/>
            <a:r>
              <a:rPr lang="en-US" dirty="0"/>
              <a:t>TODO: </a:t>
            </a:r>
            <a:r>
              <a:rPr lang="ru-RU" dirty="0"/>
              <a:t>проверить на </a:t>
            </a:r>
            <a:r>
              <a:rPr lang="en-US" dirty="0"/>
              <a:t>Clang </a:t>
            </a:r>
            <a:r>
              <a:rPr lang="ru-RU" dirty="0"/>
              <a:t>с </a:t>
            </a:r>
            <a:r>
              <a:rPr lang="en-US"/>
              <a:t>-DBUILD_SHARED_LIBS</a:t>
            </a:r>
            <a:endParaRPr lang="en-US" dirty="0"/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ru-RU" dirty="0"/>
              <a:t>Могут сломаться некоторые программы, если в них были отсутствующие символы (которые не вызывались)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ru-RU" dirty="0"/>
              <a:t>Не защищает пользовательские таблицы функций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линкера для включения </a:t>
            </a:r>
            <a:r>
              <a:rPr lang="en-US" dirty="0"/>
              <a:t>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ru-RU" dirty="0"/>
              <a:t>В Ubuntu включены по умолчанию в GCC, но не в </a:t>
            </a:r>
            <a:r>
              <a:rPr lang="en-US" dirty="0"/>
              <a:t>Clang (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только </a:t>
            </a:r>
            <a:r>
              <a:rPr lang="en-US" dirty="0"/>
              <a:t>partial RELRO</a:t>
            </a:r>
            <a:endParaRPr lang="ru-RU" dirty="0"/>
          </a:p>
          <a:p>
            <a:pPr lvl="1"/>
            <a:r>
              <a:rPr lang="ru-RU" dirty="0"/>
              <a:t>В Debian и </a:t>
            </a:r>
            <a:r>
              <a:rPr lang="en-US" dirty="0"/>
              <a:t>Fedora </a:t>
            </a:r>
            <a:r>
              <a:rPr lang="ru-RU" dirty="0"/>
              <a:t>не включены по умолчанию ни в GCC, ни в Clang</a:t>
            </a:r>
          </a:p>
          <a:p>
            <a:r>
              <a:rPr lang="ru-RU" dirty="0"/>
              <a:t>Использование в реальных проектах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и Fefora пакеты дефолтно собираются с </a:t>
            </a:r>
            <a:r>
              <a:rPr lang="en-US" dirty="0"/>
              <a:t>F</a:t>
            </a:r>
            <a:r>
              <a:rPr lang="ru-RU" dirty="0"/>
              <a:t>ull RELRO</a:t>
            </a:r>
          </a:p>
          <a:p>
            <a:pPr lvl="1"/>
            <a:r>
              <a:rPr lang="ru-RU" dirty="0"/>
              <a:t>В пакетах Debian </a:t>
            </a:r>
            <a:r>
              <a:rPr lang="en-US" dirty="0"/>
              <a:t>Full RELRO</a:t>
            </a:r>
            <a:r>
              <a:rPr lang="ru-RU" dirty="0"/>
              <a:t> дефолтно не включён</a:t>
            </a:r>
            <a:endParaRPr lang="en-US" dirty="0"/>
          </a:p>
          <a:p>
            <a:pPr lvl="1"/>
            <a:r>
              <a:rPr lang="en-US" dirty="0"/>
              <a:t>TODO: </a:t>
            </a:r>
            <a:r>
              <a:rPr lang="ru-RU" dirty="0"/>
              <a:t>браузеры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472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7B6-DE30-4425-AF8E-1EE7FBD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9BBD-F5E2-49CB-A2E1-9EC82C21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29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13994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E116C1-2530-459F-9795-41C9B17CF2A8}"/>
              </a:ext>
            </a:extLst>
          </p:cNvPr>
          <p:cNvSpPr txBox="1">
            <a:spLocks/>
          </p:cNvSpPr>
          <p:nvPr/>
        </p:nvSpPr>
        <p:spPr>
          <a:xfrm>
            <a:off x="6190129" y="1690688"/>
            <a:ext cx="47557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abort();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299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2D25-5DBF-47E8-87C7-D1DCB0C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0864-2D39-48FA-8DCE-D72C065C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Инициализация всех локальных переменных</a:t>
            </a:r>
          </a:p>
          <a:p>
            <a:pPr lvl="1"/>
            <a:r>
              <a:rPr lang="ru-RU" dirty="0"/>
              <a:t>Случайными значениями для debug</a:t>
            </a:r>
            <a:r>
              <a:rPr lang="en-US" dirty="0"/>
              <a:t>, </a:t>
            </a:r>
            <a:r>
              <a:rPr lang="ru-RU" dirty="0"/>
              <a:t>нулями для hardening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 коммерческих тулчейнах автоинициализация появилась давно</a:t>
            </a:r>
          </a:p>
          <a:p>
            <a:pPr lvl="1"/>
            <a:r>
              <a:rPr lang="en-US" dirty="0" err="1"/>
              <a:t>InitAll</a:t>
            </a:r>
            <a:r>
              <a:rPr lang="en-US" dirty="0"/>
              <a:t> </a:t>
            </a:r>
            <a:r>
              <a:rPr lang="ru-RU" dirty="0"/>
              <a:t>добавлен в </a:t>
            </a:r>
            <a:r>
              <a:rPr lang="en-US" dirty="0"/>
              <a:t>Visual Studio </a:t>
            </a:r>
            <a:r>
              <a:rPr lang="ru-RU" dirty="0"/>
              <a:t>в 2019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CppCon</a:t>
            </a:r>
            <a:r>
              <a:rPr lang="en-US" dirty="0">
                <a:hlinkClick r:id="rId2"/>
              </a:rPr>
              <a:t> 2019: Killing Uninitialized Memory</a:t>
            </a:r>
            <a:endParaRPr lang="en-US" dirty="0"/>
          </a:p>
          <a:p>
            <a:pPr lvl="1"/>
            <a:r>
              <a:rPr lang="ru-RU" dirty="0"/>
              <a:t>Решение в GCC</a:t>
            </a:r>
            <a:r>
              <a:rPr lang="en-US" dirty="0"/>
              <a:t> </a:t>
            </a:r>
            <a:r>
              <a:rPr lang="ru-RU" dirty="0"/>
              <a:t>в 2021</a:t>
            </a:r>
            <a:endParaRPr lang="en-US" dirty="0">
              <a:hlinkClick r:id="rId3"/>
            </a:endParaRPr>
          </a:p>
          <a:p>
            <a:pPr lvl="2"/>
            <a:r>
              <a:rPr lang="ru-RU" dirty="0">
                <a:hlinkClick r:id="rId3"/>
              </a:rPr>
              <a:t>Первое обсуждение</a:t>
            </a:r>
            <a:r>
              <a:rPr lang="ru-RU" dirty="0"/>
              <a:t> в </a:t>
            </a:r>
            <a:r>
              <a:rPr lang="en-US" dirty="0"/>
              <a:t>mailing list </a:t>
            </a:r>
            <a:r>
              <a:rPr lang="ru-RU" dirty="0"/>
              <a:t>в 2014</a:t>
            </a:r>
            <a:endParaRPr lang="en-US" dirty="0"/>
          </a:p>
          <a:p>
            <a:pPr lvl="1"/>
            <a:r>
              <a:rPr lang="ru-RU" dirty="0"/>
              <a:t>Планируется включить в Стандарт </a:t>
            </a:r>
            <a:r>
              <a:rPr lang="en-US" dirty="0"/>
              <a:t>C++26 (</a:t>
            </a:r>
            <a:r>
              <a:rPr lang="en-US" dirty="0">
                <a:hlinkClick r:id="rId4"/>
              </a:rPr>
              <a:t>P2795</a:t>
            </a:r>
            <a:r>
              <a:rPr lang="en-US" dirty="0"/>
              <a:t>, </a:t>
            </a:r>
            <a:r>
              <a:rPr lang="ru-RU" dirty="0"/>
              <a:t>см. ниже)</a:t>
            </a:r>
            <a:endParaRPr lang="en-US" dirty="0"/>
          </a:p>
          <a:p>
            <a:r>
              <a:rPr lang="ru-RU" dirty="0"/>
              <a:t>Распространённость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10% CVE root cause </a:t>
            </a:r>
            <a:r>
              <a:rPr lang="ru-RU" dirty="0"/>
              <a:t>в продуктах </a:t>
            </a:r>
            <a:r>
              <a:rPr lang="en-US" dirty="0"/>
              <a:t>Microsoft </a:t>
            </a:r>
            <a:r>
              <a:rPr lang="ru-RU" dirty="0"/>
              <a:t>в 2018 (из </a:t>
            </a:r>
            <a:r>
              <a:rPr lang="en-US" dirty="0">
                <a:hlinkClick r:id="rId2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12% exploitable </a:t>
            </a:r>
            <a:r>
              <a:rPr lang="ru-RU" dirty="0"/>
              <a:t>багов в </a:t>
            </a:r>
            <a:r>
              <a:rPr lang="en-US" dirty="0"/>
              <a:t>Android (</a:t>
            </a:r>
            <a:r>
              <a:rPr lang="ru-RU" dirty="0"/>
              <a:t>из </a:t>
            </a:r>
            <a:r>
              <a:rPr lang="en-US" dirty="0">
                <a:hlinkClick r:id="rId5"/>
              </a:rPr>
              <a:t>P2723</a:t>
            </a:r>
            <a:r>
              <a:rPr lang="en-US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7532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612-7704-43C7-BA23-E35EE30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18C5-56D7-4615-891E-AB0077F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660619"/>
            <a:ext cx="6925235" cy="4351338"/>
          </a:xfrm>
        </p:spPr>
        <p:txBody>
          <a:bodyPr>
            <a:normAutofit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Замеры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1% на </a:t>
            </a:r>
            <a:r>
              <a:rPr lang="en-US" dirty="0"/>
              <a:t>Firefox (</a:t>
            </a:r>
            <a:r>
              <a:rPr lang="ru-RU" dirty="0"/>
              <a:t>из </a:t>
            </a:r>
            <a:r>
              <a:rPr lang="sv-SE" dirty="0">
                <a:hlinkClick r:id="rId2"/>
              </a:rPr>
              <a:t>Trivial Auto Var Init Experiments</a:t>
            </a:r>
            <a:r>
              <a:rPr lang="sv-SE" dirty="0"/>
              <a:t>)</a:t>
            </a:r>
            <a:endParaRPr lang="en-US" dirty="0"/>
          </a:p>
          <a:p>
            <a:pPr lvl="2"/>
            <a:r>
              <a:rPr lang="ru-RU" dirty="0"/>
              <a:t>До </a:t>
            </a:r>
            <a:r>
              <a:rPr lang="en-US" dirty="0"/>
              <a:t>10% </a:t>
            </a:r>
            <a:r>
              <a:rPr lang="ru-RU" dirty="0"/>
              <a:t>в горячем коде</a:t>
            </a:r>
            <a:r>
              <a:rPr lang="en-US" dirty="0"/>
              <a:t> (</a:t>
            </a:r>
            <a:r>
              <a:rPr lang="en-US" dirty="0" err="1">
                <a:hlinkClick r:id="rId3"/>
              </a:rPr>
              <a:t>virtio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Chrome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1-3% в среднем на </a:t>
            </a:r>
            <a:r>
              <a:rPr lang="en-US" dirty="0"/>
              <a:t>Postgres, </a:t>
            </a:r>
            <a:r>
              <a:rPr lang="ru-RU" dirty="0"/>
              <a:t>но до 20% на некоторых сценариях (</a:t>
            </a:r>
            <a:r>
              <a:rPr lang="en-US" dirty="0">
                <a:hlinkClick r:id="rId5"/>
              </a:rPr>
              <a:t>Ubuntu #1972043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&lt;1% </a:t>
            </a:r>
            <a:r>
              <a:rPr lang="ru-RU" dirty="0"/>
              <a:t>в </a:t>
            </a:r>
            <a:r>
              <a:rPr lang="en-US" dirty="0"/>
              <a:t>Windows (</a:t>
            </a:r>
            <a:r>
              <a:rPr lang="en-US" dirty="0">
                <a:hlinkClick r:id="rId6"/>
              </a:rPr>
              <a:t>Killing Uninitialized Memory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4.5%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Основной проблемный кейс</a:t>
            </a:r>
            <a:r>
              <a:rPr lang="en-US" dirty="0"/>
              <a:t>: </a:t>
            </a:r>
            <a:r>
              <a:rPr lang="ru-RU" dirty="0"/>
              <a:t>большой локальный массив (например для </a:t>
            </a:r>
            <a:r>
              <a:rPr lang="en-US" dirty="0"/>
              <a:t>IO) </a:t>
            </a:r>
            <a:r>
              <a:rPr lang="ru-RU" dirty="0"/>
              <a:t>на горячем пути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029176-D7B2-4AA2-8787-FF2CF11BB1AA}"/>
              </a:ext>
            </a:extLst>
          </p:cNvPr>
          <p:cNvSpPr txBox="1">
            <a:spLocks/>
          </p:cNvSpPr>
          <p:nvPr/>
        </p:nvSpPr>
        <p:spPr>
          <a:xfrm>
            <a:off x="6342530" y="1762872"/>
            <a:ext cx="5221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9DA18-CDDC-4D6F-A8A4-4FB979151417}"/>
              </a:ext>
            </a:extLst>
          </p:cNvPr>
          <p:cNvSpPr txBox="1"/>
          <p:nvPr/>
        </p:nvSpPr>
        <p:spPr>
          <a:xfrm>
            <a:off x="7548282" y="2291143"/>
            <a:ext cx="4363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(std::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(maps, line))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[PATH_MAX + 1] = "";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вставит здесь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"%lx-%lx %6s %lx %*s %*x %" PATH_MAX_STRING(PATH_MAX)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"s\n",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&amp;start, &amp;end, perm, &amp;offset,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14383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A94-4AEF-41E8-ADB9-F9FA6079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4E56-FBE6-4C6B-9C68-7D49EFAE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Автоинициализация ломает обнаружение багов в Valgrind и Msan</a:t>
            </a:r>
          </a:p>
          <a:p>
            <a:pPr lvl="1"/>
            <a:r>
              <a:rPr lang="ru-RU" dirty="0"/>
              <a:t>Необходимо обязательно отключать её в соответствующих сборках !</a:t>
            </a:r>
            <a:endParaRPr lang="en-US" dirty="0"/>
          </a:p>
          <a:p>
            <a:pPr lvl="1"/>
            <a:r>
              <a:rPr lang="ru-RU" dirty="0"/>
              <a:t>По крайней мере флаг сохраняет предупреждения компилятора</a:t>
            </a:r>
            <a:r>
              <a:rPr lang="en-US" dirty="0"/>
              <a:t> (-</a:t>
            </a:r>
            <a:r>
              <a:rPr lang="en-US" dirty="0" err="1"/>
              <a:t>Wuninitialized</a:t>
            </a:r>
            <a:r>
              <a:rPr lang="en-US" dirty="0"/>
              <a:t> –</a:t>
            </a:r>
            <a:r>
              <a:rPr lang="en-US" dirty="0" err="1"/>
              <a:t>Wmaybe</a:t>
            </a:r>
            <a:r>
              <a:rPr lang="en-US" dirty="0"/>
              <a:t>-uninitialized)</a:t>
            </a:r>
            <a:endParaRPr lang="ru-RU" dirty="0"/>
          </a:p>
          <a:p>
            <a:r>
              <a:rPr lang="ru-RU" dirty="0"/>
              <a:t>В некоторых ситуациях может привести к дополнительным уязвимостям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Инициализация нулями</a:t>
            </a:r>
            <a:r>
              <a:rPr lang="en-US" dirty="0"/>
              <a:t> (</a:t>
            </a:r>
            <a:r>
              <a:rPr lang="ru-RU" dirty="0">
                <a:hlinkClick r:id="rId2"/>
              </a:rPr>
              <a:t>обычно рекомендуется</a:t>
            </a:r>
            <a:r>
              <a:rPr lang="en-US" dirty="0"/>
              <a:t> </a:t>
            </a:r>
            <a:r>
              <a:rPr lang="ru-RU" dirty="0"/>
              <a:t>для прода</a:t>
            </a:r>
            <a:r>
              <a:rPr lang="en-US" dirty="0"/>
              <a:t>): </a:t>
            </a:r>
            <a:r>
              <a:rPr lang="ru-RU" dirty="0"/>
              <a:t>в Linux </a:t>
            </a:r>
            <a:r>
              <a:rPr lang="en-US" dirty="0"/>
              <a:t>“</a:t>
            </a:r>
            <a:r>
              <a:rPr lang="ru-RU" dirty="0"/>
              <a:t>0</a:t>
            </a:r>
            <a:r>
              <a:rPr lang="en-US" dirty="0"/>
              <a:t>”</a:t>
            </a:r>
            <a:r>
              <a:rPr lang="ru-RU" dirty="0"/>
              <a:t> это например id суперпользователя</a:t>
            </a:r>
            <a:endParaRPr lang="en-US" dirty="0"/>
          </a:p>
          <a:p>
            <a:pPr lvl="1"/>
            <a:r>
              <a:rPr lang="ru-RU" dirty="0"/>
              <a:t>Инициализация не-нулями</a:t>
            </a:r>
            <a:r>
              <a:rPr lang="en-US" dirty="0"/>
              <a:t>: </a:t>
            </a:r>
            <a:r>
              <a:rPr lang="ru-RU" dirty="0"/>
              <a:t>провоцирование </a:t>
            </a:r>
            <a:r>
              <a:rPr lang="en-US" dirty="0"/>
              <a:t>buffer overflow</a:t>
            </a:r>
            <a:endParaRPr lang="ru-RU" dirty="0"/>
          </a:p>
          <a:p>
            <a:r>
              <a:rPr lang="ru-RU" dirty="0"/>
              <a:t>Применяется только к локальным переменным</a:t>
            </a:r>
          </a:p>
          <a:p>
            <a:pPr lvl="1"/>
            <a:r>
              <a:rPr lang="ru-RU" dirty="0"/>
              <a:t>Глобальные и так инициализируются</a:t>
            </a:r>
          </a:p>
          <a:p>
            <a:pPr lvl="1"/>
            <a:r>
              <a:rPr lang="ru-RU" dirty="0"/>
              <a:t>Для кучи можно использовать hardened allocator</a:t>
            </a: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9790912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86E6-A33E-46F6-89CA-5172D41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FE3-4034-4B4E-B24F-5F1FE30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Флаг -ftrivial-auto-var-init=zero в GCC и Clang</a:t>
            </a:r>
            <a:endParaRPr lang="en-US" dirty="0"/>
          </a:p>
          <a:p>
            <a:pPr lvl="1"/>
            <a:r>
              <a:rPr lang="ru-RU" dirty="0"/>
              <a:t>Не включён по умолчанию в компиляторе в </a:t>
            </a:r>
            <a:r>
              <a:rPr lang="en-US" dirty="0"/>
              <a:t>Ubuntu, Debian, Fedora</a:t>
            </a:r>
            <a:endParaRPr lang="ru-RU" dirty="0"/>
          </a:p>
          <a:p>
            <a:r>
              <a:rPr lang="ru-RU" dirty="0"/>
              <a:t>Скрытый флаг </a:t>
            </a:r>
            <a:r>
              <a:rPr lang="en-US" dirty="0"/>
              <a:t>-</a:t>
            </a:r>
            <a:r>
              <a:rPr lang="en-US" dirty="0" err="1"/>
              <a:t>initiall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Visual Studio</a:t>
            </a:r>
            <a:endParaRPr lang="ru-RU" dirty="0"/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включён по умолчанию в пакетах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Дискуссия в трекере </a:t>
            </a:r>
            <a:r>
              <a:rPr lang="en-US" dirty="0"/>
              <a:t>Ubuntu (</a:t>
            </a:r>
            <a:r>
              <a:rPr lang="en-US" dirty="0">
                <a:hlinkClick r:id="rId2"/>
              </a:rPr>
              <a:t>#1972043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Включён в Chrome (</a:t>
            </a:r>
            <a:r>
              <a:rPr lang="en-US" dirty="0">
                <a:hlinkClick r:id="rId3"/>
              </a:rPr>
              <a:t>Chromium #</a:t>
            </a:r>
            <a:r>
              <a:rPr lang="ru-RU" dirty="0">
                <a:hlinkClick r:id="rId3"/>
              </a:rPr>
              <a:t>40633061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Исправление и отключение hot paths заняло ~4 месяца</a:t>
            </a:r>
          </a:p>
          <a:p>
            <a:r>
              <a:rPr lang="ru-RU" dirty="0"/>
              <a:t>Пока не включён в Firefox (</a:t>
            </a:r>
            <a:r>
              <a:rPr lang="en-US" dirty="0">
                <a:hlinkClick r:id="rId4"/>
              </a:rPr>
              <a:t>Trivial Auto Var Init Experiments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en-US" dirty="0"/>
              <a:t>TODO: </a:t>
            </a:r>
            <a:r>
              <a:rPr lang="ru-RU" dirty="0"/>
              <a:t>найти </a:t>
            </a:r>
            <a:r>
              <a:rPr lang="en-US" dirty="0" err="1"/>
              <a:t>buildflags</a:t>
            </a:r>
            <a:r>
              <a:rPr lang="en-US" dirty="0"/>
              <a:t> Firefox</a:t>
            </a:r>
          </a:p>
          <a:p>
            <a:r>
              <a:rPr lang="ru-RU" dirty="0"/>
              <a:t>Включён в </a:t>
            </a:r>
            <a:r>
              <a:rPr lang="en-US" dirty="0"/>
              <a:t>Android user</a:t>
            </a:r>
            <a:r>
              <a:rPr lang="ru-RU" dirty="0"/>
              <a:t>- и </a:t>
            </a:r>
            <a:r>
              <a:rPr lang="en-US" dirty="0" err="1"/>
              <a:t>kernelspace</a:t>
            </a:r>
            <a:r>
              <a:rPr lang="en-US" dirty="0"/>
              <a:t> (</a:t>
            </a:r>
            <a:r>
              <a:rPr lang="sv-SE" dirty="0">
                <a:hlinkClick r:id="rId5"/>
              </a:rPr>
              <a:t>System hardening in Android 11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679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AddressSanitizer</a:t>
            </a:r>
            <a:endParaRPr lang="en-US" dirty="0"/>
          </a:p>
          <a:p>
            <a:pPr lvl="1"/>
            <a:r>
              <a:rPr lang="en-US" dirty="0"/>
              <a:t>Stack/heap/static overflow, double free, use-after-free, etc.</a:t>
            </a:r>
          </a:p>
          <a:p>
            <a:pPr lvl="1"/>
            <a:r>
              <a:rPr lang="en-US" dirty="0"/>
              <a:t>State-of-the-art</a:t>
            </a:r>
          </a:p>
          <a:p>
            <a:pPr lvl="1"/>
            <a:r>
              <a:rPr lang="ru-RU" dirty="0"/>
              <a:t>Может ограниченно использоваться в проде для </a:t>
            </a:r>
            <a:r>
              <a:rPr lang="en-US" dirty="0"/>
              <a:t>A/B </a:t>
            </a:r>
            <a:r>
              <a:rPr lang="ru-RU" dirty="0"/>
              <a:t>тестирования</a:t>
            </a:r>
            <a:endParaRPr lang="en-US" dirty="0"/>
          </a:p>
          <a:p>
            <a:r>
              <a:rPr lang="ru-RU" dirty="0"/>
              <a:t>Отладочные проверки </a:t>
            </a:r>
            <a:r>
              <a:rPr lang="en-US" dirty="0"/>
              <a:t>STL</a:t>
            </a:r>
          </a:p>
          <a:p>
            <a:pPr lvl="1"/>
            <a:r>
              <a:rPr lang="ru-RU" dirty="0"/>
              <a:t>Например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-D_GLIBCXX_DEBUG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LIBCPP_ABI_BOUNDED_ITERATORS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  <a:p>
            <a:pPr lvl="1"/>
            <a:r>
              <a:rPr lang="ru-RU" dirty="0"/>
              <a:t>Меняют </a:t>
            </a:r>
            <a:r>
              <a:rPr lang="en-US" dirty="0"/>
              <a:t>ABI =&gt; </a:t>
            </a:r>
            <a:r>
              <a:rPr lang="ru-RU" dirty="0"/>
              <a:t>требуется полная пересборка зависимостей</a:t>
            </a:r>
          </a:p>
          <a:p>
            <a:r>
              <a:rPr lang="en-US" dirty="0" err="1"/>
              <a:t>Valgrind</a:t>
            </a:r>
            <a:endParaRPr lang="en-US" dirty="0"/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ru-RU" dirty="0"/>
              <a:t>Другие инструменты</a:t>
            </a:r>
            <a:endParaRPr lang="en-US" dirty="0"/>
          </a:p>
          <a:p>
            <a:pPr lvl="1"/>
            <a:r>
              <a:rPr lang="en-US" dirty="0" err="1"/>
              <a:t>ElectricFence</a:t>
            </a:r>
            <a:r>
              <a:rPr lang="en-US" dirty="0"/>
              <a:t> (</a:t>
            </a:r>
            <a:r>
              <a:rPr lang="ru-RU" dirty="0"/>
              <a:t>только </a:t>
            </a:r>
            <a:r>
              <a:rPr lang="en-US" dirty="0"/>
              <a:t>heap overflow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 err="1">
                <a:hlinkClick r:id="rId2"/>
              </a:rPr>
              <a:t>DirtyFrame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43D-B202-4F31-A4DF-4AF8172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целочисленных переполнений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32E-D266-4879-883F-74C1BEE5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13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B44-9846-43A7-A173-784CB989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0C9-4C10-4C05-A6C0-DE2E817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OpenSSH 3.3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Переполняем целое число до нуля здесь ...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(char*));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...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вызываем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heap buffer overflow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тут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96571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F0A-D44F-4809-AB18-22B673CA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E0F4-B631-4BEC-8F67-F8502C9B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Проверки целочисленных операций на переполнение</a:t>
            </a:r>
            <a:endParaRPr lang="en-US" dirty="0"/>
          </a:p>
          <a:p>
            <a:pPr lvl="1"/>
            <a:r>
              <a:rPr lang="ru-RU" dirty="0"/>
              <a:t>Дефолтный рантайм </a:t>
            </a:r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выдаёт слишком много отладочной информации поэтому не подходит для </a:t>
            </a:r>
            <a:r>
              <a:rPr lang="en-US" dirty="0"/>
              <a:t>hardening</a:t>
            </a:r>
          </a:p>
          <a:p>
            <a:pPr lvl="1"/>
            <a:r>
              <a:rPr lang="ru-RU" dirty="0"/>
              <a:t>Выход – использование специального минимального рантайма (с </a:t>
            </a:r>
            <a:r>
              <a:rPr lang="en-US" dirty="0"/>
              <a:t>immediate abort)</a:t>
            </a:r>
          </a:p>
          <a:p>
            <a:r>
              <a:rPr lang="ru-RU" dirty="0"/>
              <a:t>Критичность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Наиболее известные примеры:</a:t>
            </a:r>
          </a:p>
          <a:p>
            <a:pPr lvl="2"/>
            <a:r>
              <a:rPr lang="ru-RU" dirty="0"/>
              <a:t>Инцидент с облучателем Therac-25 </a:t>
            </a:r>
            <a:r>
              <a:rPr lang="en-US" dirty="0"/>
              <a:t>(1985)</a:t>
            </a:r>
            <a:endParaRPr lang="ru-RU" dirty="0"/>
          </a:p>
          <a:p>
            <a:pPr lvl="2"/>
            <a:r>
              <a:rPr lang="ru-RU" dirty="0"/>
              <a:t>Катастрофа ракеты Ariane 5 </a:t>
            </a:r>
            <a:r>
              <a:rPr lang="en-US" dirty="0"/>
              <a:t>(1996)</a:t>
            </a:r>
          </a:p>
          <a:p>
            <a:pPr lvl="1"/>
            <a:r>
              <a:rPr lang="en-US" dirty="0"/>
              <a:t>~1% CVE </a:t>
            </a:r>
            <a:r>
              <a:rPr lang="ru-RU" dirty="0"/>
              <a:t>и 1.5%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en-US" dirty="0"/>
              <a:t>23 </a:t>
            </a:r>
            <a:r>
              <a:rPr lang="ru-RU" dirty="0"/>
              <a:t>место в рейтинге </a:t>
            </a:r>
            <a:r>
              <a:rPr lang="en-US" dirty="0" err="1">
                <a:hlinkClick r:id="rId2"/>
              </a:rPr>
              <a:t>Mitre</a:t>
            </a:r>
            <a:r>
              <a:rPr lang="en-US" dirty="0">
                <a:hlinkClick r:id="rId2"/>
              </a:rPr>
              <a:t> CWE Top 25 2024</a:t>
            </a:r>
            <a:r>
              <a:rPr lang="en-US" dirty="0"/>
              <a:t> (8 </a:t>
            </a:r>
            <a:r>
              <a:rPr lang="ru-RU" dirty="0"/>
              <a:t>в </a:t>
            </a:r>
            <a:r>
              <a:rPr lang="ru-RU" dirty="0">
                <a:hlinkClick r:id="rId3"/>
              </a:rPr>
              <a:t>рейтинге </a:t>
            </a:r>
            <a:r>
              <a:rPr lang="en-US" dirty="0">
                <a:hlinkClick r:id="rId3"/>
              </a:rPr>
              <a:t>2019 </a:t>
            </a:r>
            <a:r>
              <a:rPr lang="ru-RU" dirty="0">
                <a:hlinkClick r:id="rId3"/>
              </a:rPr>
              <a:t>года</a:t>
            </a:r>
            <a:r>
              <a:rPr lang="en-US" dirty="0"/>
              <a:t>)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-ftrapv появилась в </a:t>
            </a:r>
            <a:r>
              <a:rPr lang="en-US" dirty="0"/>
              <a:t>GCC </a:t>
            </a:r>
            <a:r>
              <a:rPr lang="ru-RU" dirty="0"/>
              <a:t>в 2000 (</a:t>
            </a:r>
            <a:r>
              <a:rPr lang="en-US" dirty="0">
                <a:hlinkClick r:id="rId4"/>
              </a:rPr>
              <a:t>patch for -</a:t>
            </a:r>
            <a:r>
              <a:rPr lang="en-US" dirty="0" err="1">
                <a:hlinkClick r:id="rId4"/>
              </a:rPr>
              <a:t>ftrapv</a:t>
            </a:r>
            <a:r>
              <a:rPr lang="en-US" dirty="0">
                <a:hlinkClick r:id="rId4"/>
              </a:rPr>
              <a:t> option.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За фичей не следили и она быстро протухла (например </a:t>
            </a:r>
            <a:r>
              <a:rPr lang="en-US" dirty="0">
                <a:hlinkClick r:id="rId5"/>
              </a:rPr>
              <a:t>BZ #35412</a:t>
            </a:r>
            <a:r>
              <a:rPr lang="en-US" dirty="0"/>
              <a:t> </a:t>
            </a:r>
            <a:r>
              <a:rPr lang="ru-RU" dirty="0"/>
              <a:t>открыт в 2008)</a:t>
            </a:r>
          </a:p>
          <a:p>
            <a:pPr lvl="1"/>
            <a:r>
              <a:rPr lang="ru-RU" dirty="0"/>
              <a:t>Работы John Regehr в [2010](https://blog.regehr.org/archives/1559)</a:t>
            </a:r>
          </a:p>
          <a:p>
            <a:pPr lvl="1"/>
            <a:r>
              <a:rPr lang="ru-RU" dirty="0"/>
              <a:t>Создание UBsan в 2014 </a:t>
            </a:r>
            <a:r>
              <a:rPr lang="en-US" dirty="0"/>
              <a:t>(</a:t>
            </a:r>
            <a:r>
              <a:rPr lang="ru-RU" dirty="0"/>
              <a:t>на волне популярности </a:t>
            </a:r>
            <a:r>
              <a:rPr lang="en-US" dirty="0"/>
              <a:t>Asan)</a:t>
            </a:r>
            <a:endParaRPr lang="ru-RU" dirty="0"/>
          </a:p>
          <a:p>
            <a:pPr lvl="2"/>
            <a:r>
              <a:rPr lang="en-US" dirty="0"/>
              <a:t>S</a:t>
            </a:r>
            <a:r>
              <a:rPr lang="ru-RU" dirty="0"/>
              <a:t>tate-of-the-art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432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C9A4-8B80-420B-B90D-A849C3D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90-3BF1-4445-9BAA-F027CCB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2x </a:t>
            </a:r>
            <a:r>
              <a:rPr lang="ru-RU" dirty="0"/>
              <a:t>на </a:t>
            </a:r>
            <a:r>
              <a:rPr lang="en-US" dirty="0"/>
              <a:t>SPEC (</a:t>
            </a:r>
            <a:r>
              <a:rPr lang="ru-RU" dirty="0"/>
              <a:t>из </a:t>
            </a:r>
            <a:r>
              <a:rPr lang="ru-RU" dirty="0">
                <a:hlinkClick r:id="rId2"/>
              </a:rPr>
              <a:t>статьи про </a:t>
            </a:r>
            <a:r>
              <a:rPr lang="en-US" dirty="0" err="1">
                <a:hlinkClick r:id="rId2"/>
              </a:rPr>
              <a:t>PartiSan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30% </a:t>
            </a:r>
            <a:r>
              <a:rPr lang="ru-RU" dirty="0"/>
              <a:t>замедление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r>
              <a:rPr lang="ru-RU" dirty="0"/>
              <a:t>Другие проблемы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несовместим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Isan </a:t>
            </a:r>
            <a:r>
              <a:rPr lang="ru-RU" dirty="0"/>
              <a:t>может выдавать ложные срабатывания</a:t>
            </a:r>
            <a:r>
              <a:rPr lang="en-US" dirty="0"/>
              <a:t> </a:t>
            </a:r>
            <a:r>
              <a:rPr lang="ru-RU" dirty="0"/>
              <a:t>(например нужен </a:t>
            </a:r>
            <a:r>
              <a:rPr lang="en-US" dirty="0"/>
              <a:t>blacklist </a:t>
            </a:r>
            <a:r>
              <a:rPr lang="ru-RU" dirty="0"/>
              <a:t>для </a:t>
            </a:r>
            <a:r>
              <a:rPr lang="en-US" dirty="0"/>
              <a:t>STL-</a:t>
            </a:r>
            <a:r>
              <a:rPr lang="ru-RU" dirty="0"/>
              <a:t>кода</a:t>
            </a:r>
            <a:r>
              <a:rPr lang="en-US" dirty="0"/>
              <a:t>, </a:t>
            </a:r>
            <a:r>
              <a:rPr lang="ru-RU" dirty="0"/>
              <a:t>полагающегося на переполнение)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ru-RU" dirty="0"/>
              <a:t>Может не обнаруживать некоторые баги, которые успел "перехватить" оптимизатор (особенно под `-</a:t>
            </a:r>
            <a:r>
              <a:rPr lang="en-US" dirty="0"/>
              <a:t>O2`):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Helge Penne, Secure development with C++ - Lessons and techniques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INT_MAX;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y = x + 1;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(y &gt; x)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1;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2;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46407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0CB5-FF6E-4765-B937-FC6BA0E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EE4F-0571-446A-90C7-1E44732C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</a:t>
            </a:r>
          </a:p>
          <a:p>
            <a:pPr lvl="1"/>
            <a:r>
              <a:rPr lang="en-US" dirty="0"/>
              <a:t>GCC </a:t>
            </a:r>
            <a:r>
              <a:rPr lang="ru-RU" dirty="0"/>
              <a:t>не поддерживает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ru-RU" dirty="0"/>
              <a:t>Ещё раз отметим что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ftrapv</a:t>
            </a:r>
            <a:r>
              <a:rPr lang="en-US" dirty="0"/>
              <a:t> </a:t>
            </a:r>
            <a:r>
              <a:rPr lang="ru-RU" i="1" dirty="0"/>
              <a:t>неработоспособна</a:t>
            </a:r>
          </a:p>
          <a:p>
            <a:r>
              <a:rPr lang="en-US" dirty="0"/>
              <a:t>Clang: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-minimal-runtime</a:t>
            </a:r>
          </a:p>
          <a:p>
            <a:pPr lvl="1"/>
            <a:r>
              <a:rPr lang="ru-RU" dirty="0"/>
              <a:t>Рекомендую также добавлять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=integer</a:t>
            </a:r>
            <a:r>
              <a:rPr lang="en-US" dirty="0"/>
              <a:t> </a:t>
            </a:r>
            <a:r>
              <a:rPr lang="ru-RU" dirty="0"/>
              <a:t>(может потребоваться добавить некоторые </a:t>
            </a:r>
            <a:r>
              <a:rPr lang="en-US" dirty="0"/>
              <a:t>STL </a:t>
            </a:r>
            <a:r>
              <a:rPr lang="ru-RU" dirty="0"/>
              <a:t>хедеры в </a:t>
            </a:r>
            <a:r>
              <a:rPr lang="en-US" dirty="0"/>
              <a:t>blacklist</a:t>
            </a:r>
            <a:r>
              <a:rPr lang="ru-RU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Проверка не используется в </a:t>
            </a:r>
            <a:r>
              <a:rPr lang="en-US" dirty="0"/>
              <a:t>Ubuntu, Debian, Fedora</a:t>
            </a:r>
            <a:endParaRPr lang="ru-RU" dirty="0"/>
          </a:p>
          <a:p>
            <a:pPr lvl="1"/>
            <a:r>
              <a:rPr lang="ru-RU" dirty="0"/>
              <a:t>Включена в </a:t>
            </a:r>
            <a:r>
              <a:rPr lang="en-US" dirty="0"/>
              <a:t>Android media stack:</a:t>
            </a:r>
          </a:p>
          <a:p>
            <a:pPr lvl="2"/>
            <a:r>
              <a:rPr lang="en-US" dirty="0">
                <a:hlinkClick r:id="rId2"/>
              </a:rPr>
              <a:t>Android Developers Blog: Hardening media stack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Android Developers Blog: Compiler-based security mitigations in Android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156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2BB-E145-44D5-8219-BEE4E9C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небезопасных оптимизаций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3DE4-757B-44F4-9CE0-A059D4BFA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3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E7D0-C7C2-4623-8741-0B31BD4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755A-E2E9-442A-923A-51A0B929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agnx_pci_remove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ieee80211_hw *dev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pci_get_drvdata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dev-&gt;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Компилятор удалил проверку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(!dev) return;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do stuff using dev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12697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AFE-71A4-4051-8C7C-CF074AB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5D2-B139-4ADC-804E-35473B4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компиляторы могут излишне агрессивно реагировать на код, содержащий неочевидные для программиста ошибки,</a:t>
            </a:r>
            <a:r>
              <a:rPr lang="en-US" dirty="0"/>
              <a:t> </a:t>
            </a:r>
            <a:r>
              <a:rPr lang="ru-RU" dirty="0"/>
              <a:t>и генерировать небезопасный ассемблер</a:t>
            </a:r>
          </a:p>
          <a:p>
            <a:pPr lvl="1"/>
            <a:r>
              <a:rPr lang="ru-RU" dirty="0"/>
              <a:t>В основном выбрасываются пользовательские проверки</a:t>
            </a:r>
          </a:p>
          <a:p>
            <a:pPr lvl="1"/>
            <a:r>
              <a:rPr lang="en-US" dirty="0"/>
              <a:t>Visual Studio </a:t>
            </a:r>
            <a:r>
              <a:rPr lang="ru-RU" dirty="0"/>
              <a:t>менее агрессивен</a:t>
            </a:r>
            <a:r>
              <a:rPr lang="en-US" dirty="0"/>
              <a:t> </a:t>
            </a:r>
            <a:r>
              <a:rPr lang="ru-RU" dirty="0"/>
              <a:t>чем </a:t>
            </a:r>
            <a:r>
              <a:rPr lang="en-US" dirty="0"/>
              <a:t>GCC/Clang</a:t>
            </a:r>
          </a:p>
          <a:p>
            <a:r>
              <a:rPr lang="en-US" dirty="0"/>
              <a:t>Compiler Introduced Security Bugs</a:t>
            </a:r>
          </a:p>
          <a:p>
            <a:pPr lvl="1"/>
            <a:r>
              <a:rPr lang="ru-RU" dirty="0"/>
              <a:t>Термин появился в статье </a:t>
            </a:r>
            <a:r>
              <a:rPr lang="en-US" dirty="0">
                <a:hlinkClick r:id="rId2"/>
              </a:rPr>
              <a:t>Silent Bugs Matter: A Study of Compiler-Introduced Security Bugs</a:t>
            </a:r>
            <a:endParaRPr lang="en-US" dirty="0"/>
          </a:p>
          <a:p>
            <a:pPr lvl="1"/>
            <a:r>
              <a:rPr lang="ru-RU" dirty="0"/>
              <a:t>Соответствующих </a:t>
            </a:r>
            <a:r>
              <a:rPr lang="en-US" dirty="0"/>
              <a:t>CVE </a:t>
            </a:r>
            <a:r>
              <a:rPr lang="ru-RU" dirty="0"/>
              <a:t>мало (например </a:t>
            </a:r>
            <a:r>
              <a:rPr lang="en-US" dirty="0">
                <a:hlinkClick r:id="rId3"/>
              </a:rPr>
              <a:t>CVE-2009-1897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Но в статьях находят сотни </a:t>
            </a:r>
            <a:r>
              <a:rPr lang="en-US" dirty="0"/>
              <a:t>CISB </a:t>
            </a:r>
            <a:r>
              <a:rPr lang="ru-RU" dirty="0"/>
              <a:t>в </a:t>
            </a:r>
            <a:r>
              <a:rPr lang="en-US" dirty="0"/>
              <a:t>open-source </a:t>
            </a:r>
            <a:r>
              <a:rPr lang="ru-RU" dirty="0"/>
              <a:t>коде</a:t>
            </a:r>
            <a:endParaRPr lang="en-US" dirty="0"/>
          </a:p>
          <a:p>
            <a:r>
              <a:rPr lang="ru-RU" dirty="0"/>
              <a:t>Для кода с повышенными требованиями безопасности рекомендуется отключать такие оптимизации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573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E47A-DD7E-4E72-BA05-420D3881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1042-E9B2-4E3C-95BD-54D34FE5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Слабый (до 1%) оверхед для </a:t>
            </a:r>
            <a:r>
              <a:rPr lang="en-US" dirty="0" err="1"/>
              <a:t>Phoronix</a:t>
            </a:r>
            <a:r>
              <a:rPr lang="en-US" dirty="0"/>
              <a:t> Test Suite</a:t>
            </a:r>
          </a:p>
          <a:p>
            <a:pPr lvl="1"/>
            <a:r>
              <a:rPr lang="en-US" dirty="0">
                <a:hlinkClick r:id="rId2"/>
              </a:rPr>
              <a:t>Performance Impact of Exploiting Undefined Behavior in C/C++</a:t>
            </a:r>
            <a:endParaRPr lang="ru-RU" dirty="0"/>
          </a:p>
          <a:p>
            <a:r>
              <a:rPr lang="ru-RU" dirty="0"/>
              <a:t>4.5% оверхед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151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426-DD3C-438B-A365-8664F144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89F-DAD8-493A-B583-3F5F5307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Обычно для </a:t>
            </a:r>
            <a:r>
              <a:rPr lang="en-US" dirty="0"/>
              <a:t>GCC/Clang </a:t>
            </a:r>
            <a:r>
              <a:rPr lang="ru-RU" dirty="0"/>
              <a:t>отключают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-delete-null-pointer-checks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-pointer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</a:p>
          <a:p>
            <a:r>
              <a:rPr lang="ru-RU" dirty="0"/>
              <a:t>Использование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Флаги по умолчанию выключены во всех компиляторах и дистрибутивах</a:t>
            </a:r>
          </a:p>
          <a:p>
            <a:pPr lvl="1"/>
            <a:r>
              <a:rPr lang="ru-RU" dirty="0"/>
              <a:t>Но многие пакеты в дистрах собираются по крайней мере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en-US" dirty="0"/>
          </a:p>
          <a:p>
            <a:pPr lvl="2"/>
            <a:r>
              <a:rPr lang="ru-RU" dirty="0"/>
              <a:t>Т.к. правила алиасинга особенно легко нарушить</a:t>
            </a:r>
          </a:p>
          <a:p>
            <a:pPr lvl="1"/>
            <a:r>
              <a:rPr lang="en-US" dirty="0"/>
              <a:t>TODO: </a:t>
            </a:r>
            <a:r>
              <a:rPr lang="ru-RU" dirty="0"/>
              <a:t>проверить сколько пакетов используют эти флаги (как 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5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Неисполняемый стек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92A7-677E-4576-AB17-AD95F9FA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595-BB19-499F-BED4-456F80ABC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36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15B-5D95-4693-97B3-F5B5E3D2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9C71-F37D-4719-9013-243F9612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9085451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CCBC-F667-4231-85BA-0357462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опции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E393-523C-4524-B32D-C3F28EF2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909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дальше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 некоторых опциях мы не успели поговорить</a:t>
            </a:r>
            <a:endParaRPr lang="en-US" dirty="0"/>
          </a:p>
          <a:p>
            <a:r>
              <a:rPr lang="ru-RU" dirty="0"/>
              <a:t>Опции для очистки секретов (паролей, ключей</a:t>
            </a:r>
            <a:r>
              <a:rPr lang="en-US" dirty="0"/>
              <a:t>, etc.):</a:t>
            </a:r>
            <a:endParaRPr lang="ru-RU" dirty="0"/>
          </a:p>
          <a:p>
            <a:pPr lvl="1"/>
            <a:r>
              <a:rPr lang="en-US" dirty="0"/>
              <a:t>S</a:t>
            </a:r>
            <a:r>
              <a:rPr lang="ru-RU" dirty="0"/>
              <a:t>tack scrubbing – очистка</a:t>
            </a:r>
            <a:r>
              <a:rPr lang="en-US" dirty="0"/>
              <a:t> </a:t>
            </a:r>
            <a:r>
              <a:rPr lang="ru-RU" dirty="0"/>
              <a:t>стека при выходе из функции (-fstrub)</a:t>
            </a:r>
          </a:p>
          <a:p>
            <a:pPr lvl="1"/>
            <a:r>
              <a:rPr lang="ru-RU" dirty="0"/>
              <a:t>Очистка регистров при выходе из функции </a:t>
            </a:r>
            <a:r>
              <a:rPr lang="en-US" dirty="0"/>
              <a:t>(</a:t>
            </a:r>
            <a:r>
              <a:rPr lang="ru-RU" dirty="0"/>
              <a:t>-fzero-call-used-regs</a:t>
            </a:r>
            <a:r>
              <a:rPr lang="en-US" dirty="0"/>
              <a:t>)</a:t>
            </a:r>
          </a:p>
          <a:p>
            <a:r>
              <a:rPr lang="ru-RU" dirty="0"/>
              <a:t>Опции для защиты от аппаратных атак </a:t>
            </a:r>
            <a:r>
              <a:rPr lang="en-US" dirty="0"/>
              <a:t>(</a:t>
            </a:r>
            <a:r>
              <a:rPr lang="en-US" dirty="0" err="1"/>
              <a:t>Spectre</a:t>
            </a:r>
            <a:r>
              <a:rPr lang="en-US" dirty="0"/>
              <a:t>, etc.)</a:t>
            </a:r>
          </a:p>
          <a:p>
            <a:r>
              <a:rPr lang="en-US" dirty="0"/>
              <a:t>-</a:t>
            </a:r>
            <a:r>
              <a:rPr lang="en-US" dirty="0" err="1"/>
              <a:t>fhardened</a:t>
            </a:r>
            <a:r>
              <a:rPr lang="en-US" dirty="0"/>
              <a:t> </a:t>
            </a:r>
            <a:r>
              <a:rPr lang="ru-RU" dirty="0"/>
              <a:t>– зонтичная</a:t>
            </a:r>
            <a:r>
              <a:rPr lang="en-US" dirty="0"/>
              <a:t> </a:t>
            </a:r>
            <a:r>
              <a:rPr lang="ru-RU" dirty="0"/>
              <a:t>опция для наиболее важных </a:t>
            </a:r>
            <a:r>
              <a:rPr lang="en-US" dirty="0"/>
              <a:t>hardened-</a:t>
            </a:r>
            <a:r>
              <a:rPr lang="ru-RU" dirty="0"/>
              <a:t>оптимизаций</a:t>
            </a:r>
          </a:p>
          <a:p>
            <a:pPr lvl="1"/>
            <a:r>
              <a:rPr lang="ru-RU" dirty="0"/>
              <a:t>Включает все опции, рекомендованные </a:t>
            </a:r>
            <a:r>
              <a:rPr lang="en-US" dirty="0" err="1"/>
              <a:t>OpenSSF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Compiler Options Hardening Guide for C and C++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Хороший дефолтный флаг, но пока реализован только в </a:t>
            </a:r>
            <a:r>
              <a:rPr lang="en-US" dirty="0"/>
              <a:t>GCC</a:t>
            </a:r>
            <a:r>
              <a:rPr lang="ru-RU" dirty="0"/>
              <a:t> (</a:t>
            </a:r>
            <a:r>
              <a:rPr lang="en-US" dirty="0">
                <a:hlinkClick r:id="rId3"/>
              </a:rPr>
              <a:t>LLVM #122687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Конкретный набор зависит от версии компилятора</a:t>
            </a:r>
          </a:p>
          <a:p>
            <a:pPr lvl="2"/>
            <a:r>
              <a:rPr lang="ru-RU" dirty="0"/>
              <a:t>Для </a:t>
            </a:r>
            <a:r>
              <a:rPr lang="en-US" dirty="0"/>
              <a:t>GCC </a:t>
            </a:r>
            <a:r>
              <a:rPr lang="ru-RU" dirty="0"/>
              <a:t>можно посмотреть функцию `</a:t>
            </a:r>
            <a:r>
              <a:rPr lang="en-US" dirty="0" err="1"/>
              <a:t>print_help_hardened</a:t>
            </a:r>
            <a:endParaRPr lang="en-US" dirty="0"/>
          </a:p>
          <a:p>
            <a:pPr lvl="2"/>
            <a:r>
              <a:rPr lang="ru-RU" dirty="0"/>
              <a:t>На 2025 год</a:t>
            </a:r>
            <a:r>
              <a:rPr lang="en-US" dirty="0"/>
              <a:t>: </a:t>
            </a:r>
            <a:r>
              <a:rPr lang="ru-RU" dirty="0"/>
              <a:t>-</a:t>
            </a:r>
            <a:r>
              <a:rPr lang="en-US" dirty="0"/>
              <a:t>D_FORTIFY_SOURCE=3 -D_GLIBCXX_ASSERTIONS -</a:t>
            </a:r>
            <a:r>
              <a:rPr lang="en-US" dirty="0" err="1"/>
              <a:t>ftrivial</a:t>
            </a:r>
            <a:r>
              <a:rPr lang="en-US" dirty="0"/>
              <a:t>-auto-var-</a:t>
            </a:r>
            <a:r>
              <a:rPr lang="en-US" dirty="0" err="1"/>
              <a:t>init</a:t>
            </a:r>
            <a:r>
              <a:rPr lang="en-US" dirty="0"/>
              <a:t>=zero -</a:t>
            </a:r>
            <a:r>
              <a:rPr lang="en-US" dirty="0" err="1"/>
              <a:t>fPIE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z,now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z,relro</a:t>
            </a:r>
            <a:r>
              <a:rPr lang="en-US" dirty="0"/>
              <a:t> -</a:t>
            </a:r>
            <a:r>
              <a:rPr lang="en-US" dirty="0" err="1"/>
              <a:t>fstack</a:t>
            </a:r>
            <a:r>
              <a:rPr lang="en-US" dirty="0"/>
              <a:t>-protector-strong -</a:t>
            </a:r>
            <a:r>
              <a:rPr lang="en-US" dirty="0" err="1"/>
              <a:t>fstack</a:t>
            </a:r>
            <a:r>
              <a:rPr lang="en-US" dirty="0"/>
              <a:t>-clash-protection -</a:t>
            </a:r>
            <a:r>
              <a:rPr lang="en-US" dirty="0" err="1"/>
              <a:t>fcf</a:t>
            </a:r>
            <a:r>
              <a:rPr lang="en-US" dirty="0"/>
              <a:t>-protection=full</a:t>
            </a:r>
          </a:p>
        </p:txBody>
      </p:sp>
    </p:spTree>
    <p:extLst>
      <p:ext uri="{BB962C8B-B14F-4D97-AF65-F5344CB8AC3E}">
        <p14:creationId xmlns:p14="http://schemas.microsoft.com/office/powerpoint/2010/main" val="29703584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Информация о замерах</a:t>
            </a:r>
            <a:r>
              <a:rPr lang="en-US" dirty="0"/>
              <a:t> </a:t>
            </a:r>
            <a:r>
              <a:rPr lang="ru-RU" dirty="0"/>
              <a:t>в приложении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Какие проверялись версии дистрибутивов</a:t>
            </a:r>
          </a:p>
          <a:p>
            <a:pPr lvl="1"/>
            <a:r>
              <a:rPr lang="ru-RU" dirty="0"/>
              <a:t>Как считались </a:t>
            </a:r>
            <a:r>
              <a:rPr lang="en-US" dirty="0"/>
              <a:t>CVE, KEV</a:t>
            </a:r>
            <a:r>
              <a:rPr lang="ru-RU" dirty="0"/>
              <a:t> (скрипты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Ссылки на примеры</a:t>
            </a:r>
            <a:r>
              <a:rPr lang="en-US" dirty="0"/>
              <a:t> (Stack Clashing)</a:t>
            </a:r>
          </a:p>
          <a:p>
            <a:pPr lvl="1"/>
            <a:r>
              <a:rPr lang="ru-RU" dirty="0"/>
              <a:t>Как искать проблемные программы (</a:t>
            </a:r>
            <a:r>
              <a:rPr lang="en-US" dirty="0"/>
              <a:t>no-pie, etc.)</a:t>
            </a:r>
          </a:p>
          <a:p>
            <a:pPr lvl="1"/>
            <a:r>
              <a:rPr lang="ru-RU" dirty="0"/>
              <a:t>Как запустить бенчмарки </a:t>
            </a:r>
            <a:r>
              <a:rPr lang="en-US" dirty="0"/>
              <a:t>Clang</a:t>
            </a:r>
          </a:p>
          <a:p>
            <a:r>
              <a:rPr lang="ru-RU" dirty="0"/>
              <a:t>Отдельный слайд про </a:t>
            </a:r>
            <a:r>
              <a:rPr lang="en-US" dirty="0"/>
              <a:t>Rust</a:t>
            </a:r>
            <a:r>
              <a:rPr lang="ru-RU" dirty="0"/>
              <a:t> (таблица со сравнением)</a:t>
            </a:r>
            <a:endParaRPr lang="en-US" dirty="0"/>
          </a:p>
          <a:p>
            <a:r>
              <a:rPr lang="ru-RU" dirty="0"/>
              <a:t>Отдельный слайд с рекомендуемыми ссылками</a:t>
            </a:r>
            <a:endParaRPr lang="en-US" dirty="0"/>
          </a:p>
          <a:p>
            <a:r>
              <a:rPr lang="ru-RU" dirty="0"/>
              <a:t>Слайд с рекомендациями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Проверить дефолтные опции в дистро, решить с </a:t>
            </a:r>
            <a:r>
              <a:rPr lang="en-US" dirty="0"/>
              <a:t>Security Team </a:t>
            </a:r>
            <a:r>
              <a:rPr lang="ru-RU" dirty="0"/>
              <a:t>какие </a:t>
            </a:r>
            <a:r>
              <a:rPr lang="en-US" dirty="0"/>
              <a:t>hardening</a:t>
            </a:r>
            <a:r>
              <a:rPr lang="ru-RU" dirty="0"/>
              <a:t>-методы включить в проде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приведённой выше</a:t>
            </a:r>
            <a:r>
              <a:rPr lang="en-US" dirty="0"/>
              <a:t>) </a:t>
            </a:r>
            <a:r>
              <a:rPr lang="ru-RU" dirty="0"/>
              <a:t>атаки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(GCC, 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Не загруженные динамически с помощью </a:t>
            </a:r>
            <a:r>
              <a:rPr lang="en-US" dirty="0" err="1"/>
              <a:t>dlopen</a:t>
            </a:r>
            <a:r>
              <a:rPr lang="ru-RU" dirty="0"/>
              <a:t> (см. 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Проверить можно с помощью утилиты </a:t>
            </a:r>
            <a:r>
              <a:rPr lang="en-US" dirty="0" err="1"/>
              <a:t>checksec</a:t>
            </a:r>
            <a:endParaRPr lang="en-US" dirty="0"/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 err="1"/>
              <a:t>execstack</a:t>
            </a:r>
            <a:r>
              <a:rPr lang="en-US" dirty="0"/>
              <a:t>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5476</Words>
  <Application>Microsoft Office PowerPoint</Application>
  <PresentationFormat>Widescreen</PresentationFormat>
  <Paragraphs>733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Arial</vt:lpstr>
      <vt:lpstr>Calibri</vt:lpstr>
      <vt:lpstr>Calibri Light</vt:lpstr>
      <vt:lpstr>Courier New</vt:lpstr>
      <vt:lpstr>Office Theme</vt:lpstr>
      <vt:lpstr>Уязвимости buffer overflow</vt:lpstr>
      <vt:lpstr>Атаки на стек</vt:lpstr>
      <vt:lpstr>Пример: Stack Smashing</vt:lpstr>
      <vt:lpstr>Атаки на кучу</vt:lpstr>
      <vt:lpstr>Распространённость buffer overflow уязвимостей</vt:lpstr>
      <vt:lpstr>Методы обнаружения на этапе QA</vt:lpstr>
      <vt:lpstr>Неисполняемый стек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Недостатки</vt:lpstr>
      <vt:lpstr>Дальнейшее развитие</vt:lpstr>
      <vt:lpstr>Stack Protector</vt:lpstr>
      <vt:lpstr>Stack Protector</vt:lpstr>
      <vt:lpstr>Дополнительные меры безопасности</vt:lpstr>
      <vt:lpstr>Недостатки</vt:lpstr>
      <vt:lpstr>Как включить ?</vt:lpstr>
      <vt:lpstr>Разделение стека</vt:lpstr>
      <vt:lpstr>Введение</vt:lpstr>
      <vt:lpstr>Недостатки</vt:lpstr>
      <vt:lpstr>Как включить ?</vt:lpstr>
      <vt:lpstr>Stack Clashing (Stack Probes)</vt:lpstr>
      <vt:lpstr>Методы hardening: Stack Clashing</vt:lpstr>
      <vt:lpstr>Недостатки</vt:lpstr>
      <vt:lpstr>Как использовать ?</vt:lpstr>
      <vt:lpstr>Фортификация (_FORTIFY_SOURCE)</vt:lpstr>
      <vt:lpstr>Пример защиты</vt:lpstr>
      <vt:lpstr>Реализация</vt:lpstr>
      <vt:lpstr>Введение</vt:lpstr>
      <vt:lpstr>Недостатки</vt:lpstr>
      <vt:lpstr>Как включить ?</vt:lpstr>
      <vt:lpstr>-fsanitize=bounds</vt:lpstr>
      <vt:lpstr>Проверки STL</vt:lpstr>
      <vt:lpstr>Пример</vt:lpstr>
      <vt:lpstr>Введение</vt:lpstr>
      <vt:lpstr>История и будущее</vt:lpstr>
      <vt:lpstr>Недостатки</vt:lpstr>
      <vt:lpstr>Как включить ?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Как включить ?</vt:lpstr>
      <vt:lpstr>Защита таблиц диспетчеризации (Full RELRO)</vt:lpstr>
      <vt:lpstr>Введение</vt:lpstr>
      <vt:lpstr>Пример</vt:lpstr>
      <vt:lpstr>История</vt:lpstr>
      <vt:lpstr>Недостатки</vt:lpstr>
      <vt:lpstr>Как включить ?</vt:lpstr>
      <vt:lpstr>Автоинициализация</vt:lpstr>
      <vt:lpstr>Пример</vt:lpstr>
      <vt:lpstr>Пример</vt:lpstr>
      <vt:lpstr>Введение</vt:lpstr>
      <vt:lpstr>Накладные расходы</vt:lpstr>
      <vt:lpstr>Другие недостатки</vt:lpstr>
      <vt:lpstr>Как включить ?</vt:lpstr>
      <vt:lpstr>Проверка целочисленных переполнений</vt:lpstr>
      <vt:lpstr>Пример ошибки</vt:lpstr>
      <vt:lpstr>Введение</vt:lpstr>
      <vt:lpstr>Недостатки</vt:lpstr>
      <vt:lpstr>Как включить ?</vt:lpstr>
      <vt:lpstr>Отключение небезопасных оптимизаций</vt:lpstr>
      <vt:lpstr>Пример ошибки</vt:lpstr>
      <vt:lpstr>Введение</vt:lpstr>
      <vt:lpstr>Накладные расходы</vt:lpstr>
      <vt:lpstr>Как использовать ?</vt:lpstr>
      <vt:lpstr>Control-Flow Integrity</vt:lpstr>
      <vt:lpstr>Введение</vt:lpstr>
      <vt:lpstr>Другие опции</vt:lpstr>
      <vt:lpstr>Что дальше ?</vt:lpstr>
      <vt:lpstr>TODO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107</cp:revision>
  <dcterms:created xsi:type="dcterms:W3CDTF">2025-07-07T17:12:48Z</dcterms:created>
  <dcterms:modified xsi:type="dcterms:W3CDTF">2025-07-12T15:11:23Z</dcterms:modified>
</cp:coreProperties>
</file>