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80" r:id="rId2"/>
    <p:sldId id="257" r:id="rId3"/>
    <p:sldId id="340" r:id="rId4"/>
    <p:sldId id="341" r:id="rId5"/>
    <p:sldId id="342" r:id="rId6"/>
    <p:sldId id="261" r:id="rId7"/>
    <p:sldId id="258" r:id="rId8"/>
    <p:sldId id="259" r:id="rId9"/>
    <p:sldId id="263" r:id="rId10"/>
    <p:sldId id="279" r:id="rId11"/>
    <p:sldId id="260" r:id="rId12"/>
    <p:sldId id="264" r:id="rId13"/>
    <p:sldId id="281" r:id="rId14"/>
    <p:sldId id="262" r:id="rId15"/>
    <p:sldId id="266" r:id="rId16"/>
    <p:sldId id="267" r:id="rId17"/>
    <p:sldId id="348" r:id="rId18"/>
    <p:sldId id="333" r:id="rId19"/>
    <p:sldId id="282" r:id="rId20"/>
    <p:sldId id="269" r:id="rId21"/>
    <p:sldId id="273" r:id="rId22"/>
    <p:sldId id="272" r:id="rId23"/>
    <p:sldId id="284" r:id="rId24"/>
    <p:sldId id="277" r:id="rId25"/>
    <p:sldId id="285" r:id="rId26"/>
    <p:sldId id="283" r:id="rId27"/>
    <p:sldId id="275" r:id="rId28"/>
    <p:sldId id="276" r:id="rId29"/>
    <p:sldId id="287" r:id="rId30"/>
    <p:sldId id="288" r:id="rId31"/>
    <p:sldId id="291" r:id="rId32"/>
    <p:sldId id="289" r:id="rId33"/>
    <p:sldId id="290" r:id="rId34"/>
    <p:sldId id="332" r:id="rId35"/>
    <p:sldId id="293" r:id="rId36"/>
    <p:sldId id="294" r:id="rId37"/>
    <p:sldId id="295" r:id="rId38"/>
    <p:sldId id="296" r:id="rId39"/>
    <p:sldId id="297" r:id="rId40"/>
    <p:sldId id="300" r:id="rId41"/>
    <p:sldId id="301" r:id="rId42"/>
    <p:sldId id="302" r:id="rId43"/>
    <p:sldId id="299" r:id="rId44"/>
    <p:sldId id="303" r:id="rId45"/>
    <p:sldId id="305" r:id="rId46"/>
    <p:sldId id="306" r:id="rId47"/>
    <p:sldId id="307" r:id="rId48"/>
    <p:sldId id="308" r:id="rId49"/>
    <p:sldId id="309" r:id="rId50"/>
    <p:sldId id="311" r:id="rId51"/>
    <p:sldId id="312" r:id="rId52"/>
    <p:sldId id="313" r:id="rId53"/>
    <p:sldId id="314" r:id="rId54"/>
    <p:sldId id="315" r:id="rId55"/>
    <p:sldId id="316" r:id="rId56"/>
    <p:sldId id="318" r:id="rId57"/>
    <p:sldId id="319" r:id="rId58"/>
    <p:sldId id="320" r:id="rId59"/>
    <p:sldId id="321" r:id="rId60"/>
    <p:sldId id="323" r:id="rId61"/>
    <p:sldId id="324" r:id="rId62"/>
    <p:sldId id="325" r:id="rId63"/>
    <p:sldId id="326" r:id="rId64"/>
    <p:sldId id="327" r:id="rId65"/>
    <p:sldId id="328" r:id="rId66"/>
    <p:sldId id="329" r:id="rId67"/>
    <p:sldId id="334" r:id="rId68"/>
    <p:sldId id="335" r:id="rId69"/>
    <p:sldId id="336" r:id="rId70"/>
    <p:sldId id="337" r:id="rId71"/>
    <p:sldId id="353" r:id="rId72"/>
    <p:sldId id="354" r:id="rId73"/>
    <p:sldId id="349" r:id="rId74"/>
    <p:sldId id="350" r:id="rId75"/>
    <p:sldId id="352" r:id="rId76"/>
    <p:sldId id="343" r:id="rId77"/>
    <p:sldId id="344" r:id="rId78"/>
    <p:sldId id="331" r:id="rId79"/>
    <p:sldId id="330" r:id="rId80"/>
    <p:sldId id="345" r:id="rId81"/>
    <p:sldId id="346" r:id="rId82"/>
    <p:sldId id="270" r:id="rId83"/>
    <p:sldId id="347" r:id="rId84"/>
    <p:sldId id="271" r:id="rId85"/>
    <p:sldId id="274" r:id="rId86"/>
    <p:sldId id="286" r:id="rId87"/>
    <p:sldId id="278" r:id="rId88"/>
    <p:sldId id="292" r:id="rId89"/>
    <p:sldId id="298" r:id="rId90"/>
    <p:sldId id="304" r:id="rId91"/>
    <p:sldId id="310" r:id="rId92"/>
    <p:sldId id="317" r:id="rId93"/>
    <p:sldId id="322" r:id="rId94"/>
    <p:sldId id="339" r:id="rId95"/>
    <p:sldId id="338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/sanitizers/issues/247" TargetMode="External"/><Relationship Id="rId2" Type="http://schemas.openxmlformats.org/officeDocument/2006/relationships/hyperlink" Target="https://zatoichi-engineer.github.io/2017/10/06/fortify-source.html)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2f30.org/fortify-headers/files.html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iscourse.llvm.org/t/rfc-c-buffer-hardening/65734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lvm/llvm-project/issues/122687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src.microsoft.com/blog/2019/07/a-proactive-approach-to-more-secure-code/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security.googleblog.com/2024/11/retrofitting-spatial-safety-to-hundreds.html" TargetMode="External"/><Relationship Id="rId4" Type="http://schemas.openxmlformats.org/officeDocument/2006/relationships/hyperlink" Target="https://www.chromium.org/Home/chromium-security/memory-safety" TargetMode="Externa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0x434b.dev/overview-of-glibc-heap-exploitation-techniques/" TargetMode="External"/><Relationship Id="rId7" Type="http://schemas.openxmlformats.org/officeDocument/2006/relationships/hyperlink" Target="https://blog.regehr.org/archives/1520" TargetMode="External"/><Relationship Id="rId2" Type="http://schemas.openxmlformats.org/officeDocument/2006/relationships/hyperlink" Target="https://guyinatuxedo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213" TargetMode="External"/><Relationship Id="rId5" Type="http://schemas.openxmlformats.org/officeDocument/2006/relationships/hyperlink" Target="https://madaidans-insecurities.github.io/guides/linux-hardening.html" TargetMode="External"/><Relationship Id="rId4" Type="http://schemas.openxmlformats.org/officeDocument/2006/relationships/hyperlink" Target="https://best.openssf.org/Compiler-Hardening-Guides/Compiler-Options-Hardening-Guide-for-C-and-C++.html" TargetMode="Externa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Неисполняемый стек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приведённой выше</a:t>
            </a:r>
            <a:r>
              <a:rPr lang="en-US" dirty="0"/>
              <a:t>) </a:t>
            </a:r>
            <a:r>
              <a:rPr lang="ru-RU" dirty="0"/>
              <a:t>атаки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(GCC, 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Не загруженные динамически с помощью </a:t>
            </a:r>
            <a:r>
              <a:rPr lang="en-US" dirty="0"/>
              <a:t>dlopen</a:t>
            </a:r>
            <a:r>
              <a:rPr lang="ru-RU" dirty="0"/>
              <a:t> (см. 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</a:t>
            </a:r>
          </a:p>
          <a:p>
            <a:r>
              <a:rPr lang="ru-RU" dirty="0"/>
              <a:t>Накладые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endParaRPr lang="en-US" dirty="0"/>
          </a:p>
          <a:p>
            <a:pPr lvl="1"/>
            <a:r>
              <a:rPr lang="ru-RU" dirty="0"/>
              <a:t>Осуществляется на уровне ОС</a:t>
            </a:r>
            <a:r>
              <a:rPr lang="en-US" dirty="0"/>
              <a:t> (</a:t>
            </a:r>
            <a:r>
              <a:rPr lang="ru-RU" dirty="0"/>
              <a:t>рандомизация </a:t>
            </a:r>
            <a:r>
              <a:rPr lang="en-US" dirty="0"/>
              <a:t>mmap)</a:t>
            </a:r>
            <a:endParaRPr lang="ru-RU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PaX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(Vista)</a:t>
            </a:r>
          </a:p>
          <a:p>
            <a:pPr lvl="2"/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=~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при компиляция </a:t>
            </a:r>
            <a:r>
              <a:rPr lang="en-US" dirty="0"/>
              <a:t>CGBuiltin.cpp</a:t>
            </a:r>
            <a:r>
              <a:rPr lang="ru-RU" dirty="0"/>
              <a:t> компилятором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endParaRPr lang="en-US" dirty="0"/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en-US" dirty="0">
                <a:hlinkClick r:id="rId3"/>
              </a:rPr>
              <a:t>C++Russia: </a:t>
            </a:r>
            <a:r>
              <a:rPr lang="ru-RU" dirty="0">
                <a:hlinkClick r:id="rId3"/>
              </a:rPr>
              <a:t>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  <a:r>
              <a:rPr lang="ru-RU" dirty="0"/>
              <a:t> 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/>
          </a:bodyPr>
          <a:lstStyle/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Если канарейка хранится в том же сегменте что и стек, хакер может переписать и её</a:t>
            </a:r>
          </a:p>
          <a:p>
            <a:pPr lvl="1"/>
            <a:r>
              <a:rPr lang="ru-RU" dirty="0"/>
              <a:t>Не защищает от переписывания пользовательских указателей на функции на стеке</a:t>
            </a:r>
            <a:r>
              <a:rPr lang="en-US" dirty="0"/>
              <a:t> (</a:t>
            </a:r>
            <a:r>
              <a:rPr lang="ru-RU" dirty="0"/>
              <a:t>или библиотечных,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в среднем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по идее этого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endParaRPr lang="en-US" dirty="0"/>
          </a:p>
          <a:p>
            <a:pPr lvl="2"/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endParaRPr lang="en-US" dirty="0"/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при компиляции CGBuiltin.cpp компилятором Clang </a:t>
            </a:r>
          </a:p>
          <a:p>
            <a:pPr lvl="1"/>
            <a:r>
              <a:rPr lang="ru-RU" dirty="0"/>
              <a:t>Не обнаружены регресии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malloc(1);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tmp5.c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▫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зашиты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ru-RU" dirty="0"/>
              <a:t>Конкретный список проверяемых функций можно уточнить в </a:t>
            </a:r>
            <a:r>
              <a:rPr lang="en-US" dirty="0"/>
              <a:t>Glibc headers (~80 </a:t>
            </a:r>
            <a:r>
              <a:rPr lang="ru-RU" dirty="0"/>
              <a:t>функций)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Накладные расходы:</a:t>
            </a:r>
          </a:p>
          <a:p>
            <a:pPr lvl="1"/>
            <a:r>
              <a:rPr lang="en-US" dirty="0"/>
              <a:t>-D_FORTIFY_SOURCE=2: </a:t>
            </a:r>
            <a:r>
              <a:rPr lang="ru-RU" dirty="0"/>
              <a:t>нет изменений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-D_FORTIFY_SOURCE=3: 2%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</a:t>
            </a:r>
            <a:r>
              <a:rPr lang="en-US" dirty="0" err="1"/>
              <a:t>ffmpeg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)</a:t>
            </a:r>
          </a:p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3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/>
              <a:t>-</a:t>
            </a:r>
            <a:r>
              <a:rPr lang="en-US" dirty="0"/>
              <a:t>U_FORTIFY_SOURCE </a:t>
            </a:r>
            <a:r>
              <a:rPr lang="ru-RU" dirty="0"/>
              <a:t>или -</a:t>
            </a:r>
            <a:r>
              <a:rPr lang="en-US" dirty="0"/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481918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"r"(&amp;v)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v[4096];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корректности параметров мат. функций и распределений</a:t>
            </a:r>
          </a:p>
          <a:p>
            <a:pPr lvl="2"/>
            <a:r>
              <a:rPr lang="ru-RU" dirty="0"/>
              <a:t>Множество других мелких проверок типа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abs(INT_MIN)</a:t>
            </a:r>
            <a:r>
              <a:rPr lang="ru-RU" dirty="0"/>
              <a:t> в</a:t>
            </a:r>
            <a:r>
              <a:rPr lang="en-US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std::gcd</a:t>
            </a:r>
            <a:endParaRPr lang="ru-RU" dirty="0"/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Например 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</a:t>
            </a:r>
            <a:r>
              <a:rPr lang="en-US" dirty="0">
                <a:hlinkClick r:id="rId2"/>
              </a:rPr>
              <a:t>Russia: </a:t>
            </a:r>
            <a:r>
              <a:rPr lang="ru-RU" dirty="0">
                <a:hlinkClick r:id="rId2"/>
              </a:rPr>
              <a:t>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(</a:t>
            </a:r>
            <a:r>
              <a:rPr lang="ru-RU" dirty="0"/>
              <a:t>начало 2000-х)</a:t>
            </a:r>
          </a:p>
          <a:p>
            <a:pPr lvl="1"/>
            <a:r>
              <a:rPr lang="ru-RU" dirty="0"/>
              <a:t>Опция </a:t>
            </a:r>
            <a:r>
              <a:rPr lang="en-US" dirty="0"/>
              <a:t>-D</a:t>
            </a:r>
            <a:r>
              <a:rPr lang="ru-RU" dirty="0"/>
              <a:t>_</a:t>
            </a:r>
            <a:r>
              <a:rPr lang="en-US" dirty="0"/>
              <a:t>GLIBCXX_ASSERTIONS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Через механизм </a:t>
            </a:r>
            <a:r>
              <a:rPr lang="en-US" dirty="0"/>
              <a:t>C++ profiles</a:t>
            </a:r>
          </a:p>
          <a:p>
            <a:pPr lvl="1"/>
            <a:r>
              <a:rPr lang="ru-RU" dirty="0"/>
              <a:t>Дефолтным будет профиль</a:t>
            </a:r>
            <a:r>
              <a:rPr lang="en-US" dirty="0"/>
              <a:t>,</a:t>
            </a:r>
            <a:r>
              <a:rPr lang="ru-RU" dirty="0"/>
              <a:t> запрещающий работу с </a:t>
            </a:r>
            <a:r>
              <a:rPr lang="en-US" dirty="0"/>
              <a:t>raw pointers</a:t>
            </a:r>
            <a:endParaRPr lang="ru-RU" dirty="0"/>
          </a:p>
          <a:p>
            <a:pPr lvl="1"/>
            <a:r>
              <a:rPr lang="ru-RU" dirty="0"/>
              <a:t>Инструменты для миграции на </a:t>
            </a:r>
            <a:r>
              <a:rPr lang="en-US" dirty="0"/>
              <a:t>std::span </a:t>
            </a:r>
            <a:r>
              <a:rPr lang="ru-RU" dirty="0"/>
              <a:t>уже существуют и применяются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Safe Buffers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4096;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Дополнительные меры в динамическом аллокаторе для затруднения атак на метаданные аллокатора</a:t>
            </a:r>
            <a:endParaRPr lang="en-US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Чексуммы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vtables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/>
              <a:t>-</a:t>
            </a:r>
            <a:r>
              <a:rPr lang="en-US" dirty="0" err="1"/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220D8-D3FA-4C05-BD42-321172D7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3994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2EB-30BC-4BC4-839B-788731A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80818-A6F0-4524-B32F-38120027F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55776" cy="4351338"/>
          </a:xfrm>
        </p:spPr>
        <p:txBody>
          <a:bodyPr/>
          <a:lstStyle/>
          <a:p>
            <a:r>
              <a:rPr lang="ru-RU" dirty="0"/>
              <a:t>Какой код может сгенерировать компилятор для этой программы</a:t>
            </a:r>
            <a:r>
              <a:rPr lang="en-US" dirty="0"/>
              <a:t>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x ? 1 : 1;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E116C1-2530-459F-9795-41C9B17CF2A8}"/>
              </a:ext>
            </a:extLst>
          </p:cNvPr>
          <p:cNvSpPr txBox="1">
            <a:spLocks/>
          </p:cNvSpPr>
          <p:nvPr/>
        </p:nvSpPr>
        <p:spPr>
          <a:xfrm>
            <a:off x="6190129" y="1690688"/>
            <a:ext cx="4755776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foo()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abort();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049C5C-8B7E-47E6-B43F-BCF46B40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29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4.5% </a:t>
            </a:r>
            <a:r>
              <a:rPr lang="ru-RU" dirty="0"/>
              <a:t>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2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2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(-</a:t>
            </a:r>
            <a:r>
              <a:rPr lang="en-US" dirty="0" err="1"/>
              <a:t>Wuninitialized</a:t>
            </a:r>
            <a:r>
              <a:rPr lang="en-US" dirty="0"/>
              <a:t> -</a:t>
            </a:r>
            <a:r>
              <a:rPr lang="en-US" dirty="0" err="1"/>
              <a:t>Wmaybe</a:t>
            </a:r>
            <a:r>
              <a:rPr lang="en-US" dirty="0"/>
              <a:t>-uninitialized)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(char*));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</a:t>
            </a:r>
            <a:r>
              <a:rPr lang="en-US" dirty="0"/>
              <a:t>hardening</a:t>
            </a:r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-ftrapv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option.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[2010](https://blog.regehr.org/archives/1559)</a:t>
            </a:r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</a:t>
            </a:r>
            <a:r>
              <a:rPr lang="en-US" dirty="0"/>
              <a:t>STL-</a:t>
            </a:r>
            <a:r>
              <a:rPr lang="ru-RU" dirty="0"/>
              <a:t>кода</a:t>
            </a:r>
            <a:r>
              <a:rPr lang="en-US" dirty="0"/>
              <a:t>, </a:t>
            </a:r>
            <a:r>
              <a:rPr lang="ru-RU" dirty="0"/>
              <a:t>полагающегося на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 can be obtained with returns below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удалил проверку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endParaRPr lang="en-US" dirty="0"/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Но в статьях находят 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оверхед при компиляции </a:t>
            </a:r>
            <a:r>
              <a:rPr lang="en-US" dirty="0"/>
              <a:t>CGBuiltin.cpp </a:t>
            </a:r>
            <a:r>
              <a:rPr lang="ru-RU" dirty="0"/>
              <a:t>компилятором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CFI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В широком смысле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для них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 и пр.)</a:t>
            </a:r>
            <a:endParaRPr lang="en-US" dirty="0"/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en-US" dirty="0"/>
              <a:t>Intel IBT </a:t>
            </a:r>
            <a:r>
              <a:rPr lang="ru-RU" dirty="0"/>
              <a:t>и </a:t>
            </a:r>
            <a:r>
              <a:rPr lang="en-US" dirty="0"/>
              <a:t>AArch64 BTI: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r>
              <a:rPr lang="en-US" dirty="0"/>
              <a:t>AArch64 PAC:</a:t>
            </a:r>
          </a:p>
          <a:p>
            <a:pPr lvl="1"/>
            <a:r>
              <a:rPr lang="en-US" dirty="0"/>
              <a:t>Pointer Authentication</a:t>
            </a:r>
          </a:p>
          <a:p>
            <a:pPr lvl="1"/>
            <a:r>
              <a:rPr lang="ru-RU" dirty="0"/>
              <a:t>Верхние биты адреса возврата используются для вычисления криптостойкой чексуммы</a:t>
            </a:r>
          </a:p>
          <a:p>
            <a:pPr lvl="1"/>
            <a:r>
              <a:rPr lang="ru-RU" dirty="0"/>
              <a:t>Адрес возврата + адрес фрейма + секрет процесса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Оверхед</a:t>
            </a:r>
          </a:p>
          <a:p>
            <a:pPr lvl="1"/>
            <a:r>
              <a:rPr lang="ru-RU" dirty="0"/>
              <a:t>Компиляция </a:t>
            </a:r>
            <a:r>
              <a:rPr lang="en-US" dirty="0"/>
              <a:t>CGBuiltin.cpp </a:t>
            </a:r>
            <a:r>
              <a:rPr lang="ru-RU" dirty="0"/>
              <a:t>компилятором </a:t>
            </a:r>
            <a:r>
              <a:rPr lang="en-US" dirty="0"/>
              <a:t>Clang: </a:t>
            </a:r>
            <a:r>
              <a:rPr lang="ru-RU" dirty="0"/>
              <a:t>нет изменений при </a:t>
            </a:r>
            <a:r>
              <a:rPr lang="en-US" dirty="0"/>
              <a:t>Intel CET,</a:t>
            </a:r>
            <a:r>
              <a:rPr lang="ru-RU" dirty="0"/>
              <a:t> 6% </a:t>
            </a:r>
            <a:r>
              <a:rPr lang="en-US" dirty="0"/>
              <a:t>LLVM CFI</a:t>
            </a:r>
            <a:endParaRPr lang="ru-RU" dirty="0"/>
          </a:p>
          <a:p>
            <a:pPr lvl="1"/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),</a:t>
            </a:r>
            <a:r>
              <a:rPr lang="ru-RU" dirty="0"/>
              <a:t> но 10% увеличение кода </a:t>
            </a:r>
            <a:r>
              <a:rPr lang="en-US" dirty="0"/>
              <a:t>(I$, BTB)</a:t>
            </a:r>
            <a:endParaRPr lang="ru-RU" dirty="0"/>
          </a:p>
          <a:p>
            <a:pPr lvl="1"/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Фрагментация: три несвязанных решения с разными, 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12772"/>
              </p:ext>
            </p:extLst>
          </p:nvPr>
        </p:nvGraphicFramePr>
        <p:xfrm>
          <a:off x="1142998" y="258901"/>
          <a:ext cx="9650507" cy="6407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392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216587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45066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1332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425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968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251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под</a:t>
                      </a:r>
                      <a:r>
                        <a:rPr lang="en-US" sz="1400" dirty="0"/>
                        <a:t> –</a:t>
                      </a:r>
                      <a:r>
                        <a:rPr lang="en-US" sz="1400" dirty="0" err="1"/>
                        <a:t>fcf</a:t>
                      </a:r>
                      <a:r>
                        <a:rPr lang="en-US" sz="1400" dirty="0"/>
                        <a:t>-protection)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511553" y="662484"/>
            <a:ext cx="235771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Важно</a:t>
            </a:r>
            <a:r>
              <a:rPr lang="en-US" sz="1600" dirty="0"/>
              <a:t>: </a:t>
            </a:r>
            <a:r>
              <a:rPr lang="ru-RU" sz="1600" dirty="0"/>
              <a:t>дефолтные защиты могут быть отключены в конкретных пакетах (</a:t>
            </a:r>
            <a:r>
              <a:rPr lang="en-US" sz="1600" dirty="0"/>
              <a:t>e.g. python3 </a:t>
            </a:r>
            <a:r>
              <a:rPr lang="ru-RU" sz="1600" dirty="0"/>
              <a:t>в</a:t>
            </a:r>
            <a:r>
              <a:rPr lang="en-US" sz="1600" dirty="0"/>
              <a:t> Debian 12)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- </a:t>
            </a:r>
            <a:r>
              <a:rPr lang="ru-RU" sz="1400" dirty="0"/>
              <a:t>будет включён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313282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Chrome (d0273f3d)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(b0ca903b)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383481"/>
              </p:ext>
            </p:extLst>
          </p:nvPr>
        </p:nvGraphicFramePr>
        <p:xfrm>
          <a:off x="961464" y="1018091"/>
          <a:ext cx="10051677" cy="55782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6238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3408139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960850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40645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Nightly-</a:t>
                      </a:r>
                      <a:r>
                        <a:rPr lang="ru-RU" dirty="0"/>
                        <a:t>опция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</a:t>
            </a:r>
            <a:r>
              <a:rPr lang="en-US" dirty="0"/>
              <a:t>hardened-</a:t>
            </a:r>
            <a:r>
              <a:rPr lang="ru-RU" dirty="0"/>
              <a:t>оптимизаций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Compiler Options Hardening Guide for C and C++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3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Конкретный набор зависит от версии компилятора</a:t>
            </a:r>
          </a:p>
          <a:p>
            <a:pPr lvl="2"/>
            <a:r>
              <a:rPr lang="ru-RU" dirty="0"/>
              <a:t>Для </a:t>
            </a:r>
            <a:r>
              <a:rPr lang="en-US" dirty="0"/>
              <a:t>GCC </a:t>
            </a:r>
            <a:r>
              <a:rPr lang="ru-RU" dirty="0"/>
              <a:t>можно посмотреть функцию </a:t>
            </a:r>
            <a:r>
              <a:rPr lang="en-US" dirty="0" err="1"/>
              <a:t>print_help_hardened</a:t>
            </a:r>
            <a:endParaRPr lang="en-US" dirty="0"/>
          </a:p>
          <a:p>
            <a:pPr lvl="2"/>
            <a:r>
              <a:rPr lang="ru-RU" dirty="0"/>
              <a:t>Сейчас</a:t>
            </a:r>
            <a:r>
              <a:rPr lang="en-US" dirty="0"/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D_FORTIFY_SOURCE=3 -D_GLIBCXX_ASSERTIONS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=zero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-protection=full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вызваны ошибками работы с памятью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MSRC Blog: A proactive approach to more secure code</a:t>
            </a:r>
            <a:endParaRPr lang="en-US" dirty="0"/>
          </a:p>
          <a:p>
            <a:r>
              <a:rPr lang="en-US" dirty="0"/>
              <a:t>70% high/critical </a:t>
            </a:r>
            <a:r>
              <a:rPr lang="ru-RU" dirty="0"/>
              <a:t>багов в проекте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Chromium Security: Memory Safety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5"/>
              </a:rPr>
              <a:t>Google Project Zero</a:t>
            </a:r>
            <a:endParaRPr lang="en-US" dirty="0"/>
          </a:p>
          <a:p>
            <a:r>
              <a:rPr lang="en-US" dirty="0"/>
              <a:t>11% CVE </a:t>
            </a:r>
            <a:r>
              <a:rPr lang="ru-RU" dirty="0"/>
              <a:t>и 6.5%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Проверить дефолтные опции при сборке продуктового кода и дистрибутива</a:t>
            </a:r>
          </a:p>
          <a:p>
            <a:pPr lvl="1"/>
            <a:r>
              <a:rPr lang="ru-RU" dirty="0"/>
              <a:t>Решить с </a:t>
            </a:r>
            <a:r>
              <a:rPr lang="en-US" dirty="0"/>
              <a:t>Security Team </a:t>
            </a:r>
            <a:r>
              <a:rPr lang="ru-RU" dirty="0"/>
              <a:t>какие </a:t>
            </a:r>
            <a:r>
              <a:rPr lang="en-US" dirty="0"/>
              <a:t>hardening</a:t>
            </a:r>
            <a:r>
              <a:rPr lang="ru-RU" dirty="0"/>
              <a:t>-методы включить</a:t>
            </a:r>
            <a:endParaRPr lang="en-US" dirty="0"/>
          </a:p>
          <a:p>
            <a:r>
              <a:rPr lang="ru-RU" dirty="0"/>
              <a:t>Поиск проблемных программ (</a:t>
            </a:r>
            <a:r>
              <a:rPr lang="en-US" dirty="0"/>
              <a:t>no-pie, etc.) </a:t>
            </a:r>
            <a:r>
              <a:rPr lang="ru-RU" dirty="0"/>
              <a:t>можно автоматизировать с помощью </a:t>
            </a:r>
            <a:r>
              <a:rPr lang="ru-RU" dirty="0">
                <a:hlinkClick r:id="rId2"/>
              </a:rPr>
              <a:t>утилиты </a:t>
            </a:r>
            <a:r>
              <a:rPr lang="en-US" dirty="0" err="1">
                <a:hlinkClick r:id="rId2"/>
              </a:rPr>
              <a:t>checksec</a:t>
            </a:r>
            <a:endParaRPr lang="en-US" dirty="0"/>
          </a:p>
          <a:p>
            <a:pPr lvl="1"/>
            <a:r>
              <a:rPr lang="ru-RU" dirty="0"/>
              <a:t>Может проверить наличие </a:t>
            </a:r>
            <a:r>
              <a:rPr lang="en-US" dirty="0" err="1"/>
              <a:t>noexecstack</a:t>
            </a:r>
            <a:r>
              <a:rPr lang="en-US" dirty="0"/>
              <a:t>, PIE, _FORTIFY_SOURCE, RELRO, etc.</a:t>
            </a:r>
          </a:p>
          <a:p>
            <a:pPr lvl="1"/>
            <a:r>
              <a:rPr lang="ru-RU" dirty="0"/>
              <a:t>Пока </a:t>
            </a:r>
            <a:r>
              <a:rPr lang="en-US" dirty="0"/>
              <a:t>(?) </a:t>
            </a:r>
            <a:r>
              <a:rPr lang="ru-RU" dirty="0"/>
              <a:t>не поддерживает более новые защиты</a:t>
            </a:r>
            <a:r>
              <a:rPr lang="en-US" dirty="0"/>
              <a:t>: CFI (</a:t>
            </a:r>
            <a:r>
              <a:rPr lang="ru-RU" dirty="0"/>
              <a:t>все виды</a:t>
            </a:r>
            <a:r>
              <a:rPr lang="en-US" dirty="0"/>
              <a:t>), Stack Clashing, Safe Stack,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 атак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2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4"/>
              </a:rPr>
              <a:t>OpenSSF</a:t>
            </a:r>
            <a:r>
              <a:rPr lang="en-US" dirty="0">
                <a:hlinkClick r:id="rId4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Linux Hardening Guide</a:t>
            </a:r>
            <a:endParaRPr lang="en-US" dirty="0"/>
          </a:p>
          <a:p>
            <a:r>
              <a:rPr lang="ru-RU" dirty="0"/>
              <a:t>Статьи </a:t>
            </a:r>
            <a:r>
              <a:rPr lang="en-US" dirty="0"/>
              <a:t>John </a:t>
            </a:r>
            <a:r>
              <a:rPr lang="en-US" dirty="0" err="1"/>
              <a:t>Regehr</a:t>
            </a:r>
            <a:r>
              <a:rPr lang="en-US" dirty="0"/>
              <a:t> </a:t>
            </a:r>
            <a:r>
              <a:rPr lang="ru-RU" dirty="0"/>
              <a:t>про </a:t>
            </a:r>
            <a:r>
              <a:rPr lang="en-US" dirty="0"/>
              <a:t>UB</a:t>
            </a:r>
          </a:p>
          <a:p>
            <a:pPr lvl="1"/>
            <a:r>
              <a:rPr lang="en-US" dirty="0">
                <a:hlinkClick r:id="rId6"/>
              </a:rPr>
              <a:t>A Guide to Undefined Behavior in C and C++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Полная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8685" y="2932580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коммит </a:t>
            </a:r>
            <a:r>
              <a:rPr lang="en-US" dirty="0"/>
              <a:t>b0ca903b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коммит </a:t>
            </a:r>
            <a:r>
              <a:rPr lang="en-US" dirty="0"/>
              <a:t>d0273f3d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не реализован (нельзя включить ни по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, </a:t>
            </a:r>
            <a:r>
              <a:rPr lang="ru-RU" dirty="0"/>
              <a:t>ни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-</a:t>
            </a:r>
            <a:r>
              <a:rPr lang="en-US" dirty="0"/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/>
              <a:t>-</a:t>
            </a:r>
            <a:r>
              <a:rPr lang="en-US" dirty="0" err="1"/>
              <a:t>stdlib</a:t>
            </a:r>
            <a:r>
              <a:rPr lang="en-US" dirty="0"/>
              <a:t>=libc++)</a:t>
            </a:r>
          </a:p>
          <a:p>
            <a:r>
              <a:rPr lang="en-US" dirty="0"/>
              <a:t>Visual Studio: 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AddressSanitizer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/>
              <a:t>Valgrind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/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/>
              <a:t>MALLOC_CHECK_=3 </a:t>
            </a:r>
            <a:r>
              <a:rPr lang="ru-RU" dirty="0"/>
              <a:t>или </a:t>
            </a:r>
            <a:r>
              <a:rPr lang="en-US" dirty="0"/>
              <a:t>GLIBC_TUNABLES=</a:t>
            </a:r>
            <a:r>
              <a:rPr lang="en-US" dirty="0" err="1"/>
              <a:t>glibc.malloc.check</a:t>
            </a:r>
            <a:r>
              <a:rPr lang="en-US" dirty="0"/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-ftrivial-auto-var-init=zero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 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7189</Words>
  <Application>Microsoft Office PowerPoint</Application>
  <PresentationFormat>Widescreen</PresentationFormat>
  <Paragraphs>1210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Calibri Light</vt:lpstr>
      <vt:lpstr>Courier New</vt:lpstr>
      <vt:lpstr>Office Theme</vt:lpstr>
      <vt:lpstr>Уязвимости buffer overflow</vt:lpstr>
      <vt:lpstr>Переполнения буфера</vt:lpstr>
      <vt:lpstr>Атаки на стек: Stack Smashing</vt:lpstr>
      <vt:lpstr>Атаки на стек: Return-to-libc</vt:lpstr>
      <vt:lpstr>Атаки на стек: Return-oriented programming</vt:lpstr>
      <vt:lpstr>Пример: Stack Smashing</vt:lpstr>
      <vt:lpstr>Атаки на кучу</vt:lpstr>
      <vt:lpstr>Распространённость buffer overflow уязвимостей</vt:lpstr>
      <vt:lpstr>Методы обнаружения на этапе QA</vt:lpstr>
      <vt:lpstr>Неисполняемый стек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 (1)</vt:lpstr>
      <vt:lpstr>Недостатки: false negatives (2)</vt:lpstr>
      <vt:lpstr>Stack Protector</vt:lpstr>
      <vt:lpstr>Stack Protector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Недостатки</vt:lpstr>
      <vt:lpstr>Фортификация (_FORTIFY_SOURCE)</vt:lpstr>
      <vt:lpstr>Пример защиты</vt:lpstr>
      <vt:lpstr>Реализация</vt:lpstr>
      <vt:lpstr>Введение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 чём мы не рассказали</vt:lpstr>
      <vt:lpstr>Заключение</vt:lpstr>
      <vt:lpstr>Что стоит сделать ?</vt:lpstr>
      <vt:lpstr>Что почитать ?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223</cp:revision>
  <dcterms:created xsi:type="dcterms:W3CDTF">2025-07-07T17:12:48Z</dcterms:created>
  <dcterms:modified xsi:type="dcterms:W3CDTF">2025-07-20T10:12:22Z</dcterms:modified>
</cp:coreProperties>
</file>