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280" r:id="rId2"/>
    <p:sldId id="257" r:id="rId3"/>
    <p:sldId id="340" r:id="rId4"/>
    <p:sldId id="341" r:id="rId5"/>
    <p:sldId id="342" r:id="rId6"/>
    <p:sldId id="261" r:id="rId7"/>
    <p:sldId id="258" r:id="rId8"/>
    <p:sldId id="259" r:id="rId9"/>
    <p:sldId id="263" r:id="rId10"/>
    <p:sldId id="279" r:id="rId11"/>
    <p:sldId id="260" r:id="rId12"/>
    <p:sldId id="264" r:id="rId13"/>
    <p:sldId id="281" r:id="rId14"/>
    <p:sldId id="262" r:id="rId15"/>
    <p:sldId id="266" r:id="rId16"/>
    <p:sldId id="267" r:id="rId17"/>
    <p:sldId id="348" r:id="rId18"/>
    <p:sldId id="333" r:id="rId19"/>
    <p:sldId id="282" r:id="rId20"/>
    <p:sldId id="269" r:id="rId21"/>
    <p:sldId id="273" r:id="rId22"/>
    <p:sldId id="272" r:id="rId23"/>
    <p:sldId id="284" r:id="rId24"/>
    <p:sldId id="277" r:id="rId25"/>
    <p:sldId id="285" r:id="rId26"/>
    <p:sldId id="283" r:id="rId27"/>
    <p:sldId id="275" r:id="rId28"/>
    <p:sldId id="276" r:id="rId29"/>
    <p:sldId id="287" r:id="rId30"/>
    <p:sldId id="288" r:id="rId31"/>
    <p:sldId id="291" r:id="rId32"/>
    <p:sldId id="289" r:id="rId33"/>
    <p:sldId id="290" r:id="rId34"/>
    <p:sldId id="358" r:id="rId35"/>
    <p:sldId id="332" r:id="rId36"/>
    <p:sldId id="293" r:id="rId37"/>
    <p:sldId id="294" r:id="rId38"/>
    <p:sldId id="295" r:id="rId39"/>
    <p:sldId id="296" r:id="rId40"/>
    <p:sldId id="297" r:id="rId41"/>
    <p:sldId id="300" r:id="rId42"/>
    <p:sldId id="301" r:id="rId43"/>
    <p:sldId id="302" r:id="rId44"/>
    <p:sldId id="299" r:id="rId45"/>
    <p:sldId id="303" r:id="rId46"/>
    <p:sldId id="305" r:id="rId47"/>
    <p:sldId id="306" r:id="rId48"/>
    <p:sldId id="307" r:id="rId49"/>
    <p:sldId id="308" r:id="rId50"/>
    <p:sldId id="309" r:id="rId51"/>
    <p:sldId id="311" r:id="rId52"/>
    <p:sldId id="357" r:id="rId53"/>
    <p:sldId id="314" r:id="rId54"/>
    <p:sldId id="315" r:id="rId55"/>
    <p:sldId id="316" r:id="rId56"/>
    <p:sldId id="318" r:id="rId57"/>
    <p:sldId id="319" r:id="rId58"/>
    <p:sldId id="320" r:id="rId59"/>
    <p:sldId id="321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4" r:id="rId68"/>
    <p:sldId id="335" r:id="rId69"/>
    <p:sldId id="336" r:id="rId70"/>
    <p:sldId id="337" r:id="rId71"/>
    <p:sldId id="355" r:id="rId72"/>
    <p:sldId id="353" r:id="rId73"/>
    <p:sldId id="354" r:id="rId74"/>
    <p:sldId id="349" r:id="rId75"/>
    <p:sldId id="350" r:id="rId76"/>
    <p:sldId id="352" r:id="rId77"/>
    <p:sldId id="343" r:id="rId78"/>
    <p:sldId id="344" r:id="rId79"/>
    <p:sldId id="331" r:id="rId80"/>
    <p:sldId id="356" r:id="rId81"/>
    <p:sldId id="330" r:id="rId82"/>
    <p:sldId id="345" r:id="rId83"/>
    <p:sldId id="346" r:id="rId84"/>
    <p:sldId id="359" r:id="rId85"/>
    <p:sldId id="270" r:id="rId86"/>
    <p:sldId id="347" r:id="rId87"/>
    <p:sldId id="271" r:id="rId88"/>
    <p:sldId id="274" r:id="rId89"/>
    <p:sldId id="286" r:id="rId90"/>
    <p:sldId id="278" r:id="rId91"/>
    <p:sldId id="292" r:id="rId92"/>
    <p:sldId id="298" r:id="rId93"/>
    <p:sldId id="304" r:id="rId94"/>
    <p:sldId id="310" r:id="rId95"/>
    <p:sldId id="317" r:id="rId96"/>
    <p:sldId id="322" r:id="rId97"/>
    <p:sldId id="339" r:id="rId98"/>
    <p:sldId id="338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7B54-EFD4-4F1F-9CE4-9A3C368187A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D9083-F18D-4765-A928-A3C7AF57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0717-CC08-42AC-84F3-7EB74EE2C2EE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434B-ABC0-4013-A159-517880C2CE4B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2251-42B8-4CD0-9F76-CE8A218C5A9B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66BD-2959-43A5-9C43-B178997CA9C1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3A2-278A-4AA2-A6FA-B813D9AB289B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6CD0-8DC9-4D9E-8F97-A64EB549E498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BDD-F7C0-49E5-BDEF-78EEAB9D4FF0}" type="datetime1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602-B233-4072-AF5E-EEC16D6A3250}" type="datetime1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68E2-0F8E-43F1-B205-4CE4ED81C818}" type="datetime1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26D4-3247-4C35-B745-95D9A6527E86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A6C-CB8E-4E4E-A40B-CF748107F47F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2D92-9836-4BF5-99A8-6BBA488E0F07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ugs.launchpad.net/ubuntu/+source/python2.7/+bug/145211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QavgcwrpA" TargetMode="External"/><Relationship Id="rId2" Type="http://schemas.openxmlformats.org/officeDocument/2006/relationships/hyperlink" Target="https://zatoichi-engineer.github.io/assets/docs/12TRpie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2f30.org/fortify-headers/files.html" TargetMode="External"/><Relationship Id="rId2" Type="http://schemas.openxmlformats.org/officeDocument/2006/relationships/hyperlink" Target="https://github.com/google/sanitizers/issues/247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342348" TargetMode="External"/><Relationship Id="rId2" Type="http://schemas.openxmlformats.org/officeDocument/2006/relationships/hyperlink" Target="https://chromium.googlesource.com/chromium/src/+/c53163760d24e2f40c0365a6224ec653cf501b81/build/config/compiler/BUILD.gn#289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secbp/control-flow-guard" TargetMode="External"/><Relationship Id="rId2" Type="http://schemas.openxmlformats.org/officeDocument/2006/relationships/hyperlink" Target="https://mihaibudiu.github.io/work/ccs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security.net/rap_faq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ingsvilletimes.ca/2022/10/common-sense-health-rake-up-the-leaves-this-fall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packages.debian.org/bookworm/python3.11-minimal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rustc/exploit-mitigations.html#read-only-relocations-and-immediate-binding" TargetMode="External"/><Relationship Id="rId3" Type="http://schemas.openxmlformats.org/officeDocument/2006/relationships/hyperlink" Target="https://doc.rust-lang.org/rustc/exploit-mitigations.html#position-independent-executable" TargetMode="External"/><Relationship Id="rId7" Type="http://schemas.openxmlformats.org/officeDocument/2006/relationships/hyperlink" Target="https://github.com/girlbossceo/hardened_malloc-rs" TargetMode="External"/><Relationship Id="rId2" Type="http://schemas.openxmlformats.org/officeDocument/2006/relationships/hyperlink" Target="https://doc.rust-lang.org/rustc/exploit-mitigations.html#non-executable-memory-reg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rustc/exploit-mitigations.html#stack-clashing-protection" TargetMode="External"/><Relationship Id="rId11" Type="http://schemas.openxmlformats.org/officeDocument/2006/relationships/hyperlink" Target="https://arxiv.org/pdf/2007.00752" TargetMode="External"/><Relationship Id="rId5" Type="http://schemas.openxmlformats.org/officeDocument/2006/relationships/hyperlink" Target="https://doc.rust-lang.org/rustc/exploit-mitigations.html#backward-edge-control-flow-protection" TargetMode="External"/><Relationship Id="rId10" Type="http://schemas.openxmlformats.org/officeDocument/2006/relationships/hyperlink" Target="https://arxiv.org/pdf/2003.03296" TargetMode="External"/><Relationship Id="rId4" Type="http://schemas.openxmlformats.org/officeDocument/2006/relationships/hyperlink" Target="https://doc.rust-lang.org/rustc/exploit-mitigations.html#stack-smashing-protection" TargetMode="External"/><Relationship Id="rId9" Type="http://schemas.openxmlformats.org/officeDocument/2006/relationships/hyperlink" Target="https://doc.rust-lang.org/beta/unstable-book/compiler-flags/sanitizer.html#controlflowintegrity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12268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security.googleblog.com/2024/11/retrofitting-spatial-safety-to-hundreds.html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imm609/checksec/issues/302" TargetMode="External"/><Relationship Id="rId2" Type="http://schemas.openxmlformats.org/officeDocument/2006/relationships/hyperlink" Target="https://github.com/slimm609/checkse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limm609/checksec/issues/301" TargetMode="External"/><Relationship Id="rId4" Type="http://schemas.openxmlformats.org/officeDocument/2006/relationships/hyperlink" Target="https://github.com/slimm609/checksec/issues/300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0x434b.dev/overview-of-glibc-heap-exploitation-techniques/" TargetMode="External"/><Relationship Id="rId7" Type="http://schemas.openxmlformats.org/officeDocument/2006/relationships/hyperlink" Target="https://blog.regehr.org/archives/1520" TargetMode="External"/><Relationship Id="rId2" Type="http://schemas.openxmlformats.org/officeDocument/2006/relationships/hyperlink" Target="https://guyinatuxedo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regehr.org/archives/213" TargetMode="External"/><Relationship Id="rId5" Type="http://schemas.openxmlformats.org/officeDocument/2006/relationships/hyperlink" Target="https://madaidans-insecurities.github.io/guides/linux-hardening.html" TargetMode="External"/><Relationship Id="rId4" Type="http://schemas.openxmlformats.org/officeDocument/2006/relationships/hyperlink" Target="https://best.openssf.org/Compiler-Hardening-Guides/Compiler-Options-Hardening-Guide-for-C-and-C++.html" TargetMode="Externa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bronevichok.ru/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yugr/slides/blob/main/CppZeroCost/2025/RU.pptx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" TargetMode="External"/><Relationship Id="rId2" Type="http://schemas.openxmlformats.org/officeDocument/2006/relationships/hyperlink" Target="https://github.com/mozilla-firefox/firef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ugr/slides/blob/main/CppZeroCost/2025/plan.md" TargetMode="External"/><Relationship Id="rId5" Type="http://schemas.openxmlformats.org/officeDocument/2006/relationships/hyperlink" Target="https://github.com/yugr/slides/tree/main/CppZeroCost/2025/scripts" TargetMode="External"/><Relationship Id="rId4" Type="http://schemas.openxmlformats.org/officeDocument/2006/relationships/hyperlink" Target="https://github.com/yugr/slides/tree/main/CppZeroCost/2025/bench" TargetMode="Externa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-firefox/firefox/blob/9fb43aa7996146d3dc1bb3ab09f618c0b8b4bcef/build/moz.configure/flags.configure#L341" TargetMode="External"/><Relationship Id="rId2" Type="http://schemas.openxmlformats.org/officeDocument/2006/relationships/hyperlink" Target="https://chromium.googlesource.com/chromium/src/+/c53163760d24e2f40c0365a6224ec653cf501b81/build/config/compiler/BUILD.gn#523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3A41-D244-4E9C-A63B-26AA0EB9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57F0-77DF-4110-987B-1E95EAEC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80649-56E5-4F4C-A817-23714E92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Но 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-Wl,--fatal-warnings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/>
              <a:t>execstack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B5B2-2B17-43DA-B986-471B9610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D022-ECE3-4B8C-8D05-DE75E07E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/>
              <a:t>mmap)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PaX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03CC-6146-4366-ADAC-456FE3EB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/usr/bin/python3 (</a:t>
            </a:r>
            <a:r>
              <a:rPr lang="en-US" dirty="0">
                <a:hlinkClick r:id="rId2"/>
              </a:rPr>
              <a:t>Launchpad #1452115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-semantic-interposition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Bsymbolic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1E84-5534-40CA-B554-DDE31DD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на современных архитектурах ничтожны</a:t>
            </a:r>
          </a:p>
          <a:p>
            <a:pPr lvl="1"/>
            <a:r>
              <a:rPr lang="ru-RU" dirty="0"/>
              <a:t>Не удалось обнаружить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На </a:t>
            </a:r>
            <a:r>
              <a:rPr lang="en-US" dirty="0"/>
              <a:t>32-</a:t>
            </a:r>
            <a:r>
              <a:rPr lang="ru-RU" dirty="0"/>
              <a:t>битном </a:t>
            </a:r>
            <a:r>
              <a:rPr lang="en-US" dirty="0"/>
              <a:t>x86 </a:t>
            </a:r>
            <a:r>
              <a:rPr lang="ru-RU" dirty="0"/>
              <a:t>замедление до 20%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Too much PIE is bad for performance</a:t>
            </a:r>
            <a:endParaRPr lang="en-US" dirty="0"/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3"/>
              </a:rPr>
              <a:t>C++Russia: </a:t>
            </a:r>
            <a:r>
              <a:rPr lang="ru-RU" dirty="0">
                <a:hlinkClick r:id="rId3"/>
              </a:rPr>
              <a:t>Динамические библиотеки и способы ускорения их работы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64CB-B9F9-44B6-BBA2-69303561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66806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  <a:endParaRPr lang="en-US" dirty="0"/>
          </a:p>
          <a:p>
            <a:pPr lvl="1"/>
            <a:r>
              <a:rPr lang="ru-RU" dirty="0"/>
              <a:t>В частности 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 </a:t>
            </a:r>
            <a:r>
              <a:rPr lang="ru-RU" dirty="0"/>
              <a:t>(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Android)</a:t>
            </a: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</a:t>
            </a:r>
          </a:p>
          <a:p>
            <a:pPr lvl="2"/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</a:p>
          <a:p>
            <a:pPr lvl="1"/>
            <a:r>
              <a:rPr lang="ru-RU" dirty="0"/>
              <a:t>Небольшое число рандомизируемых битов</a:t>
            </a:r>
            <a:endParaRPr lang="en-US" dirty="0"/>
          </a:p>
          <a:p>
            <a:pPr lvl="2"/>
            <a:r>
              <a:rPr lang="ru-RU" dirty="0"/>
              <a:t>16 или даже 8 в 32-битных Windows и ранних </a:t>
            </a:r>
            <a:r>
              <a:rPr lang="en-US" dirty="0"/>
              <a:t>Android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1"/>
            <a:r>
              <a:rPr lang="ru-RU" dirty="0"/>
              <a:t>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Linux</a:t>
            </a:r>
            <a:endParaRPr lang="en-US" dirty="0"/>
          </a:p>
          <a:p>
            <a:pPr lvl="2"/>
            <a:r>
              <a:rPr lang="ru-RU" dirty="0"/>
              <a:t>Рандомизация делается однократно при старте сервиса</a:t>
            </a:r>
            <a:endParaRPr lang="en-US" dirty="0"/>
          </a:p>
          <a:p>
            <a:pPr lvl="2"/>
            <a:r>
              <a:rPr lang="ru-RU" dirty="0"/>
              <a:t>Уязвима к brute force (особенно на 32-битных платформах)</a:t>
            </a:r>
          </a:p>
          <a:p>
            <a:r>
              <a:rPr lang="ru-RU" dirty="0"/>
              <a:t>Рекомендуется делать регулярный рестарт сервисов</a:t>
            </a:r>
            <a:r>
              <a:rPr lang="en-US" dirty="0"/>
              <a:t> !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DB29-A10B-4CA8-9EEA-6BEE070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Переполнения буфера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Morris Worm (1988)</a:t>
            </a:r>
          </a:p>
          <a:p>
            <a:r>
              <a:rPr lang="ru-RU" dirty="0"/>
              <a:t>Запись чрезмерно большого объёма данных в переменную программы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local_buf[32];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sprintf(buf, “Message from user: %s”, received_data);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Переполнение стека (</a:t>
            </a:r>
            <a:r>
              <a:rPr lang="en-US" dirty="0"/>
              <a:t>stack overflow)</a:t>
            </a:r>
            <a:endParaRPr lang="ru-RU" dirty="0"/>
          </a:p>
          <a:p>
            <a:pPr lvl="1"/>
            <a:r>
              <a:rPr lang="ru-RU" dirty="0"/>
              <a:t>Атаки </a:t>
            </a:r>
            <a:r>
              <a:rPr lang="en-US" dirty="0"/>
              <a:t>Stack Smashing, Return-to-libc, Return-Oriented Programming</a:t>
            </a:r>
          </a:p>
          <a:p>
            <a:pPr lvl="1"/>
            <a:r>
              <a:rPr lang="ru-RU" dirty="0"/>
              <a:t>Наиболее стандартизованный и технологичный вид атак</a:t>
            </a:r>
            <a:endParaRPr lang="en-US" dirty="0"/>
          </a:p>
          <a:p>
            <a:r>
              <a:rPr lang="ru-RU" dirty="0"/>
              <a:t>Переполнение кучи </a:t>
            </a:r>
            <a:r>
              <a:rPr lang="en-US" dirty="0"/>
              <a:t>(heap overflow)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2FB3-0ABE-4551-B64E-9996F34C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665C3-96B2-456E-ABF8-F0D68E30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7DF2-7182-4E99-9C45-F0F84CA3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ru-RU" dirty="0"/>
              <a:t>2% на бенчмарке Clang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F676-EECA-41DF-A599-C5FB6F5F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DB8FB-EC86-43DD-81E2-8D3EDDB2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может применяться к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D3649-1A78-45E0-83F0-2E1570B3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по замерам авторов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66BE-B2D5-44AB-9B83-0E085D44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DB84-1716-48C3-B2ED-DAA41334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отделён от других сегментов незамапленой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Обнаруживает исчерпание стека</a:t>
            </a:r>
            <a:endParaRPr lang="en-US" dirty="0"/>
          </a:p>
          <a:p>
            <a:pPr lvl="1"/>
            <a:r>
              <a:rPr lang="ru-RU" dirty="0"/>
              <a:t>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r>
              <a:rPr lang="en-US" dirty="0"/>
              <a:t> (</a:t>
            </a:r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r>
              <a:rPr lang="en-US" dirty="0"/>
              <a:t>)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новому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D4D5-2F53-4D7F-A756-55E5B49D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Нет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AF19-423C-499A-8DA1-0C32690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EEFB-B011-401A-AE51-FD1830E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87D-BA0B-4615-9877-B57502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01F0-B724-437C-8B0F-37D357B4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249113"/>
            <a:ext cx="4755777" cy="4351338"/>
          </a:xfrm>
        </p:spPr>
        <p:txBody>
          <a:bodyPr/>
          <a:lstStyle/>
          <a:p>
            <a:r>
              <a:rPr lang="en-US" dirty="0"/>
              <a:t>Smashing The Stack For Fun And Profit (Aleph One, 1996)</a:t>
            </a:r>
          </a:p>
          <a:p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r>
              <a:rPr lang="ru-RU" dirty="0"/>
              <a:t>Неактуальна из-за современных защит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F73C0-D05F-4E08-BD12-CF8D0437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770"/>
            <a:ext cx="5534025" cy="3533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7226-6CF5-43E4-9854-7CE29CF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4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-U_FORTIFY_SOURCE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263E-51BA-48BE-B2CD-3FE73B4D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0795-2D9E-47D0-B9F2-20E04C2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strcpy,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3101F-E777-4E2A-B122-E1E13BA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Конфликтует с </a:t>
            </a:r>
            <a:r>
              <a:rPr lang="en-US" dirty="0"/>
              <a:t>Address- </a:t>
            </a:r>
            <a:r>
              <a:rPr lang="ru-RU" dirty="0"/>
              <a:t>и </a:t>
            </a:r>
            <a:r>
              <a:rPr lang="en-US" dirty="0" err="1"/>
              <a:t>MemorySanitizer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</a:t>
            </a:r>
            <a:r>
              <a:rPr lang="en-US" dirty="0" err="1"/>
              <a:t>XXX_chk</a:t>
            </a:r>
            <a:r>
              <a:rPr lang="en-US" dirty="0"/>
              <a:t>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</a:t>
            </a:r>
            <a:r>
              <a:rPr lang="ru-RU" dirty="0"/>
              <a:t> и </a:t>
            </a:r>
            <a:r>
              <a:rPr lang="en-US" dirty="0"/>
              <a:t>Bionic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-</a:t>
            </a:r>
            <a:r>
              <a:rPr lang="en-US" dirty="0"/>
              <a:t>O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Не проверяет </a:t>
            </a:r>
            <a:r>
              <a:rPr lang="en-US" dirty="0"/>
              <a:t>trailing</a:t>
            </a:r>
            <a:r>
              <a:rPr lang="ru-RU" dirty="0"/>
              <a:t>-массивы в структурах (требуется</a:t>
            </a:r>
            <a:r>
              <a:rPr lang="en-US" dirty="0"/>
              <a:t> -</a:t>
            </a:r>
            <a:r>
              <a:rPr lang="en-US" dirty="0" err="1"/>
              <a:t>fstrict</a:t>
            </a:r>
            <a:r>
              <a:rPr lang="en-US" dirty="0"/>
              <a:t>-flex-arrays)</a:t>
            </a:r>
          </a:p>
          <a:p>
            <a:r>
              <a:rPr lang="ru-RU" dirty="0"/>
              <a:t>Компилятор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01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=bounds</a:t>
            </a:r>
            <a:r>
              <a:rPr lang="en-US" dirty="0"/>
              <a:t>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6480-92D6-48EF-B02F-BB8AF64A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0A0-0464-4965-B137-5A853EE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./a.out /usr/include/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A68F7-ED95-4DE4-981C-01EBFEA2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ru-RU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ru-RU" dirty="0"/>
              <a:t>, etc.) 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предусловий </a:t>
            </a:r>
            <a:r>
              <a:rPr lang="en-US" dirty="0"/>
              <a:t>(</a:t>
            </a:r>
            <a:r>
              <a:rPr lang="ru-RU" dirty="0"/>
              <a:t>параметры мат. функций и распределений</a:t>
            </a:r>
            <a:r>
              <a:rPr lang="en-US" dirty="0"/>
              <a:t> </a:t>
            </a:r>
            <a:r>
              <a:rPr lang="ru-RU" dirty="0"/>
              <a:t>и т.п.)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95C99-A123-46F8-8F64-64F6E4B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/>
              <a:t>libc++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DB343-30F4-45CE-8575-13B3DB05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F2A-53F5-4C91-A392-29A716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Return-to-libc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A4C-9958-4907-9727-8BB19DAB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016125"/>
            <a:ext cx="5347447" cy="4351338"/>
          </a:xfrm>
        </p:spPr>
        <p:txBody>
          <a:bodyPr/>
          <a:lstStyle/>
          <a:p>
            <a:r>
              <a:rPr lang="en-US" dirty="0"/>
              <a:t>Solar Designer, 1997</a:t>
            </a:r>
          </a:p>
          <a:p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1"/>
            <a:r>
              <a:rPr lang="ru-RU" dirty="0"/>
              <a:t>Обычно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execve(“bin/sh”)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system(“/bin/sh”)</a:t>
            </a:r>
            <a:endParaRPr lang="en-US" dirty="0"/>
          </a:p>
          <a:p>
            <a:r>
              <a:rPr lang="ru-RU" dirty="0"/>
              <a:t>Вариант атаки: </a:t>
            </a:r>
            <a:r>
              <a:rPr lang="en-US" dirty="0"/>
              <a:t>return-to-plt</a:t>
            </a:r>
          </a:p>
          <a:p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D26D-89CA-4F95-8365-A89FD4C9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1242F-1FE1-4126-84C2-94FBDA4D6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59" y="1574706"/>
            <a:ext cx="5438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5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3.5% на бенчмарке Clang </a:t>
            </a:r>
            <a:endParaRPr lang="en-US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4AB3-F470-49DC-8815-3B6B23C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ACF1-AFBD-4CE5-92BA-F9A100A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28C03-E24A-40DB-8882-B30BC1B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7E657-C2DD-4B18-92C5-4C775665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Чексуммы и</a:t>
            </a:r>
            <a:r>
              <a:rPr lang="en-US" dirty="0"/>
              <a:t>/</a:t>
            </a:r>
            <a:r>
              <a:rPr lang="ru-RU" dirty="0"/>
              <a:t>или канарейки для обнаружения перезаписи метаданных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ru-RU" dirty="0"/>
              <a:t>Зануление данных на free и проверка на malloc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AAD4-7CB8-4932-817B-58AC6A7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на бенчмарке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AC52-9455-4F11-8987-CFAA80FF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24F5-F5A2-4DDC-86BD-B2871C0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85452-5AAD-4F57-A77A-2D61313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gcc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i=$((i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E8864-36E1-4ABE-BB9E-BF08256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4C5E2-7CDD-4C3A-9D14-F6BDE11C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63A-734E-4267-93A7-779D231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2824-34A6-49F4-9AFD-BC0EE96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/>
          <a:lstStyle/>
          <a:p>
            <a:r>
              <a:rPr lang="en-US" dirty="0"/>
              <a:t>Nergal, 2001 </a:t>
            </a:r>
            <a:r>
              <a:rPr lang="ru-RU" dirty="0"/>
              <a:t>и</a:t>
            </a:r>
            <a:r>
              <a:rPr lang="en-US" dirty="0"/>
              <a:t> Shacham, </a:t>
            </a:r>
            <a:r>
              <a:rPr lang="ru-RU" dirty="0"/>
              <a:t>200</a:t>
            </a:r>
            <a:r>
              <a:rPr lang="en-US" dirty="0"/>
              <a:t>7</a:t>
            </a:r>
          </a:p>
          <a:p>
            <a:r>
              <a:rPr lang="ru-RU" dirty="0"/>
              <a:t>Наиболее актуальная проблема</a:t>
            </a:r>
            <a:endParaRPr lang="en-US" dirty="0"/>
          </a:p>
          <a:p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r>
              <a:rPr lang="ru-RU" dirty="0"/>
              <a:t>Запись на стек множества адресов возврата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69818-05AF-4B55-8163-7BAC62CB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05" y="1530350"/>
            <a:ext cx="5534025" cy="4962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4FA8-A3B3-4204-A487-67C4EFA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4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Но 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На </a:t>
            </a:r>
            <a:r>
              <a:rPr lang="en-US" dirty="0"/>
              <a:t>X86 </a:t>
            </a:r>
            <a:r>
              <a:rPr lang="ru-RU" dirty="0"/>
              <a:t>имеет смысл совмещать с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ru-RU" dirty="0"/>
              <a:t> (до 10% прироста производительности)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AC5E-4909-4379-B0D7-E2C3F98C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B323-23BA-466B-95B9-E2C0AE0E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8067-D6EA-48A6-AF9A-4CC40E75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0" y="0"/>
            <a:ext cx="10515600" cy="1325563"/>
          </a:xfrm>
        </p:spPr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70BF-6C6B-473F-97B9-2F7573D5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1" y="1325563"/>
            <a:ext cx="6333564" cy="51917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password[32];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bar()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message[1024];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(message, “...”);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Сливаем пароль если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bar();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E03D-8CB4-456C-8E5E-3769F563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81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B5E7-8575-42F7-B79C-09B71D2E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C19B-5574-4F99-90E9-4D37867E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-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C97D-05B3-4B1E-A057-AE52D63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37224-748D-4BDB-ABE8-90C98CA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(char*)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response[i]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40DB8-9481-45E9-893B-0D224ED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1556-480E-4729-ADF6-3923E269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Проверка переполнений дефолтно отключена в </a:t>
            </a:r>
            <a:r>
              <a:rPr lang="en-US" dirty="0"/>
              <a:t>Rust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68409-33CB-4C67-8040-E83606E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buf[32];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strcpy(buf,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xorl %eax,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pushl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"\x68""//sh"  // pushl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pushl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"\x0c\xde\xff\xff"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CFLAGS=‘-Wl,-z,execstack -fno-stack-protector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gcc -m32 -DPAD="\"$PAD\"" -march=i686 $CFLAGS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setarch -R env -i ./a.out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PAD="$PAD\\xff"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34BC-63C1-491E-AFFB-C88D8F8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B8C4B-48BF-4058-802E-0D20054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766B-7B2B-4C12-94AA-54E992E6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944B-F83A-482A-9953-617605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4.5% замедление на бенчмарке Clang</a:t>
            </a:r>
            <a:endParaRPr lang="en-US" dirty="0"/>
          </a:p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1491-65C9-4470-A89B-6DE839D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Соответствующие баги можно также обнаруживать с помощью </a:t>
            </a:r>
            <a:r>
              <a:rPr lang="en-US" dirty="0" err="1"/>
              <a:t>UBSanitizer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TypeSanitizer</a:t>
            </a:r>
            <a:endParaRPr lang="en-US" dirty="0"/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собирается со всеми тремя флагами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build/config/compiler/BUILD.gn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>
                <a:hlinkClick r:id="rId3"/>
              </a:rPr>
              <a:t>собирается</a:t>
            </a:r>
            <a:r>
              <a:rPr lang="ru-RU" dirty="0"/>
              <a:t>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405C3-F9FF-4287-9BE6-E2E20650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DFF2-B815-4E5A-8373-7AEA381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5316071" y="1825625"/>
            <a:ext cx="6497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402B7-62FC-4BC0-B6CF-A5FCEC33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CFI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CFI: Principles, Implementations and Applications</a:t>
            </a:r>
            <a:r>
              <a:rPr lang="en-US" dirty="0"/>
              <a:t>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return)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pPr lvl="1"/>
            <a:r>
              <a:rPr lang="ru-RU" dirty="0"/>
              <a:t>В широком смысле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Но 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3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4"/>
              </a:rPr>
              <a:t>grsecurity</a:t>
            </a:r>
            <a:r>
              <a:rPr lang="en-US" dirty="0">
                <a:hlinkClick r:id="rId4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4C849-EE98-4101-B294-7B8C5847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 и пр.)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5BCA-E256-47D3-A80D-305870EC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ru-RU" dirty="0"/>
              <a:t>Проверки адресов возврата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r>
              <a:rPr lang="en-US" dirty="0"/>
              <a:t>Pointer Authentication (AArch64)</a:t>
            </a:r>
          </a:p>
          <a:p>
            <a:pPr lvl="1"/>
            <a:r>
              <a:rPr lang="ru-RU" dirty="0"/>
              <a:t>Верхние биты адреса возврата используются для вычисления криптостойкой чексуммы</a:t>
            </a:r>
          </a:p>
          <a:p>
            <a:pPr lvl="1"/>
            <a:r>
              <a:rPr lang="ru-RU" dirty="0"/>
              <a:t>Адрес возврата + адрес фрейма + секрет процесса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01D8-00C7-4B77-B486-1196560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3" y="1849670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https://kingsvilletimes.ca/2022/10/common-sense-health-rake-up-the-leaves-this-fall/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C0D9-F842-434D-BAB4-7173995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Оверхед</a:t>
            </a:r>
          </a:p>
          <a:p>
            <a:pPr lvl="1"/>
            <a:r>
              <a:rPr lang="ru-RU" dirty="0"/>
              <a:t>Бенчмарк </a:t>
            </a:r>
            <a:r>
              <a:rPr lang="en-US" dirty="0"/>
              <a:t>Clang: </a:t>
            </a:r>
            <a:r>
              <a:rPr lang="ru-RU" dirty="0"/>
              <a:t>нет </a:t>
            </a:r>
            <a:r>
              <a:rPr lang="ru-RU"/>
              <a:t>изменений на </a:t>
            </a:r>
            <a:r>
              <a:rPr lang="en-US"/>
              <a:t>Intel </a:t>
            </a:r>
            <a:r>
              <a:rPr lang="en-US" dirty="0"/>
              <a:t>CET,</a:t>
            </a:r>
            <a:r>
              <a:rPr lang="ru-RU" dirty="0"/>
              <a:t> 6% оверхед на </a:t>
            </a:r>
            <a:r>
              <a:rPr lang="en-US" dirty="0"/>
              <a:t>LLVM CFI</a:t>
            </a:r>
            <a:endParaRPr lang="ru-RU" dirty="0"/>
          </a:p>
          <a:p>
            <a:pPr lvl="1"/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),</a:t>
            </a:r>
            <a:r>
              <a:rPr lang="ru-RU" dirty="0"/>
              <a:t> но 10% увеличение кода </a:t>
            </a:r>
            <a:r>
              <a:rPr lang="en-US" dirty="0"/>
              <a:t>(I$, BTB)</a:t>
            </a:r>
            <a:endParaRPr lang="ru-RU" dirty="0"/>
          </a:p>
          <a:p>
            <a:pPr lvl="1"/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Фрагментация: три несвязанных решения с разными, 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switch-конструкций (только в CET есть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-mcet-switch</a:t>
            </a:r>
            <a:r>
              <a:rPr lang="ru-RU" dirty="0"/>
              <a:t>, дефолтно выключен)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1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2EA-CE39-4572-8964-10F663EE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 для включения защит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A9BB4-7585-4ED0-8C45-A7DD7FF96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61DB-8198-4CE3-B6C0-E2E038BB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35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278A8-A88F-4982-83DD-24E8A53A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3A1FF7A-A868-4941-9037-46997BFD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17084"/>
              </p:ext>
            </p:extLst>
          </p:nvPr>
        </p:nvGraphicFramePr>
        <p:xfrm>
          <a:off x="1270746" y="247123"/>
          <a:ext cx="9650507" cy="6363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92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7216587">
                  <a:extLst>
                    <a:ext uri="{9D8B030D-6E8A-4147-A177-3AD203B41FA5}">
                      <a16:colId xmlns:a16="http://schemas.microsoft.com/office/drawing/2014/main" val="3938032427"/>
                    </a:ext>
                  </a:extLst>
                </a:gridCol>
              </a:tblGrid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Флаги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Включена по умолчанию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fPIE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–pie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-protector-strong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=safe-stack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-clash-protection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-D_FORTIFY_SOURCE=2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или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400" dirty="0"/>
                        <a:t>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=bounds</a:t>
                      </a:r>
                      <a:endParaRPr lang="ru-R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</a:t>
                      </a:r>
                      <a:r>
                        <a:rPr lang="ru-RU" sz="1400" dirty="0"/>
                        <a:t>рекомендуется также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fstrict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-flex-arrays=1</a:t>
                      </a:r>
                      <a:r>
                        <a:rPr lang="ru-RU" sz="1400" dirty="0"/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-D_GLIBCXX_ASSERTIONS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-D_LIBCPP_HARDENING_MODE=...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LD_PRELOAD=path/to/allocator.so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MALLOC_CHECK_=3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GLIBC_TUNABLES=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glibc.malloc.check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</a:t>
                      </a:r>
                      <a:r>
                        <a:rPr lang="en-US" sz="1400" dirty="0"/>
                        <a:t> (Glibc)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-Wl,-z,relro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-Wl,-z,now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ftrivial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-auto-var-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7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-trap=signed-integer-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</a:t>
                      </a:r>
                    </a:p>
                    <a:p>
                      <a:pPr algn="ctr"/>
                      <a:r>
                        <a:rPr lang="en-US" sz="1400" dirty="0"/>
                        <a:t>Clang: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-minimal-runtime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рекомендуется также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72779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-delete-null-pointer-checks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-strict-overflow</a:t>
                      </a:r>
                      <a:r>
                        <a:rPr lang="en-US" sz="1400" dirty="0"/>
                        <a:t> (==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-pointer</a:t>
                      </a:r>
                      <a:r>
                        <a:rPr lang="en-US" sz="1400" dirty="0"/>
                        <a:t>)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-strict-aliasing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94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Control-flow integrity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LLVM: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=cfi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flto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=thin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fvisibility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=hidden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-cfi-cross-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dso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400" dirty="0"/>
                        <a:t>Intel CET: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</a:t>
                      </a:r>
                    </a:p>
                    <a:p>
                      <a:pPr algn="ctr"/>
                      <a:r>
                        <a:rPr lang="en-US" sz="1400" dirty="0"/>
                        <a:t>AArch64: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mbranch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-protection=standard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непонятно почему не под</a:t>
                      </a:r>
                      <a:r>
                        <a:rPr lang="en-US" sz="1400" dirty="0"/>
                        <a:t> –</a:t>
                      </a:r>
                      <a:r>
                        <a:rPr lang="en-US" sz="1400" dirty="0" err="1"/>
                        <a:t>fcf</a:t>
                      </a:r>
                      <a:r>
                        <a:rPr lang="en-US" sz="1400" dirty="0"/>
                        <a:t>-protection)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362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B05-6FFC-4C85-B5A3-DA4539C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реальном коде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6A87-E2E4-4299-964C-FFE44BFB8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6C1F4-6EB7-4077-B9FC-3FB2FFAB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29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-161132"/>
            <a:ext cx="10515600" cy="1325563"/>
          </a:xfrm>
        </p:spPr>
        <p:txBody>
          <a:bodyPr/>
          <a:lstStyle/>
          <a:p>
            <a:r>
              <a:rPr lang="ru-RU" dirty="0"/>
              <a:t>Дистрибутивы </a:t>
            </a:r>
            <a:r>
              <a:rPr lang="en-US" dirty="0"/>
              <a:t>Linux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34843"/>
              </p:ext>
            </p:extLst>
          </p:nvPr>
        </p:nvGraphicFramePr>
        <p:xfrm>
          <a:off x="838200" y="981311"/>
          <a:ext cx="8453718" cy="578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3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625304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978966490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3265969406"/>
                    </a:ext>
                  </a:extLst>
                </a:gridCol>
                <a:gridCol w="507101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685205">
                  <a:extLst>
                    <a:ext uri="{9D8B030D-6E8A-4147-A177-3AD203B41FA5}">
                      <a16:colId xmlns:a16="http://schemas.microsoft.com/office/drawing/2014/main" val="1628476794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3566194404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1231730987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2381534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Ubuntu 24.04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Debian 12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Fedora 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226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(3)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 (</a:t>
                      </a:r>
                      <a:r>
                        <a:rPr lang="en-US" sz="1100" dirty="0" err="1"/>
                        <a:t>libstdc</a:t>
                      </a:r>
                      <a:r>
                        <a:rPr lang="en-US" sz="11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302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Partial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22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Hardware CFI</a:t>
                      </a:r>
                    </a:p>
                    <a:p>
                      <a:pPr algn="ctr"/>
                      <a:r>
                        <a:rPr lang="en-US" sz="1400" dirty="0"/>
                        <a:t>(Intel CET, AArch64 BP)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04B10-FDA8-4927-842E-733AD9B67402}"/>
              </a:ext>
            </a:extLst>
          </p:cNvPr>
          <p:cNvSpPr txBox="1"/>
          <p:nvPr/>
        </p:nvSpPr>
        <p:spPr>
          <a:xfrm>
            <a:off x="9511553" y="662484"/>
            <a:ext cx="235771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Наборы защит в дистрибутивах отличаются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</a:t>
            </a:r>
            <a:r>
              <a:rPr lang="en-US" sz="1600" dirty="0"/>
              <a:t>Clang </a:t>
            </a:r>
            <a:r>
              <a:rPr lang="ru-RU" sz="1600" dirty="0"/>
              <a:t>включено намного меньше защит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Многие новые защиты по умолчанию не включены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Пакеты системы защищены лучше пользовательских программы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Важно</a:t>
            </a:r>
            <a:r>
              <a:rPr lang="en-US" sz="1600" dirty="0"/>
              <a:t>: </a:t>
            </a:r>
            <a:r>
              <a:rPr lang="ru-RU" sz="1600" dirty="0"/>
              <a:t>дефолтные защиты могут быть отключены в конкретных пакетах (например нет </a:t>
            </a:r>
            <a:r>
              <a:rPr lang="en-US" sz="1600" dirty="0"/>
              <a:t>PIE</a:t>
            </a:r>
            <a:r>
              <a:rPr lang="ru-RU" sz="1600" dirty="0"/>
              <a:t> в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python3 </a:t>
            </a:r>
            <a:r>
              <a:rPr lang="ru-RU" sz="1600" dirty="0">
                <a:hlinkClick r:id="rId2"/>
              </a:rPr>
              <a:t>в</a:t>
            </a:r>
            <a:r>
              <a:rPr lang="en-US" sz="1600" dirty="0">
                <a:hlinkClick r:id="rId2"/>
              </a:rPr>
              <a:t> Debian 12</a:t>
            </a:r>
            <a:r>
              <a:rPr lang="en-US" sz="1600" dirty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400" dirty="0"/>
              <a:t>* </a:t>
            </a:r>
            <a:r>
              <a:rPr lang="ru-RU" sz="1400" dirty="0"/>
              <a:t>Будет включена в следующей версии </a:t>
            </a:r>
            <a:r>
              <a:rPr lang="en-US" sz="1400" dirty="0"/>
              <a:t>Debian</a:t>
            </a:r>
          </a:p>
        </p:txBody>
      </p:sp>
    </p:spTree>
    <p:extLst>
      <p:ext uri="{BB962C8B-B14F-4D97-AF65-F5344CB8AC3E}">
        <p14:creationId xmlns:p14="http://schemas.microsoft.com/office/powerpoint/2010/main" val="28311780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ru-RU" dirty="0"/>
              <a:t>Браузеры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15188"/>
              </p:ext>
            </p:extLst>
          </p:nvPr>
        </p:nvGraphicFramePr>
        <p:xfrm>
          <a:off x="1035423" y="995885"/>
          <a:ext cx="8090827" cy="561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45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778926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</a:tblGrid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Chrome (140.0.7313.1)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Firefox (142.0b1)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(weak)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(LLVM </a:t>
                      </a:r>
                      <a:r>
                        <a:rPr lang="ru-RU" sz="1400" dirty="0"/>
                        <a:t>на </a:t>
                      </a:r>
                      <a:r>
                        <a:rPr lang="en-US" sz="1400" dirty="0"/>
                        <a:t>X86, AArch64 CFI)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C7107-7759-4748-AC28-29389492175F}"/>
              </a:ext>
            </a:extLst>
          </p:cNvPr>
          <p:cNvSpPr txBox="1"/>
          <p:nvPr/>
        </p:nvSpPr>
        <p:spPr>
          <a:xfrm>
            <a:off x="9475693" y="1762661"/>
            <a:ext cx="219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Рассматривались дефолтные флаги </a:t>
            </a:r>
            <a:r>
              <a:rPr lang="en-US" dirty="0"/>
              <a:t>Linux-</a:t>
            </a:r>
            <a:r>
              <a:rPr lang="ru-RU" dirty="0"/>
              <a:t>версии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09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22F-D41B-4B03-8A65-58F2114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безопасных языках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D1FD-408A-472A-B24F-E4551AF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2A9D-7C7A-4FC8-9DF7-07C7CED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5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Rust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554480"/>
              </p:ext>
            </p:extLst>
          </p:nvPr>
        </p:nvGraphicFramePr>
        <p:xfrm>
          <a:off x="497541" y="960755"/>
          <a:ext cx="8819032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6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177277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1956549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</a:tblGrid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Защита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Актуальность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Статус в </a:t>
                      </a:r>
                      <a:r>
                        <a:rPr lang="en-US" dirty="0"/>
                        <a:t>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Замечания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Noexecstack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63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_FORTIFY_SOURCE, 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биндинги к </a:t>
                      </a:r>
                      <a:r>
                        <a:rPr lang="en-US" dirty="0" err="1"/>
                        <a:t>hardened_malloc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Autoinitialization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опция</a:t>
                      </a:r>
                      <a:endParaRPr lang="en-US" dirty="0"/>
                    </a:p>
                    <a:p>
                      <a:pPr algn="ctr"/>
                      <a:r>
                        <a:rPr lang="ru-RU" dirty="0"/>
                        <a:t>(дефолтно отключена)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9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9773C-819E-4C51-B618-F92293F16CFF}"/>
              </a:ext>
            </a:extLst>
          </p:cNvPr>
          <p:cNvSpPr txBox="1"/>
          <p:nvPr/>
        </p:nvSpPr>
        <p:spPr>
          <a:xfrm>
            <a:off x="9646024" y="1416424"/>
            <a:ext cx="23128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prstClr val="black"/>
                </a:solidFill>
              </a:rPr>
              <a:t>Все Rust CVE, связанные с ошибками памяти, вызваны ошибками в unsafe code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>
                <a:solidFill>
                  <a:prstClr val="black"/>
                </a:solidFill>
                <a:hlinkClick r:id="rId10"/>
              </a:rPr>
              <a:t>Xu et al., 2021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50% популярных крейтов содержат unsafe-код</a:t>
            </a:r>
            <a:r>
              <a:rPr lang="en-US" sz="1600" dirty="0"/>
              <a:t> (</a:t>
            </a:r>
            <a:r>
              <a:rPr lang="en-US" sz="1600" dirty="0">
                <a:hlinkClick r:id="rId11"/>
              </a:rPr>
              <a:t>Evans et al., 2020</a:t>
            </a:r>
            <a:r>
              <a:rPr lang="en-US" sz="1600" dirty="0"/>
              <a:t>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604945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Опции, о которых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-fstrub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защит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ru-RU" dirty="0"/>
              <a:t>см.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--help=hardened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32402" cy="1325563"/>
          </a:xfrm>
        </p:spPr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5"/>
              </a:rPr>
              <a:t>Google Project Zero</a:t>
            </a:r>
            <a:endParaRPr lang="en-US" dirty="0"/>
          </a:p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96" y="620417"/>
            <a:ext cx="2601445" cy="758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23C0-A182-4343-A2FF-947681E8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ещё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Hardening </a:t>
            </a:r>
            <a:r>
              <a:rPr lang="ru-RU" dirty="0"/>
              <a:t>в других популярных дистрибутивах </a:t>
            </a:r>
            <a:r>
              <a:rPr lang="en-US" dirty="0"/>
              <a:t>Linux (RedHat, OpenSUSE, Gentoo, etc.)</a:t>
            </a:r>
          </a:p>
          <a:p>
            <a:r>
              <a:rPr lang="en-US" dirty="0"/>
              <a:t>Hardening </a:t>
            </a:r>
            <a:r>
              <a:rPr lang="ru-RU" dirty="0"/>
              <a:t>в других </a:t>
            </a:r>
            <a:r>
              <a:rPr lang="en-US" dirty="0"/>
              <a:t>OS (Android, Windows, macOS, BSDs)</a:t>
            </a:r>
          </a:p>
          <a:p>
            <a:r>
              <a:rPr lang="en-US" dirty="0"/>
              <a:t>Hardening </a:t>
            </a:r>
            <a:r>
              <a:rPr lang="ru-RU" dirty="0"/>
              <a:t>в ядре операционной системы</a:t>
            </a:r>
            <a:endParaRPr lang="en-US" dirty="0"/>
          </a:p>
          <a:p>
            <a:r>
              <a:rPr lang="en-US" dirty="0"/>
              <a:t>Hardening-</a:t>
            </a:r>
            <a:r>
              <a:rPr lang="ru-RU" dirty="0"/>
              <a:t>защиты в критическом ПО</a:t>
            </a:r>
          </a:p>
          <a:p>
            <a:pPr lvl="1"/>
            <a:r>
              <a:rPr lang="ru-RU" dirty="0"/>
              <a:t>Чаты, почтовые клиенты, мультимедиа, интерпретаторы, БД, офисное ПО</a:t>
            </a:r>
            <a:r>
              <a:rPr lang="en-US" dirty="0"/>
              <a:t>, </a:t>
            </a:r>
            <a:r>
              <a:rPr lang="ru-RU" dirty="0"/>
              <a:t>ридеры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Hardening </a:t>
            </a:r>
            <a:r>
              <a:rPr lang="ru-RU" dirty="0"/>
              <a:t>в других безопасных языках</a:t>
            </a:r>
            <a:r>
              <a:rPr lang="en-US" dirty="0"/>
              <a:t> (Java, Swift, Ada, Solidity, etc.)</a:t>
            </a:r>
          </a:p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JIT-</a:t>
            </a:r>
            <a:r>
              <a:rPr lang="ru-RU" dirty="0"/>
              <a:t>компиляторах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337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EB6-4D51-481C-9223-8D6829AF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28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54C4-30F2-41AC-AD28-53F5FBB73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Проверить дефолтные опции при сборке продуктового кода и дистрибутива</a:t>
            </a:r>
          </a:p>
          <a:p>
            <a:pPr lvl="1"/>
            <a:r>
              <a:rPr lang="ru-RU" dirty="0"/>
              <a:t>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</a:t>
            </a:r>
            <a:endParaRPr lang="en-US" dirty="0"/>
          </a:p>
          <a:p>
            <a:r>
              <a:rPr lang="ru-RU" dirty="0"/>
              <a:t>Поиск недозащищённых программ (</a:t>
            </a:r>
            <a:r>
              <a:rPr lang="en-US" dirty="0"/>
              <a:t>no-PIE, etc.) </a:t>
            </a:r>
            <a:r>
              <a:rPr lang="ru-RU" dirty="0"/>
              <a:t>можно автоматизировать с помощью </a:t>
            </a:r>
            <a:r>
              <a:rPr lang="ru-RU" dirty="0">
                <a:hlinkClick r:id="rId2"/>
              </a:rPr>
              <a:t>утилиты </a:t>
            </a:r>
            <a:r>
              <a:rPr lang="en-US" dirty="0" err="1">
                <a:hlinkClick r:id="rId2"/>
              </a:rPr>
              <a:t>checksec</a:t>
            </a:r>
            <a:endParaRPr lang="en-US" dirty="0"/>
          </a:p>
          <a:p>
            <a:pPr lvl="1"/>
            <a:r>
              <a:rPr lang="ru-RU" dirty="0"/>
              <a:t>Может проверить наличие </a:t>
            </a:r>
            <a:r>
              <a:rPr lang="en-US" dirty="0" err="1"/>
              <a:t>noexecstack</a:t>
            </a:r>
            <a:r>
              <a:rPr lang="en-US" dirty="0"/>
              <a:t>, PIE, _FORTIFY_SOURCE, RELRO, etc.</a:t>
            </a:r>
          </a:p>
          <a:p>
            <a:pPr lvl="1"/>
            <a:r>
              <a:rPr lang="ru-RU" dirty="0"/>
              <a:t>Пока </a:t>
            </a:r>
            <a:r>
              <a:rPr lang="en-US" dirty="0"/>
              <a:t>(?) </a:t>
            </a:r>
            <a:r>
              <a:rPr lang="ru-RU" dirty="0"/>
              <a:t>не поддерживает более новые защиты</a:t>
            </a:r>
            <a:r>
              <a:rPr lang="en-US" dirty="0"/>
              <a:t>: </a:t>
            </a:r>
            <a:r>
              <a:rPr lang="ru-RU" dirty="0"/>
              <a:t>все виды </a:t>
            </a:r>
            <a:r>
              <a:rPr lang="en-US" dirty="0"/>
              <a:t>CFI (</a:t>
            </a:r>
            <a:r>
              <a:rPr lang="en-US" dirty="0">
                <a:hlinkClick r:id="rId3"/>
              </a:rPr>
              <a:t>#302</a:t>
            </a:r>
            <a:r>
              <a:rPr lang="en-US" dirty="0"/>
              <a:t>), Stack Clashing (</a:t>
            </a:r>
            <a:r>
              <a:rPr lang="en-US" dirty="0">
                <a:hlinkClick r:id="rId4"/>
              </a:rPr>
              <a:t>#300</a:t>
            </a:r>
            <a:r>
              <a:rPr lang="en-US" dirty="0"/>
              <a:t>), Safe Stack (</a:t>
            </a:r>
            <a:r>
              <a:rPr lang="en-US" dirty="0">
                <a:hlinkClick r:id="rId5"/>
              </a:rPr>
              <a:t>#301</a:t>
            </a:r>
            <a:r>
              <a:rPr lang="en-US" dirty="0"/>
              <a:t>),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00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5C5-D212-445A-B152-EE70980D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FF96-69F7-4C4A-8AAB-7A04BDA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 атак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Nightmare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Overview of GLIBC heap exploitation techniques</a:t>
            </a:r>
            <a:endParaRPr lang="en-US" dirty="0"/>
          </a:p>
          <a:p>
            <a:r>
              <a:rPr lang="ru-RU" dirty="0"/>
              <a:t>Руководства по </a:t>
            </a:r>
            <a:r>
              <a:rPr lang="en-US" dirty="0"/>
              <a:t>hardening</a:t>
            </a:r>
          </a:p>
          <a:p>
            <a:pPr lvl="1"/>
            <a:r>
              <a:rPr lang="en-US" dirty="0" err="1">
                <a:hlinkClick r:id="rId4"/>
              </a:rPr>
              <a:t>OpenSSF</a:t>
            </a:r>
            <a:r>
              <a:rPr lang="en-US" dirty="0">
                <a:hlinkClick r:id="rId4"/>
              </a:rPr>
              <a:t> Compiler Options Hardening Guide for C and C++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Linux Hardening Guide</a:t>
            </a:r>
            <a:endParaRPr lang="en-US" dirty="0"/>
          </a:p>
          <a:p>
            <a:r>
              <a:rPr lang="ru-RU" dirty="0"/>
              <a:t>Статьи </a:t>
            </a:r>
            <a:r>
              <a:rPr lang="en-US" dirty="0"/>
              <a:t>John </a:t>
            </a:r>
            <a:r>
              <a:rPr lang="en-US" dirty="0" err="1"/>
              <a:t>Regehr</a:t>
            </a:r>
            <a:r>
              <a:rPr lang="en-US" dirty="0"/>
              <a:t> </a:t>
            </a:r>
            <a:r>
              <a:rPr lang="ru-RU" dirty="0"/>
              <a:t>про </a:t>
            </a:r>
            <a:r>
              <a:rPr lang="en-US" dirty="0"/>
              <a:t>UB</a:t>
            </a:r>
          </a:p>
          <a:p>
            <a:pPr lvl="1"/>
            <a:r>
              <a:rPr lang="en-US" dirty="0">
                <a:hlinkClick r:id="rId6"/>
              </a:rPr>
              <a:t>A Guide to Undefined Behavior in C and C++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UB in 2017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ECC1-89ED-435D-9383-51CEED6C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23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8CA-1735-42C5-903D-AFD61631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EEF7-8884-4F6A-BCAB-68EF33B42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Сергей Бронников (VK Tech/Tarantool)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https://bronevichok.ru/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45B46-0A58-4C4D-AD1F-C171EA42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363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Полная версия слайдов доступна по адресу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https://github.com/yugr/slides/blob/main/CppZeroCost/2025/RU.pptx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4F7E3-DA50-4105-92F5-2DAFFC744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85" y="2932580"/>
            <a:ext cx="28575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005D-9E17-47C5-BDBD-99FFE42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47BF-47BB-42B9-B025-B0A5D68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2064-70B6-47CB-BA79-87C67150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943A-E379-4742-8C1A-0BAC9F10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3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Воспроизведение результатов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Версии дистрибутивов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Проверялись последние </a:t>
            </a:r>
            <a:r>
              <a:rPr lang="ru-RU" i="1" dirty="0"/>
              <a:t>стабильные</a:t>
            </a:r>
            <a:r>
              <a:rPr lang="ru-RU" dirty="0"/>
              <a:t> версии</a:t>
            </a:r>
            <a:endParaRPr lang="en-US" dirty="0"/>
          </a:p>
          <a:p>
            <a:pPr lvl="1"/>
            <a:r>
              <a:rPr lang="en-US" dirty="0"/>
              <a:t>Debian 12 (bookworm), Fedora 42, Ubuntu 24.04 (noble)</a:t>
            </a:r>
          </a:p>
          <a:p>
            <a:r>
              <a:rPr lang="ru-RU" dirty="0"/>
              <a:t>Версии браузеров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Firefox: </a:t>
            </a:r>
            <a:r>
              <a:rPr lang="en-US" dirty="0">
                <a:hlinkClick r:id="rId2"/>
              </a:rPr>
              <a:t>https://github.com/mozilla-firefox/firefox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коммит </a:t>
            </a:r>
            <a:r>
              <a:rPr lang="en-US" dirty="0"/>
              <a:t>b0ca903b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Chrome: </a:t>
            </a:r>
            <a:r>
              <a:rPr lang="en-US" dirty="0">
                <a:hlinkClick r:id="rId3"/>
              </a:rPr>
              <a:t>https://chromium.googlesource.com/chromium/src</a:t>
            </a:r>
            <a:r>
              <a:rPr lang="en-US" dirty="0"/>
              <a:t> (</a:t>
            </a:r>
            <a:r>
              <a:rPr lang="ru-RU" dirty="0"/>
              <a:t>коммит </a:t>
            </a:r>
            <a:r>
              <a:rPr lang="en-US" dirty="0"/>
              <a:t>d0273f3d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Замеры производительности </a:t>
            </a:r>
            <a:r>
              <a:rPr lang="en-US" dirty="0"/>
              <a:t>Clang:</a:t>
            </a:r>
          </a:p>
          <a:p>
            <a:pPr lvl="1"/>
            <a:r>
              <a:rPr lang="ru-RU" dirty="0"/>
              <a:t>Компилировали </a:t>
            </a:r>
            <a:r>
              <a:rPr lang="en-US" dirty="0"/>
              <a:t>CGBuiltin.cpp c -O2 (</a:t>
            </a:r>
            <a:r>
              <a:rPr lang="ru-RU" dirty="0"/>
              <a:t>самый большой файл)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https://github.com/yugr/slides/tree/main/CppZeroCost/2025/bench</a:t>
            </a:r>
            <a:endParaRPr lang="en-US" dirty="0"/>
          </a:p>
          <a:p>
            <a:r>
              <a:rPr lang="ru-RU" dirty="0"/>
              <a:t>Подсчёт</a:t>
            </a:r>
            <a:r>
              <a:rPr lang="en-US" dirty="0"/>
              <a:t> CVE/KEV</a:t>
            </a:r>
            <a:r>
              <a:rPr lang="ru-RU" dirty="0"/>
              <a:t>-метрик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https://github.com/yugr/slides/tree/main/CppZeroCost/2025/scripts</a:t>
            </a:r>
            <a:endParaRPr lang="en-US" dirty="0"/>
          </a:p>
          <a:p>
            <a:r>
              <a:rPr lang="ru-RU" dirty="0"/>
              <a:t>Пруфлинки и дополнительная информация доступны в файле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https://github.com/yugr/slides/blob/main/CppZeroCost/2025/plan.md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E67F-01FC-47C1-BE9B-97F0109D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</a:t>
            </a:r>
          </a:p>
          <a:p>
            <a:r>
              <a:rPr lang="ru-RU" dirty="0"/>
              <a:t>В </a:t>
            </a:r>
            <a:r>
              <a:rPr lang="en-US" dirty="0"/>
              <a:t>Chrome </a:t>
            </a:r>
            <a:r>
              <a:rPr lang="ru-RU" dirty="0"/>
              <a:t>включён слабый вариант </a:t>
            </a:r>
            <a:r>
              <a:rPr lang="en-US" dirty="0"/>
              <a:t>Stack Protector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858-B371-4A36-A1C4-9B73D86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6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Stack: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</a:t>
            </a:r>
            <a:r>
              <a:rPr lang="ru-RU" dirty="0"/>
              <a:t> не реализован (нельзя включить ни по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, </a:t>
            </a:r>
            <a:r>
              <a:rPr lang="ru-RU" dirty="0"/>
              <a:t>ни по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  <a:r>
              <a:rPr lang="en-US" dirty="0"/>
              <a:t> </a:t>
            </a:r>
            <a:r>
              <a:rPr lang="ru-RU" dirty="0"/>
              <a:t>и браузерах </a:t>
            </a:r>
            <a:r>
              <a:rPr lang="en-US" dirty="0"/>
              <a:t>Chrome/Firefox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2AE2-629B-42FD-9E28-E4A1D19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Hardening – </a:t>
            </a:r>
            <a:r>
              <a:rPr lang="ru-RU" dirty="0"/>
              <a:t>крайняя мера, лучше обнаруживать ошибки на этапе </a:t>
            </a:r>
            <a:r>
              <a:rPr lang="en-US" dirty="0"/>
              <a:t>QA</a:t>
            </a:r>
          </a:p>
          <a:p>
            <a:r>
              <a:rPr lang="en-US" dirty="0" err="1"/>
              <a:t>AddressSanitizer</a:t>
            </a:r>
            <a:r>
              <a:rPr lang="en-US" dirty="0"/>
              <a:t> (≥ 2x)</a:t>
            </a:r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HWASan)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 (≥ 2x)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libstdc++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libc++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 err="1"/>
              <a:t>Valgrind</a:t>
            </a:r>
            <a:r>
              <a:rPr lang="en-US" dirty="0"/>
              <a:t> (20-50x)</a:t>
            </a:r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/>
              <a:t>ElectricFence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04F8-09C8-4303-A86A-CD9BCCEC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Clashing: </a:t>
            </a:r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), </a:t>
            </a:r>
            <a:r>
              <a:rPr lang="ru-RU" dirty="0"/>
              <a:t>а </a:t>
            </a:r>
            <a:r>
              <a:rPr lang="en-US" dirty="0"/>
              <a:t>Chrome </a:t>
            </a:r>
            <a:r>
              <a:rPr lang="ru-RU" dirty="0"/>
              <a:t>нет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4A2F-E5F3-45F9-86A4-52A24EA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09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_FORTIFY_SOURCE: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явного включения используются макросы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Пока не появится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D_FORTIFY_SOURCE=4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  <a:r>
              <a:rPr lang="en-US" dirty="0"/>
              <a:t> (</a:t>
            </a:r>
            <a:r>
              <a:rPr lang="ru-RU" dirty="0"/>
              <a:t>с 2023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 </a:t>
            </a:r>
            <a:r>
              <a:rPr lang="ru-RU" dirty="0"/>
              <a:t>собираются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3379-E1A6-429C-9D89-0349054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35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hardening: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Libstdc++: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/>
              <a:t>Libc++: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=libc++)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AC83-3417-44E3-8294-3A7D59F0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348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Hardened allocators: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/>
              <a:t>LD_PRELOAD=path/to/allocator.so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/>
              <a:t>MALLOC_CHECK_=3 </a:t>
            </a:r>
            <a:r>
              <a:rPr lang="ru-RU" dirty="0"/>
              <a:t>или </a:t>
            </a:r>
            <a:r>
              <a:rPr lang="en-US" dirty="0"/>
              <a:t>GLIBC_TUNABLES=</a:t>
            </a:r>
            <a:r>
              <a:rPr lang="en-US" dirty="0" err="1"/>
              <a:t>glibc.malloc.check</a:t>
            </a:r>
            <a:r>
              <a:rPr lang="en-US" dirty="0"/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120B-FAAA-4EA3-9261-D059D90B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559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RELRO: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ru-RU" dirty="0"/>
              <a:t>Включён по дефолту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BUILD.gn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Firefox (</a:t>
            </a:r>
            <a:r>
              <a:rPr lang="en-US" dirty="0" err="1">
                <a:hlinkClick r:id="rId3"/>
              </a:rPr>
              <a:t>flags.configure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1C1E-D413-45A8-A79C-2EA0BE52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692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C4A3-65C4-4E94-A281-A0BE0517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46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Целочисленные переполнения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Защита не используется в </a:t>
            </a:r>
            <a:r>
              <a:rPr lang="en-US" dirty="0"/>
              <a:t>Ubuntu, Debian, Fedora</a:t>
            </a:r>
            <a:r>
              <a:rPr lang="ru-RU" dirty="0"/>
              <a:t>, а также в браузерах </a:t>
            </a:r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</a:t>
            </a:r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801BD-7B4E-4514-8AA3-A09D92C0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12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en-US" dirty="0"/>
          </a:p>
          <a:p>
            <a:r>
              <a:rPr lang="en-US" dirty="0"/>
              <a:t>Chrome </a:t>
            </a:r>
            <a:r>
              <a:rPr lang="ru-RU" dirty="0"/>
              <a:t>использует </a:t>
            </a:r>
            <a:r>
              <a:rPr lang="en-US" dirty="0"/>
              <a:t>LLVM CFI </a:t>
            </a:r>
            <a:r>
              <a:rPr lang="ru-RU" dirty="0"/>
              <a:t>для </a:t>
            </a:r>
            <a:r>
              <a:rPr lang="en-US" dirty="0"/>
              <a:t>X86 </a:t>
            </a:r>
            <a:r>
              <a:rPr lang="ru-RU" dirty="0"/>
              <a:t>и </a:t>
            </a:r>
            <a:r>
              <a:rPr lang="en-US" dirty="0"/>
              <a:t>AArch64 CFI </a:t>
            </a:r>
            <a:r>
              <a:rPr lang="ru-RU" dirty="0"/>
              <a:t>для </a:t>
            </a:r>
            <a:r>
              <a:rPr lang="en-US" dirty="0"/>
              <a:t>ARM</a:t>
            </a:r>
          </a:p>
          <a:p>
            <a:pPr lvl="1"/>
            <a:r>
              <a:rPr lang="en-US" dirty="0"/>
              <a:t>Firefox </a:t>
            </a:r>
            <a:r>
              <a:rPr lang="ru-RU" dirty="0"/>
              <a:t>не использует никакой вариант </a:t>
            </a:r>
            <a:r>
              <a:rPr lang="en-US" dirty="0"/>
              <a:t>CFI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7595-0B65-4B0B-B52F-087D9E00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35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mibt</a:t>
            </a:r>
            <a:r>
              <a:rPr lang="en-US" dirty="0"/>
              <a:t>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8E3B-7DEC-4904-91A6-29E88E1F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4358</TotalTime>
  <Words>7260</Words>
  <Application>Microsoft Office PowerPoint</Application>
  <PresentationFormat>Widescreen</PresentationFormat>
  <Paragraphs>1218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3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Переполнения буфера</vt:lpstr>
      <vt:lpstr>Атаки на стек: Stack Smashing</vt:lpstr>
      <vt:lpstr>Атаки на стек: Return-to-libc</vt:lpstr>
      <vt:lpstr>Атаки на стек: Return-oriented programming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 (1)</vt:lpstr>
      <vt:lpstr>Недостатки: false negatives (2)</vt:lpstr>
      <vt:lpstr>Stack Protector</vt:lpstr>
      <vt:lpstr>Stack Protector</vt:lpstr>
      <vt:lpstr>Дополнительные меры безопасности</vt:lpstr>
      <vt:lpstr>Недостатки</vt:lpstr>
      <vt:lpstr>Разделение стека</vt:lpstr>
      <vt:lpstr>Введение</vt:lpstr>
      <vt:lpstr>Недостатки</vt:lpstr>
      <vt:lpstr>Stack Clashing (Stack Probes)</vt:lpstr>
      <vt:lpstr>Методы hardening: Stack Clashing</vt:lpstr>
      <vt:lpstr>Накладные расходы</vt:lpstr>
      <vt:lpstr>Фортификация (_FORTIFY_SOURCE)</vt:lpstr>
      <vt:lpstr>Пример защиты</vt:lpstr>
      <vt:lpstr>Реализация</vt:lpstr>
      <vt:lpstr>Введение</vt:lpstr>
      <vt:lpstr>Накладные расходы</vt:lpstr>
      <vt:lpstr>Недостатки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Автоинициализация</vt:lpstr>
      <vt:lpstr>Пример</vt:lpstr>
      <vt:lpstr>Введение</vt:lpstr>
      <vt:lpstr>Накладные расходы</vt:lpstr>
      <vt:lpstr>Другие недостатки</vt:lpstr>
      <vt:lpstr>Проверка целочисленных переполнений</vt:lpstr>
      <vt:lpstr>Пример ошибки</vt:lpstr>
      <vt:lpstr>Введение</vt:lpstr>
      <vt:lpstr>Недостатки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Накладные расходы</vt:lpstr>
      <vt:lpstr>Недостатки</vt:lpstr>
      <vt:lpstr>Опции для включения защит</vt:lpstr>
      <vt:lpstr>PowerPoint Presentation</vt:lpstr>
      <vt:lpstr>Использование в реальном коде</vt:lpstr>
      <vt:lpstr>Дистрибутивы Linux</vt:lpstr>
      <vt:lpstr>Браузеры</vt:lpstr>
      <vt:lpstr>Использование в безопасных языках</vt:lpstr>
      <vt:lpstr>Hardening в Rust</vt:lpstr>
      <vt:lpstr>Опции, о которых мы не рассказали</vt:lpstr>
      <vt:lpstr>О чём ещё мы не рассказали</vt:lpstr>
      <vt:lpstr>Заключение</vt:lpstr>
      <vt:lpstr>Что стоит сделать ?</vt:lpstr>
      <vt:lpstr>Что почитать ?</vt:lpstr>
      <vt:lpstr>Благодарности</vt:lpstr>
      <vt:lpstr>Спасибо за внимание !</vt:lpstr>
      <vt:lpstr>Приложения</vt:lpstr>
      <vt:lpstr>Воспроизведение результатов</vt:lpstr>
      <vt:lpstr>Stack Protector: Как включить ?</vt:lpstr>
      <vt:lpstr>Safe Stack: Как включить ?</vt:lpstr>
      <vt:lpstr>Stack Clashing: Как использовать ?</vt:lpstr>
      <vt:lpstr>_FORTIFY_SOURCE: Как включить ?</vt:lpstr>
      <vt:lpstr>STL hardening: Как включить ?</vt:lpstr>
      <vt:lpstr>Hardened allocators: Как включить ?</vt:lpstr>
      <vt:lpstr>Full RELRO: Как включить ?</vt:lpstr>
      <vt:lpstr>Автоинициализация: Как включить ?</vt:lpstr>
      <vt:lpstr>Целочисленные переполнения: Как включить ?</vt:lpstr>
      <vt:lpstr>CFI: Использование</vt:lpstr>
      <vt:lpstr>CFI: Как включить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261</cp:revision>
  <dcterms:created xsi:type="dcterms:W3CDTF">2025-07-07T17:12:48Z</dcterms:created>
  <dcterms:modified xsi:type="dcterms:W3CDTF">2025-07-25T04:19:01Z</dcterms:modified>
</cp:coreProperties>
</file>