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5" r:id="rId4"/>
    <p:sldId id="260" r:id="rId5"/>
    <p:sldId id="277" r:id="rId6"/>
    <p:sldId id="261" r:id="rId7"/>
    <p:sldId id="273" r:id="rId8"/>
    <p:sldId id="274" r:id="rId9"/>
    <p:sldId id="263" r:id="rId10"/>
    <p:sldId id="264" r:id="rId11"/>
    <p:sldId id="267" r:id="rId12"/>
    <p:sldId id="272" r:id="rId13"/>
    <p:sldId id="275" r:id="rId14"/>
    <p:sldId id="276" r:id="rId15"/>
    <p:sldId id="266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/>
    <p:restoredTop sz="81596"/>
  </p:normalViewPr>
  <p:slideViewPr>
    <p:cSldViewPr snapToGrid="0" snapToObjects="1">
      <p:cViewPr varScale="1">
        <p:scale>
          <a:sx n="88" d="100"/>
          <a:sy n="88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6341-A28C-3D4A-BBE2-81F09201BF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6A7DB-0DAD-4547-9EF5-DB9AE8BD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014CF-BB7F-A740-92F2-83EF7A6899A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1288-576D-0144-BF5B-95AD2B56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ueleconomy.gov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</a:t>
            </a:r>
            <a:r>
              <a:rPr lang="en-US" baseline="0" dirty="0"/>
              <a:t> color is an aesthetic, mapping a variable, So </a:t>
            </a:r>
            <a:r>
              <a:rPr lang="en-US" baseline="0" dirty="0" err="1"/>
              <a:t>ggplot</a:t>
            </a:r>
            <a:r>
              <a:rPr lang="en-US" baseline="0" dirty="0"/>
              <a:t> will use whatever colors it uses. The first one is a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 stands for grammar</a:t>
            </a:r>
            <a:r>
              <a:rPr lang="en-US" baseline="0" dirty="0"/>
              <a:t> of graphics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creates a </a:t>
            </a:r>
            <a:r>
              <a:rPr lang="en-US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 system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add layers to. The first argument of </a:t>
            </a:r>
            <a:r>
              <a:rPr lang="en-US" dirty="0" err="1"/>
              <a:t>ggplot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dataset to use in the graph.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 </a:t>
            </a:r>
            <a:r>
              <a:rPr lang="en-US" dirty="0" err="1"/>
              <a:t>geom_point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 a layer of points to your plot, which creates a scatterplot.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creates a coordinate system that you can add layers to. The first argument of </a:t>
            </a:r>
            <a:r>
              <a:rPr lang="en-US" dirty="0" err="1"/>
              <a:t>ggplot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dataset to use in the graph. You can also put your aesthetic mapping there, or put it in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arguments for the plot that you are creating.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 </a:t>
            </a:r>
            <a:r>
              <a:rPr lang="en-US" dirty="0" err="1"/>
              <a:t>geom_point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 a layer of points to your plot, which creates a scatterplot.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scatter plot, plotting each family members weight against their height, the </a:t>
            </a:r>
            <a:r>
              <a:rPr lang="en-US" baseline="0" dirty="0" err="1"/>
              <a:t>geom</a:t>
            </a:r>
            <a:r>
              <a:rPr lang="en-US" baseline="0" dirty="0"/>
              <a:t> is “point”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every plot maps a variable to </a:t>
            </a:r>
            <a:r>
              <a:rPr lang="en-US" dirty="0"/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naming these aesthetics is tedious. For that reason, the first two unnamed arguments to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mapped to </a:t>
            </a:r>
            <a:r>
              <a:rPr lang="en-US" dirty="0"/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scatter plot, plotting each family members weight against their height, the </a:t>
            </a:r>
            <a:r>
              <a:rPr lang="en-US" baseline="0" dirty="0" err="1"/>
              <a:t>geom</a:t>
            </a:r>
            <a:r>
              <a:rPr lang="en-US" baseline="0" dirty="0"/>
              <a:t> is “point”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every plot maps a variable to </a:t>
            </a:r>
            <a:r>
              <a:rPr lang="en-US" dirty="0"/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naming these aesthetics is tedious. For that reason, the first two unnamed arguments to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mapped to </a:t>
            </a:r>
            <a:r>
              <a:rPr lang="en-US" dirty="0"/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plot using data with a dataset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included with ggplot2.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information about the fuel economy of popular car models in 1999 and 2008, collected by the US Environment Protection Agency,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http://fueleconomy.gov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access the data by loading ggplot2.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highway miles per gallon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engine displacement (internal size of the engine)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make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plot more informative by adding an aesthetic of color to the map and mapping it to class (kind of car). 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assign colors here by class. there is some default palette.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default on </a:t>
            </a:r>
            <a:r>
              <a:rPr lang="en-US" dirty="0" err="1"/>
              <a:t>ggplot</a:t>
            </a:r>
            <a:r>
              <a:rPr lang="en-US" dirty="0"/>
              <a:t> is 30 bins.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1288-576D-0144-BF5B-95AD2B5695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012A-B27A-414A-B880-05FA3BD01C9D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9BE-954A-484F-9BB2-87835773E104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4712-B5F4-BF4E-B064-CF1B454E89EB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4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432FF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2"/>
            <a:ext cx="7886700" cy="5030551"/>
          </a:xfrm>
        </p:spPr>
        <p:txBody>
          <a:bodyPr/>
          <a:lstStyle>
            <a:lvl1pPr>
              <a:defRPr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DCF-F839-A74A-BA7B-AF7E3C3440F5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8BD9-7D78-AF47-97EB-612C3FA61ED3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152-483C-8942-AE81-7B1130284A15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8B5B-282E-9740-9C96-582D5FFF4989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34FA-7776-9C48-9193-9D288B93097B}" type="datetime1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B8FE-1375-DB4F-9320-547111E7B8E7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F66-07E8-E649-8640-4C61D649B119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959F-697B-9F4B-B0D4-C348AB65ED52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EDBE-9A39-784D-8852-0B9FC354ED0C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F29F-0F0B-794D-89BD-90BE5E2E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1318518" y="15804"/>
            <a:ext cx="6336482" cy="753563"/>
          </a:xfrm>
          <a:prstGeom prst="rect">
            <a:avLst/>
          </a:prstGeom>
        </p:spPr>
        <p:txBody>
          <a:bodyPr>
            <a:noAutofit/>
          </a:bodyPr>
          <a:lstStyle/>
          <a:p>
            <a:br>
              <a:rPr sz="4000" dirty="0">
                <a:solidFill>
                  <a:srgbClr val="3366FF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sz="4000" dirty="0">
                <a:solidFill>
                  <a:srgbClr val="3366FF"/>
                </a:solidFill>
                <a:latin typeface="Avenir Next" charset="0"/>
                <a:ea typeface="Avenir Next" charset="0"/>
                <a:cs typeface="Avenir Next" charset="0"/>
              </a:rPr>
              <a:t>Stat 20 Fall 20</a:t>
            </a:r>
            <a:r>
              <a:rPr lang="en-US" sz="4000" dirty="0">
                <a:solidFill>
                  <a:srgbClr val="3366FF"/>
                </a:solidFill>
                <a:latin typeface="Avenir Next" charset="0"/>
                <a:ea typeface="Avenir Next" charset="0"/>
                <a:cs typeface="Avenir Next" charset="0"/>
              </a:rPr>
              <a:t>20</a:t>
            </a:r>
            <a:endParaRPr sz="4000" dirty="0">
              <a:solidFill>
                <a:srgbClr val="3366FF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Subtitle 2"/>
          <p:cNvSpPr txBox="1">
            <a:spLocks noGrp="1"/>
          </p:cNvSpPr>
          <p:nvPr>
            <p:ph type="subTitle" idx="1"/>
          </p:nvPr>
        </p:nvSpPr>
        <p:spPr>
          <a:xfrm>
            <a:off x="146304" y="4950823"/>
            <a:ext cx="8723376" cy="172706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pPr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 lang="en-US" sz="2400" dirty="0">
              <a:solidFill>
                <a:srgbClr val="3366FF"/>
              </a:solidFill>
            </a:endParaRPr>
          </a:p>
          <a:p>
            <a:pPr>
              <a:lnSpc>
                <a:spcPct val="120000"/>
              </a:lnSpc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900" dirty="0">
                <a:solidFill>
                  <a:srgbClr val="3366FF"/>
                </a:solidFill>
              </a:rPr>
              <a:t>Brief intro to ggplot2</a:t>
            </a:r>
          </a:p>
          <a:p>
            <a:pPr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3000" dirty="0">
                <a:solidFill>
                  <a:srgbClr val="3366FF"/>
                </a:solidFill>
              </a:rPr>
              <a:t>Lecture 9: 9/16/2020</a:t>
            </a:r>
          </a:p>
          <a:p>
            <a:pPr>
              <a:lnSpc>
                <a:spcPct val="120000"/>
              </a:lnSpc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2200" dirty="0">
                <a:solidFill>
                  <a:srgbClr val="3366FF"/>
                </a:solidFill>
              </a:rPr>
              <a:t>Content from Prof. Nolan’s lecture slides and Hadley Wickham’s </a:t>
            </a:r>
            <a:r>
              <a:rPr lang="en-US" sz="2200" dirty="0" err="1">
                <a:solidFill>
                  <a:srgbClr val="3366FF"/>
                </a:solidFill>
              </a:rPr>
              <a:t>Rpubs</a:t>
            </a:r>
            <a:r>
              <a:rPr lang="en-US" sz="2200" dirty="0">
                <a:solidFill>
                  <a:srgbClr val="3366FF"/>
                </a:solidFill>
              </a:rPr>
              <a:t> document: https://</a:t>
            </a:r>
            <a:r>
              <a:rPr lang="en-US" sz="2200" dirty="0" err="1">
                <a:solidFill>
                  <a:srgbClr val="3366FF"/>
                </a:solidFill>
              </a:rPr>
              <a:t>rpubs.com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hadley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ggplot</a:t>
            </a:r>
            <a:r>
              <a:rPr lang="en-US" sz="2200" dirty="0">
                <a:solidFill>
                  <a:srgbClr val="3366FF"/>
                </a:solidFill>
              </a:rPr>
              <a:t>-intro</a:t>
            </a:r>
          </a:p>
          <a:p>
            <a:pPr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 lang="en-US" sz="1425" dirty="0">
              <a:solidFill>
                <a:srgbClr val="3366FF"/>
              </a:solidFill>
            </a:endParaRPr>
          </a:p>
          <a:p>
            <a:pPr>
              <a:defRPr sz="2200">
                <a:solidFill>
                  <a:srgbClr val="00009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 sz="1013" dirty="0">
              <a:solidFill>
                <a:srgbClr val="3366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" y="1000144"/>
            <a:ext cx="8543925" cy="32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14618"/>
            <a:ext cx="9144000" cy="165241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(family)+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geom_histogram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 = height, y = ..density..), bins = 5, fill="light pink",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color = "blue")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49591"/>
            <a:ext cx="6471080" cy="458932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9C8-72D2-2D45-809B-58E3C3DC3230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21" y="66731"/>
            <a:ext cx="7886700" cy="658456"/>
          </a:xfrm>
        </p:spPr>
        <p:txBody>
          <a:bodyPr>
            <a:normAutofit/>
          </a:bodyPr>
          <a:lstStyle/>
          <a:p>
            <a:r>
              <a:rPr lang="en-US" sz="3200" dirty="0"/>
              <a:t>ggplot2: using </a:t>
            </a:r>
            <a:r>
              <a:rPr lang="en-US" sz="3200" dirty="0" err="1"/>
              <a:t>facet_wrap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5188"/>
            <a:ext cx="7886700" cy="5451776"/>
          </a:xfrm>
        </p:spPr>
        <p:txBody>
          <a:bodyPr/>
          <a:lstStyle/>
          <a:p>
            <a:r>
              <a:rPr lang="en-US" sz="2400" dirty="0"/>
              <a:t>If we want to split the plot by some attribute, say sex, we can use </a:t>
            </a:r>
            <a:r>
              <a:rPr lang="en-US" sz="2400" dirty="0" err="1"/>
              <a:t>facet_wrap</a:t>
            </a:r>
            <a:r>
              <a:rPr lang="en-US" sz="2400" dirty="0"/>
              <a:t>:</a:t>
            </a:r>
          </a:p>
          <a:p>
            <a:r>
              <a:rPr lang="en-US" sz="20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(family) + </a:t>
            </a:r>
            <a:r>
              <a:rPr lang="en-US" sz="20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geom_histogram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(height, ..density..), bins = 5, fill="light pink", color = "blue")+</a:t>
            </a:r>
            <a:r>
              <a:rPr lang="en-US" sz="20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facet_wrap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(~sex)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90" y="2650210"/>
            <a:ext cx="5933108" cy="420779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AA2E-9963-3D48-B5D7-DA98AF25D531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56460"/>
            <a:ext cx="8205384" cy="585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ggplot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(mpg)+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geom_point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aes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displ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hwy,color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=class)) +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facet_wrap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(~class)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301859"/>
            <a:ext cx="7917013" cy="5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454"/>
            <a:ext cx="7886700" cy="57585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(mpg) +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displ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hwy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</a:rPr>
              <a:t>colour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</a:rPr>
              <a:t> = "blue"))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DCF-F839-A74A-BA7B-AF7E3C3440F5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8" y="1270000"/>
            <a:ext cx="6918963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454"/>
            <a:ext cx="8205384" cy="57585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ggplot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(mpg) +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geom_point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aes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displ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hwy</a:t>
            </a:r>
            <a:r>
              <a:rPr lang="en-US" sz="2400" dirty="0">
                <a:solidFill>
                  <a:srgbClr val="3366FF"/>
                </a:solidFill>
                <a:latin typeface="Courier" pitchFamily="2" charset="0"/>
                <a:ea typeface="Courier New" charset="0"/>
                <a:cs typeface="Courier New" charset="0"/>
              </a:rPr>
              <a:t>),color = "blue")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DCF-F839-A74A-BA7B-AF7E3C3440F5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80306"/>
            <a:ext cx="7171905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2400" dirty="0">
                <a:solidFill>
                  <a:srgbClr val="0432FF"/>
                </a:solidFill>
              </a:rPr>
              <a:t> is </a:t>
            </a:r>
            <a:r>
              <a:rPr lang="en-US" sz="2400" dirty="0"/>
              <a:t>supplied to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/>
              <a:t>is added on with a + and we put the </a:t>
            </a:r>
            <a:r>
              <a:rPr lang="en-US" sz="2400" dirty="0" err="1"/>
              <a:t>aes</a:t>
            </a:r>
            <a:r>
              <a:rPr lang="en-US" sz="2400" dirty="0"/>
              <a:t> mappings in here.</a:t>
            </a:r>
          </a:p>
          <a:p>
            <a:endParaRPr lang="en-US" sz="2400" dirty="0"/>
          </a:p>
          <a:p>
            <a:r>
              <a:rPr lang="en-US" sz="2400" dirty="0"/>
              <a:t>Alternatively, the data and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/>
              <a:t>mappings are supplied to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and th</a:t>
            </a:r>
            <a:r>
              <a:rPr lang="en-US" sz="2400" dirty="0"/>
              <a:t>e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/>
              <a:t>is added on with a + </a:t>
            </a:r>
          </a:p>
          <a:p>
            <a:endParaRPr lang="en-US" sz="2400" dirty="0"/>
          </a:p>
          <a:p>
            <a:r>
              <a:rPr lang="en-US" sz="2400" dirty="0"/>
              <a:t>This is the general pattern, and we can make the plots more complicated by adding on more types of components.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455-B49C-1D4E-8C7D-AC5822DC602B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145410"/>
            <a:ext cx="7886700" cy="658456"/>
          </a:xfrm>
        </p:spPr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" y="1128938"/>
            <a:ext cx="3928348" cy="5030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Functions from the package </a:t>
            </a:r>
            <a:r>
              <a:rPr lang="en-US" sz="2400" b="1" dirty="0">
                <a:solidFill>
                  <a:srgbClr val="0432FF"/>
                </a:solidFill>
                <a:latin typeface="Avenir Next Demi Bold" panose="020B0503020202020204" pitchFamily="34" charset="0"/>
              </a:rPr>
              <a:t>ggplot2</a:t>
            </a:r>
            <a:r>
              <a:rPr lang="en-US" sz="2400" dirty="0">
                <a:solidFill>
                  <a:srgbClr val="000000"/>
                </a:solidFill>
              </a:rPr>
              <a:t> produce plot components (aka </a:t>
            </a:r>
            <a:r>
              <a:rPr lang="en-US" sz="2400" i="1" dirty="0">
                <a:solidFill>
                  <a:srgbClr val="000000"/>
                </a:solidFill>
              </a:rPr>
              <a:t>layers</a:t>
            </a:r>
            <a:r>
              <a:rPr lang="en-US" sz="2400" dirty="0">
                <a:solidFill>
                  <a:srgbClr val="000000"/>
                </a:solidFill>
              </a:rPr>
              <a:t>) where the </a:t>
            </a:r>
            <a:r>
              <a:rPr lang="en-US" sz="2400" dirty="0">
                <a:solidFill>
                  <a:srgbClr val="0432FF"/>
                </a:solidFill>
              </a:rPr>
              <a:t>argument</a:t>
            </a:r>
            <a:r>
              <a:rPr lang="en-US" sz="2400" dirty="0">
                <a:solidFill>
                  <a:srgbClr val="000000"/>
                </a:solidFill>
              </a:rPr>
              <a:t> is a data frame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Combine components in different ways with the </a:t>
            </a:r>
            <a:r>
              <a:rPr lang="en-US" sz="2400" b="1" dirty="0">
                <a:solidFill>
                  <a:srgbClr val="3366FF"/>
                </a:solidFill>
                <a:latin typeface="Avenir Next Demi Bold" panose="020B0503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operator to produce a variety of plots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marL="256032"/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DE3A-7A65-A448-97F9-65D7A607A41A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table, sitting, person, green&#10;&#10;Description automatically generated">
            <a:extLst>
              <a:ext uri="{FF2B5EF4-FFF2-40B4-BE49-F238E27FC236}">
                <a16:creationId xmlns:a16="http://schemas.microsoft.com/office/drawing/2014/main" id="{374FC833-E99E-4F4B-B2B0-C91429D2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09" y="1128938"/>
            <a:ext cx="4984682" cy="4600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C13A2-C450-364D-B22C-49C329CC46C2}"/>
              </a:ext>
            </a:extLst>
          </p:cNvPr>
          <p:cNvSpPr txBox="1"/>
          <p:nvPr/>
        </p:nvSpPr>
        <p:spPr>
          <a:xfrm>
            <a:off x="4878746" y="5544394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Artwork by @</a:t>
            </a:r>
            <a:r>
              <a:rPr lang="en-US" dirty="0" err="1">
                <a:latin typeface="Avenir Next" panose="020B0503020202020204" pitchFamily="34" charset="0"/>
              </a:rPr>
              <a:t>allison_horst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plots-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322"/>
            <a:ext cx="7886700" cy="5030551"/>
          </a:xfrm>
        </p:spPr>
        <p:txBody>
          <a:bodyPr>
            <a:normAutofit/>
          </a:bodyPr>
          <a:lstStyle/>
          <a:p>
            <a:r>
              <a:rPr lang="en-US" sz="2400" dirty="0"/>
              <a:t>Every ggplot2 plot has three key components: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  <a:latin typeface="Avenir Next Demi Bold" panose="020B0503020202020204" pitchFamily="34" charset="0"/>
              </a:rPr>
              <a:t>data</a:t>
            </a:r>
            <a:r>
              <a:rPr lang="en-US" sz="2400" b="1" dirty="0"/>
              <a:t> </a:t>
            </a:r>
            <a:r>
              <a:rPr lang="en-US" sz="2400" dirty="0"/>
              <a:t>(which data frame to use)</a:t>
            </a: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set of </a:t>
            </a:r>
            <a:r>
              <a:rPr lang="en-US" sz="2400" b="1" dirty="0">
                <a:solidFill>
                  <a:srgbClr val="3366FF"/>
                </a:solidFill>
                <a:latin typeface="Avenir Next Demi Bold" panose="020B0503020202020204" pitchFamily="34" charset="0"/>
              </a:rPr>
              <a:t>”aesthetic” mappings </a:t>
            </a:r>
            <a:r>
              <a:rPr lang="en-US" sz="2400" dirty="0"/>
              <a:t>between </a:t>
            </a:r>
            <a:r>
              <a:rPr lang="en-US" sz="2400" i="1" dirty="0"/>
              <a:t>variables</a:t>
            </a:r>
            <a:r>
              <a:rPr lang="en-US" sz="2400" dirty="0"/>
              <a:t> in the data and </a:t>
            </a:r>
            <a:r>
              <a:rPr lang="en-US" sz="2400" i="1" dirty="0"/>
              <a:t>visual properties</a:t>
            </a:r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At least one </a:t>
            </a:r>
            <a:r>
              <a:rPr lang="en-US" sz="2400" b="1" dirty="0" err="1">
                <a:solidFill>
                  <a:srgbClr val="3366FF"/>
                </a:solidFill>
                <a:latin typeface="Avenir Next Demi Bold" panose="020B0503020202020204" pitchFamily="34" charset="0"/>
              </a:rPr>
              <a:t>geom</a:t>
            </a:r>
            <a:r>
              <a:rPr lang="en-US" sz="2400" dirty="0"/>
              <a:t> (geometric object) which describes how to render each observation: points, histograms, line plots, box plots </a:t>
            </a:r>
            <a:r>
              <a:rPr lang="en-US" sz="2400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256032"/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928E-6BE1-2F48-9C15-A7F9722B9E4D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Create a </a:t>
            </a:r>
            <a:r>
              <a:rPr lang="en-US" sz="2400" i="1" dirty="0">
                <a:solidFill>
                  <a:srgbClr val="000000"/>
                </a:solidFill>
              </a:rPr>
              <a:t>plot object </a:t>
            </a:r>
            <a:r>
              <a:rPr lang="en-US" sz="2400" dirty="0">
                <a:solidFill>
                  <a:srgbClr val="000000"/>
                </a:solidFill>
              </a:rPr>
              <a:t>with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ggplot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Define the </a:t>
            </a:r>
            <a:r>
              <a:rPr lang="en-US" sz="2400" i="1" dirty="0">
                <a:solidFill>
                  <a:srgbClr val="000000"/>
                </a:solidFill>
              </a:rPr>
              <a:t>data frame </a:t>
            </a:r>
            <a:r>
              <a:rPr lang="en-US" sz="2400" dirty="0">
                <a:solidFill>
                  <a:srgbClr val="000000"/>
                </a:solidFill>
              </a:rPr>
              <a:t>you want to plot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i="1" dirty="0">
                <a:solidFill>
                  <a:srgbClr val="000000"/>
                </a:solidFill>
              </a:rPr>
              <a:t>Map the aesthetics</a:t>
            </a:r>
            <a:r>
              <a:rPr lang="en-US" sz="2400" dirty="0">
                <a:solidFill>
                  <a:srgbClr val="000000"/>
                </a:solidFill>
              </a:rPr>
              <a:t>/features used to represent the data, e.g., </a:t>
            </a:r>
            <a:r>
              <a:rPr lang="en-US" sz="2400" i="1" dirty="0">
                <a:solidFill>
                  <a:srgbClr val="000000"/>
                </a:solidFill>
              </a:rPr>
              <a:t>x, y </a:t>
            </a:r>
            <a:r>
              <a:rPr lang="en-US" sz="2400" dirty="0">
                <a:solidFill>
                  <a:srgbClr val="000000"/>
                </a:solidFill>
              </a:rPr>
              <a:t>locations, color, symbol size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Specify what </a:t>
            </a:r>
            <a:r>
              <a:rPr lang="en-US" sz="2400" i="1" dirty="0">
                <a:solidFill>
                  <a:srgbClr val="000000"/>
                </a:solidFill>
              </a:rPr>
              <a:t>graphics shapes</a:t>
            </a:r>
            <a:r>
              <a:rPr lang="en-US" sz="2400" dirty="0">
                <a:solidFill>
                  <a:srgbClr val="000000"/>
                </a:solidFill>
              </a:rPr>
              <a:t>, aka, </a:t>
            </a:r>
            <a:r>
              <a:rPr lang="en-US" sz="2400" i="1" dirty="0" err="1">
                <a:solidFill>
                  <a:srgbClr val="0432FF"/>
                </a:solidFill>
              </a:rPr>
              <a:t>geoms</a:t>
            </a:r>
            <a:r>
              <a:rPr lang="en-US" sz="2400" dirty="0">
                <a:solidFill>
                  <a:srgbClr val="000000"/>
                </a:solidFill>
              </a:rPr>
              <a:t>, to view the data, e.g., point, bars, lines.  Add these to the plot with 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geom_bar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or 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geom_line</a:t>
            </a:r>
            <a:endParaRPr lang="en-US" sz="2400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56032"/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892175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92D-F6EC-4C45-A8B2-E9A976A0D931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146412"/>
            <a:ext cx="8672512" cy="503055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Avenir Next Medium" panose="020B0503020202020204" pitchFamily="34" charset="0"/>
              </a:rPr>
              <a:t>ggplot</a:t>
            </a:r>
            <a:r>
              <a:rPr lang="en-US" sz="2400" dirty="0"/>
              <a:t>(data = &lt;DATA&gt;) + &lt;GEOM_FUNCTION&gt;(mapping=</a:t>
            </a:r>
            <a:r>
              <a:rPr lang="en-US" sz="2400" dirty="0" err="1">
                <a:latin typeface="Avenir Next Medium" panose="020B0503020202020204" pitchFamily="34" charset="0"/>
              </a:rPr>
              <a:t>aes</a:t>
            </a:r>
            <a:r>
              <a:rPr lang="en-US" sz="2400" dirty="0"/>
              <a:t>(&lt;MAPPINGS&gt;))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ggplot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(data = family)+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(mapping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(x=height, y = weight, color = sex), size = 2, alpha = 0.6)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ggplot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(data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family,mapping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(x=height, y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weight,color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=sex))+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 size = 2, alpha = 0.6)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92D-F6EC-4C45-A8B2-E9A976A0D931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7163" y="100013"/>
            <a:ext cx="8986837" cy="1786255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(family)+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(mapping=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height,weight,color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=sex),size=2,alpha=0.6)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1" y="1886007"/>
            <a:ext cx="7953519" cy="447060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B5BA-0422-2746-AB1E-1FECBE0B43D1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6591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(mpg) +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displ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B5BA-0422-2746-AB1E-1FECBE0B43D1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051051"/>
            <a:ext cx="6070600" cy="4305300"/>
          </a:xfrm>
        </p:spPr>
      </p:pic>
    </p:spTree>
    <p:extLst>
      <p:ext uri="{BB962C8B-B14F-4D97-AF65-F5344CB8AC3E}">
        <p14:creationId xmlns:p14="http://schemas.microsoft.com/office/powerpoint/2010/main" val="12602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6591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(mpg) +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displ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color = class))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B5BA-0422-2746-AB1E-1FECBE0B43D1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8918"/>
            <a:ext cx="8058150" cy="5325018"/>
          </a:xfrm>
        </p:spPr>
      </p:pic>
    </p:spTree>
    <p:extLst>
      <p:ext uri="{BB962C8B-B14F-4D97-AF65-F5344CB8AC3E}">
        <p14:creationId xmlns:p14="http://schemas.microsoft.com/office/powerpoint/2010/main" val="15681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4326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(family) +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 = sex, y = weight))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224881"/>
            <a:ext cx="5829300" cy="32766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8EC6-CD6D-3447-90F7-43EA6655E5DA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F29F-0F0B-794D-89BD-90BE5E2EBB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</TotalTime>
  <Words>1058</Words>
  <Application>Microsoft Macintosh PowerPoint</Application>
  <PresentationFormat>On-screen Show (4:3)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</vt:lpstr>
      <vt:lpstr>Avenir Next Demi Bold</vt:lpstr>
      <vt:lpstr>Avenir Next Medium</vt:lpstr>
      <vt:lpstr>Calibri</vt:lpstr>
      <vt:lpstr>Calibri Light</vt:lpstr>
      <vt:lpstr>Courier</vt:lpstr>
      <vt:lpstr>Courier New</vt:lpstr>
      <vt:lpstr>Wingdings</vt:lpstr>
      <vt:lpstr>Office Theme</vt:lpstr>
      <vt:lpstr> Stat 20 Fall 2020</vt:lpstr>
      <vt:lpstr>ggplot2</vt:lpstr>
      <vt:lpstr>ggplot2 plots- key components</vt:lpstr>
      <vt:lpstr>ggplot2 - steps</vt:lpstr>
      <vt:lpstr>ggplot2 - steps</vt:lpstr>
      <vt:lpstr>ggplot(family)+ geom_point(mapping=aes(height,weight,color=sex),size=2,alpha=0.6)</vt:lpstr>
      <vt:lpstr>ggplot(mpg) + geom_point(aes(displ, cty))</vt:lpstr>
      <vt:lpstr>ggplot(mpg) +  geom_point(aes(displ, cty, color = class))</vt:lpstr>
      <vt:lpstr>ggplot(family) + geom_boxplot( aes(x = sex, y = weight))</vt:lpstr>
      <vt:lpstr>ggplot(family)+  geom_histogram(aes(x = height, y = ..density..), bins = 5, fill="light pink",  color = "blue") </vt:lpstr>
      <vt:lpstr>ggplot2: using facet_wrap</vt:lpstr>
      <vt:lpstr>PowerPoint Presentation</vt:lpstr>
      <vt:lpstr>PowerPoint Presentation</vt:lpstr>
      <vt:lpstr>PowerPoint Presentation</vt:lpstr>
      <vt:lpstr>Structure of the function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Shobhana Stoyanov</dc:creator>
  <cp:lastModifiedBy>Shobhana Stoyanov</cp:lastModifiedBy>
  <cp:revision>108</cp:revision>
  <cp:lastPrinted>2020-09-16T17:44:21Z</cp:lastPrinted>
  <dcterms:created xsi:type="dcterms:W3CDTF">2018-10-09T02:08:04Z</dcterms:created>
  <dcterms:modified xsi:type="dcterms:W3CDTF">2020-09-17T15:50:43Z</dcterms:modified>
</cp:coreProperties>
</file>