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0" y="772"/>
      </p:cViewPr>
      <p:guideLst>
        <p:guide orient="horz" pos="2160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2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39349" y="164637"/>
            <a:ext cx="9889099" cy="672075"/>
          </a:xfrm>
          <a:prstGeom prst="rect">
            <a:avLst/>
          </a:prstGeom>
        </p:spPr>
        <p:txBody>
          <a:bodyPr/>
          <a:lstStyle>
            <a:lvl1pPr>
              <a:buNone/>
              <a:defRPr sz="3735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164637"/>
            <a:ext cx="143339" cy="627739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815413" y="1412777"/>
            <a:ext cx="10515600" cy="4667249"/>
          </a:xfrm>
          <a:prstGeom prst="rect">
            <a:avLst/>
          </a:prstGeom>
        </p:spPr>
        <p:txBody>
          <a:bodyPr/>
          <a:lstStyle>
            <a:lvl1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5783" y="78456"/>
            <a:ext cx="1714500" cy="713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53383" y="6296305"/>
            <a:ext cx="1866900" cy="4041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F59E-5EAC-4183-B5FD-3FA3B6CEE3B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57B0-E480-40D4-A040-9120BCE858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AMDGPU/AMDGPUAsmGFX9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汇编编程示例</a:t>
            </a:r>
            <a:r>
              <a:rPr lang="en-US" altLang="zh-CN" sz="3200"/>
              <a:t>-</a:t>
            </a:r>
            <a:r>
              <a:rPr lang="zh-CN" altLang="en-US" sz="3200"/>
              <a:t>常用指令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39258" y="940070"/>
            <a:ext cx="10515600" cy="5468468"/>
          </a:xfrm>
          <a:prstGeom prst="rect">
            <a:avLst/>
          </a:prstGeom>
        </p:spPr>
        <p:txBody>
          <a:bodyPr lIns="121917" tIns="60958" rIns="121917" bIns="60958"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/>
              <a:t>1.  s_and_b64 sdst, ssrc0, ssrc1 </a:t>
            </a:r>
            <a:r>
              <a:rPr lang="zh-CN" altLang="en-US" sz="1600"/>
              <a:t>，将</a:t>
            </a:r>
            <a:r>
              <a:rPr lang="en-US" altLang="zh-CN" sz="1600"/>
              <a:t>ssrc0</a:t>
            </a:r>
            <a:r>
              <a:rPr lang="zh-CN" altLang="en-US" sz="1600"/>
              <a:t>和</a:t>
            </a:r>
            <a:r>
              <a:rPr lang="en-US" altLang="zh-CN" sz="1600"/>
              <a:t>ssrc1</a:t>
            </a:r>
            <a:r>
              <a:rPr lang="zh-CN" altLang="en-US" sz="1600"/>
              <a:t>中的数据相加，保存到</a:t>
            </a:r>
            <a:r>
              <a:rPr lang="en-US" altLang="zh-CN" sz="1600"/>
              <a:t>sdst</a:t>
            </a:r>
            <a:r>
              <a:rPr lang="zh-CN" altLang="en-US" sz="1600"/>
              <a:t>寄存器中，</a:t>
            </a:r>
            <a:r>
              <a:rPr lang="en-US" altLang="zh-CN" sz="1600"/>
              <a:t>64</a:t>
            </a:r>
            <a:r>
              <a:rPr lang="zh-CN" altLang="en-US" sz="1600"/>
              <a:t>位指令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s_and_b64 s[0:1], s[2:3], s[4:5]  ---  </a:t>
            </a:r>
            <a:r>
              <a:rPr lang="zh-CN" altLang="en-US" sz="1600">
                <a:solidFill>
                  <a:srgbClr val="FF0000"/>
                </a:solidFill>
              </a:rPr>
              <a:t>寄存器相加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s_and_b64 vcc, s[0:1], vcc  --- </a:t>
            </a:r>
            <a:r>
              <a:rPr lang="zh-CN" altLang="en-US" sz="1600">
                <a:solidFill>
                  <a:srgbClr val="FF0000"/>
                </a:solidFill>
              </a:rPr>
              <a:t>状态寄存器改变 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2.  s_mov_b32 sdst, ssrc </a:t>
            </a:r>
            <a:r>
              <a:rPr lang="zh-CN" altLang="en-US" sz="1600"/>
              <a:t>，将</a:t>
            </a:r>
            <a:r>
              <a:rPr lang="en-US" altLang="zh-CN" sz="1600"/>
              <a:t>ssrc</a:t>
            </a:r>
            <a:r>
              <a:rPr lang="zh-CN" altLang="en-US" sz="1600"/>
              <a:t>中的数据移动至</a:t>
            </a:r>
            <a:r>
              <a:rPr lang="en-US" altLang="zh-CN" sz="1600"/>
              <a:t>sdst</a:t>
            </a:r>
            <a:r>
              <a:rPr lang="zh-CN" altLang="en-US" sz="1600"/>
              <a:t>，</a:t>
            </a:r>
            <a:r>
              <a:rPr lang="en-US" altLang="zh-CN" sz="1600"/>
              <a:t>32</a:t>
            </a:r>
            <a:r>
              <a:rPr lang="zh-CN" altLang="en-US" sz="1600"/>
              <a:t>位指令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s_mov_b32 mo, 0x4000 --- </a:t>
            </a:r>
            <a:r>
              <a:rPr lang="zh-CN" altLang="en-US" sz="1600">
                <a:solidFill>
                  <a:srgbClr val="FF0000"/>
                </a:solidFill>
              </a:rPr>
              <a:t>立即数赋值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s_mov_b32 s0, s1 --- </a:t>
            </a:r>
            <a:r>
              <a:rPr lang="zh-CN" altLang="en-US" sz="1600">
                <a:solidFill>
                  <a:srgbClr val="FF0000"/>
                </a:solidFill>
              </a:rPr>
              <a:t>寄存器间赋值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3.  s_load_dword(x2/x4/x8) sdst, sbase, soffset, glc  </a:t>
            </a:r>
            <a:r>
              <a:rPr lang="zh-CN" altLang="en-US" sz="1600"/>
              <a:t>将</a:t>
            </a:r>
            <a:r>
              <a:rPr lang="en-US" altLang="zh-CN" sz="1600"/>
              <a:t>SMEM</a:t>
            </a:r>
            <a:r>
              <a:rPr lang="zh-CN" altLang="en-US" sz="1600"/>
              <a:t>中读取数据</a:t>
            </a:r>
            <a:r>
              <a:rPr lang="en-US" altLang="zh-CN" sz="1600"/>
              <a:t>	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s_load_dword s[2], s[0:1], 0x04 --- </a:t>
            </a:r>
            <a:r>
              <a:rPr lang="zh-CN" altLang="en-US" sz="1600">
                <a:solidFill>
                  <a:srgbClr val="FF0000"/>
                </a:solidFill>
              </a:rPr>
              <a:t>读取</a:t>
            </a:r>
            <a:r>
              <a:rPr lang="en-US" altLang="zh-CN" sz="1600">
                <a:solidFill>
                  <a:srgbClr val="FF0000"/>
                </a:solidFill>
              </a:rPr>
              <a:t>4</a:t>
            </a:r>
            <a:r>
              <a:rPr lang="zh-CN" altLang="en-US" sz="1600">
                <a:solidFill>
                  <a:srgbClr val="FF0000"/>
                </a:solidFill>
              </a:rPr>
              <a:t>字节数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s_load_dwordx2 s[4:5], s[0:1], 0x8 --- </a:t>
            </a:r>
            <a:r>
              <a:rPr lang="zh-CN" altLang="en-US" sz="1600">
                <a:solidFill>
                  <a:srgbClr val="FF0000"/>
                </a:solidFill>
              </a:rPr>
              <a:t>读取</a:t>
            </a:r>
            <a:r>
              <a:rPr lang="en-US" altLang="zh-CN" sz="1600">
                <a:solidFill>
                  <a:srgbClr val="FF0000"/>
                </a:solidFill>
              </a:rPr>
              <a:t>8</a:t>
            </a:r>
            <a:r>
              <a:rPr lang="zh-CN" altLang="en-US" sz="1600">
                <a:solidFill>
                  <a:srgbClr val="FF0000"/>
                </a:solidFill>
              </a:rPr>
              <a:t>个字节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s_load_dwordx4 s[4:7], s[0:1], 0x16 --- </a:t>
            </a:r>
            <a:r>
              <a:rPr lang="zh-CN" altLang="en-US" sz="1600">
                <a:solidFill>
                  <a:srgbClr val="FF0000"/>
                </a:solidFill>
              </a:rPr>
              <a:t>读取</a:t>
            </a:r>
            <a:r>
              <a:rPr lang="en-US" altLang="zh-CN" sz="1600">
                <a:solidFill>
                  <a:srgbClr val="FF0000"/>
                </a:solidFill>
              </a:rPr>
              <a:t>16</a:t>
            </a:r>
            <a:r>
              <a:rPr lang="zh-CN" altLang="en-US" sz="1600">
                <a:solidFill>
                  <a:srgbClr val="FF0000"/>
                </a:solidFill>
              </a:rPr>
              <a:t>个字节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s_load_dwordx8 s[4:11], s[0:1], 0x32 --- </a:t>
            </a:r>
            <a:r>
              <a:rPr lang="zh-CN" altLang="en-US" sz="1600">
                <a:solidFill>
                  <a:srgbClr val="FF0000"/>
                </a:solidFill>
              </a:rPr>
              <a:t>读取</a:t>
            </a:r>
            <a:r>
              <a:rPr lang="en-US" altLang="zh-CN" sz="1600">
                <a:solidFill>
                  <a:srgbClr val="FF0000"/>
                </a:solidFill>
              </a:rPr>
              <a:t>32</a:t>
            </a:r>
            <a:r>
              <a:rPr lang="zh-CN" altLang="en-US" sz="1600">
                <a:solidFill>
                  <a:srgbClr val="FF0000"/>
                </a:solidFill>
              </a:rPr>
              <a:t>个字节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4.  s_mul_hi_u32 sdst, ssrc0, ssrc1   </a:t>
            </a:r>
            <a:r>
              <a:rPr lang="zh-CN" altLang="en-US" sz="1600">
                <a:solidFill>
                  <a:schemeClr val="tx1"/>
                </a:solidFill>
              </a:rPr>
              <a:t>标量数据相乘，取高</a:t>
            </a:r>
            <a:r>
              <a:rPr lang="en-US" altLang="zh-CN" sz="1600">
                <a:solidFill>
                  <a:schemeClr val="tx1"/>
                </a:solidFill>
              </a:rPr>
              <a:t>32</a:t>
            </a:r>
            <a:r>
              <a:rPr lang="zh-CN" altLang="en-US" sz="1600">
                <a:solidFill>
                  <a:schemeClr val="tx1"/>
                </a:solidFill>
              </a:rPr>
              <a:t>位的值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s_mul_hi_u32 s69, s70, s0 ---- </a:t>
            </a:r>
            <a:r>
              <a:rPr lang="zh-CN" altLang="en-US" sz="1600">
                <a:solidFill>
                  <a:srgbClr val="FF0000"/>
                </a:solidFill>
              </a:rPr>
              <a:t>将</a:t>
            </a:r>
            <a:r>
              <a:rPr lang="en-US" altLang="zh-CN" sz="1600">
                <a:solidFill>
                  <a:srgbClr val="FF0000"/>
                </a:solidFill>
              </a:rPr>
              <a:t>s70</a:t>
            </a:r>
            <a:r>
              <a:rPr lang="zh-CN" altLang="en-US" sz="1600">
                <a:solidFill>
                  <a:srgbClr val="FF0000"/>
                </a:solidFill>
              </a:rPr>
              <a:t>和</a:t>
            </a:r>
            <a:r>
              <a:rPr lang="en-US" altLang="zh-CN" sz="1600">
                <a:solidFill>
                  <a:srgbClr val="FF0000"/>
                </a:solidFill>
              </a:rPr>
              <a:t>s0</a:t>
            </a:r>
            <a:r>
              <a:rPr lang="zh-CN" altLang="en-US" sz="1600">
                <a:solidFill>
                  <a:srgbClr val="FF0000"/>
                </a:solidFill>
              </a:rPr>
              <a:t>中的数相乘，取结果的高</a:t>
            </a:r>
            <a:r>
              <a:rPr lang="en-US" altLang="zh-CN" sz="1600">
                <a:solidFill>
                  <a:srgbClr val="FF0000"/>
                </a:solidFill>
              </a:rPr>
              <a:t>32</a:t>
            </a:r>
            <a:r>
              <a:rPr lang="zh-CN" altLang="en-US" sz="1600">
                <a:solidFill>
                  <a:srgbClr val="FF0000"/>
                </a:solidFill>
              </a:rPr>
              <a:t>位存放到</a:t>
            </a:r>
            <a:r>
              <a:rPr lang="en-US" altLang="zh-CN" sz="1600">
                <a:solidFill>
                  <a:srgbClr val="FF0000"/>
                </a:solidFill>
              </a:rPr>
              <a:t>s69</a:t>
            </a:r>
            <a:r>
              <a:rPr lang="zh-CN" altLang="en-US" sz="1600">
                <a:solidFill>
                  <a:srgbClr val="FF0000"/>
                </a:solidFill>
              </a:rPr>
              <a:t>中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5.  s_mul_i32 sdst, ssrc0, ssrc1  </a:t>
            </a:r>
            <a:r>
              <a:rPr lang="zh-CN" altLang="en-US" sz="1600">
                <a:solidFill>
                  <a:schemeClr val="tx1"/>
                </a:solidFill>
              </a:rPr>
              <a:t>标量数据相乘，取低</a:t>
            </a:r>
            <a:r>
              <a:rPr lang="en-US" altLang="zh-CN" sz="1600">
                <a:solidFill>
                  <a:schemeClr val="tx1"/>
                </a:solidFill>
              </a:rPr>
              <a:t>32</a:t>
            </a:r>
            <a:r>
              <a:rPr lang="zh-CN" altLang="en-US" sz="1600">
                <a:solidFill>
                  <a:schemeClr val="tx1"/>
                </a:solidFill>
              </a:rPr>
              <a:t>位的值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s_mul_i32 s68, s70, s0 ---- </a:t>
            </a:r>
            <a:r>
              <a:rPr lang="zh-CN" altLang="en-US" sz="1600">
                <a:solidFill>
                  <a:srgbClr val="FF0000"/>
                </a:solidFill>
              </a:rPr>
              <a:t>将</a:t>
            </a:r>
            <a:r>
              <a:rPr lang="en-US" altLang="zh-CN" sz="1600">
                <a:solidFill>
                  <a:srgbClr val="FF0000"/>
                </a:solidFill>
              </a:rPr>
              <a:t>s70</a:t>
            </a:r>
            <a:r>
              <a:rPr lang="zh-CN" altLang="en-US" sz="1600">
                <a:solidFill>
                  <a:srgbClr val="FF0000"/>
                </a:solidFill>
              </a:rPr>
              <a:t>和</a:t>
            </a:r>
            <a:r>
              <a:rPr lang="en-US" altLang="zh-CN" sz="1600">
                <a:solidFill>
                  <a:srgbClr val="FF0000"/>
                </a:solidFill>
              </a:rPr>
              <a:t>s0</a:t>
            </a:r>
            <a:r>
              <a:rPr lang="zh-CN" altLang="en-US" sz="1600">
                <a:solidFill>
                  <a:srgbClr val="FF0000"/>
                </a:solidFill>
              </a:rPr>
              <a:t>中的数相乘，取结果的低</a:t>
            </a:r>
            <a:r>
              <a:rPr lang="en-US" altLang="zh-CN" sz="1600">
                <a:solidFill>
                  <a:srgbClr val="FF0000"/>
                </a:solidFill>
              </a:rPr>
              <a:t>32</a:t>
            </a:r>
            <a:r>
              <a:rPr lang="zh-CN" altLang="en-US" sz="1600">
                <a:solidFill>
                  <a:srgbClr val="FF0000"/>
                </a:solidFill>
              </a:rPr>
              <a:t>位存放到</a:t>
            </a:r>
            <a:r>
              <a:rPr lang="en-US" altLang="zh-CN" sz="1600">
                <a:solidFill>
                  <a:srgbClr val="FF0000"/>
                </a:solidFill>
              </a:rPr>
              <a:t>s69</a:t>
            </a:r>
            <a:r>
              <a:rPr lang="zh-CN" altLang="en-US" sz="1600">
                <a:solidFill>
                  <a:srgbClr val="FF0000"/>
                </a:solidFill>
              </a:rPr>
              <a:t>中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6.  s_lshr_b32 sdst, ssrc0, ssrc1 </a:t>
            </a:r>
            <a:r>
              <a:rPr lang="zh-CN" altLang="en-US" sz="1600">
                <a:solidFill>
                  <a:schemeClr val="tx1"/>
                </a:solidFill>
              </a:rPr>
              <a:t>数据右移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s_lshr_b32 s2, s3, 3 ---- s2 = s3&gt;&gt;3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汇编编程示例</a:t>
            </a:r>
            <a:r>
              <a:rPr lang="en-US" altLang="zh-CN" sz="3200"/>
              <a:t>-</a:t>
            </a:r>
            <a:r>
              <a:rPr lang="zh-CN" altLang="en-US" sz="3200"/>
              <a:t>常用指令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77759" y="930446"/>
            <a:ext cx="10515600" cy="5468468"/>
          </a:xfrm>
          <a:prstGeom prst="rect">
            <a:avLst/>
          </a:prstGeom>
        </p:spPr>
        <p:txBody>
          <a:bodyPr lIns="121917" tIns="60958" rIns="121917" bIns="60958"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/>
              <a:t>7.   s_lshl_b32 sdst, ssrc0, ssrc1 </a:t>
            </a:r>
            <a:r>
              <a:rPr lang="zh-CN" altLang="en-US" sz="1600"/>
              <a:t>数据左移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s_lshr_b32 s2, s3, 3 ---- s2 = s3&gt;&gt;3</a:t>
            </a:r>
          </a:p>
          <a:p>
            <a:pPr marL="0" indent="0">
              <a:buNone/>
            </a:pPr>
            <a:r>
              <a:rPr lang="en-US" altLang="zh-CN" sz="1600"/>
              <a:t>8.  s_sub_u32 sdst, ssrc0, ssrc1 </a:t>
            </a:r>
            <a:r>
              <a:rPr lang="zh-CN" altLang="en-US" sz="1600"/>
              <a:t>数据相减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s_sub_u32 s[sgprA+0], s[sgprT], s80 --- s[sgprA+0] = s[sgprT] - s80</a:t>
            </a:r>
          </a:p>
          <a:p>
            <a:pPr marL="0" indent="0">
              <a:buNone/>
            </a:pPr>
            <a:r>
              <a:rPr lang="en-US" altLang="zh-CN" sz="1600"/>
              <a:t>9.  s_subb_u32 sdst, ssrc0, ssrc1 </a:t>
            </a:r>
            <a:r>
              <a:rPr lang="zh-CN" altLang="en-US" sz="1600"/>
              <a:t>带进位的减法</a:t>
            </a:r>
            <a:r>
              <a:rPr lang="en-US" altLang="zh-CN" sz="1600"/>
              <a:t>	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s_subb_u32  s[sgprA+1], s[sgprT+1], s81 --- s[sgprA+1] = s[sgprT+1] - s81 – scc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10.  s_add_u32 sdst, ssrc0, ssrc1 </a:t>
            </a:r>
            <a:r>
              <a:rPr lang="zh-CN" altLang="en-US" sz="1600">
                <a:solidFill>
                  <a:schemeClr val="tx1"/>
                </a:solidFill>
              </a:rPr>
              <a:t>数据相加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s_add_u32 s[sgprA+0], s[sgprA+0], 16 --- </a:t>
            </a:r>
            <a:r>
              <a:rPr lang="zh-CN" altLang="en-US" sz="1600">
                <a:solidFill>
                  <a:srgbClr val="FF0000"/>
                </a:solidFill>
              </a:rPr>
              <a:t>寄存器和立即数相加，结果存放到另一个寄存器中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11.  s_addc_u32 sdst, ssrc0, ssrc1 </a:t>
            </a:r>
            <a:r>
              <a:rPr lang="zh-CN" altLang="en-US" sz="1600">
                <a:solidFill>
                  <a:schemeClr val="tx1"/>
                </a:solidFill>
              </a:rPr>
              <a:t>带进位的加法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s_addc_u32   s[sgprA+1], s[sgprA+1], 0 --- </a:t>
            </a:r>
            <a:r>
              <a:rPr lang="zh-CN" altLang="en-US" sz="1600">
                <a:solidFill>
                  <a:srgbClr val="FF0000"/>
                </a:solidFill>
              </a:rPr>
              <a:t>可以用来查看状态寄存器的值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12.  s_cselect_b32 sdst, ssrc0, ssrc1 </a:t>
            </a:r>
            <a:r>
              <a:rPr lang="zh-CN" altLang="en-US" sz="1600">
                <a:solidFill>
                  <a:schemeClr val="tx1"/>
                </a:solidFill>
              </a:rPr>
              <a:t>根据</a:t>
            </a:r>
            <a:r>
              <a:rPr lang="en-US" altLang="zh-CN" sz="1600">
                <a:solidFill>
                  <a:schemeClr val="tx1"/>
                </a:solidFill>
              </a:rPr>
              <a:t>scc</a:t>
            </a:r>
            <a:r>
              <a:rPr lang="zh-CN" altLang="en-US" sz="1600">
                <a:solidFill>
                  <a:schemeClr val="tx1"/>
                </a:solidFill>
              </a:rPr>
              <a:t>选择取哪个值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s_cselect_b32 s[sgprA], s[sgprA+1], s[sgprA+2] --- </a:t>
            </a:r>
            <a:r>
              <a:rPr lang="zh-CN" altLang="en-US" sz="1600">
                <a:solidFill>
                  <a:srgbClr val="FF0000"/>
                </a:solidFill>
              </a:rPr>
              <a:t>如果</a:t>
            </a:r>
            <a:r>
              <a:rPr lang="en-US" altLang="zh-CN" sz="1600">
                <a:solidFill>
                  <a:srgbClr val="FF0000"/>
                </a:solidFill>
              </a:rPr>
              <a:t>scc</a:t>
            </a:r>
            <a:r>
              <a:rPr lang="zh-CN" altLang="en-US" sz="1600">
                <a:solidFill>
                  <a:srgbClr val="FF0000"/>
                </a:solidFill>
              </a:rPr>
              <a:t>成立，将</a:t>
            </a:r>
            <a:r>
              <a:rPr lang="en-US" altLang="zh-CN" sz="1600">
                <a:solidFill>
                  <a:srgbClr val="FF0000"/>
                </a:solidFill>
              </a:rPr>
              <a:t>s[sgprA+1]</a:t>
            </a:r>
            <a:r>
              <a:rPr lang="zh-CN" altLang="en-US" sz="1600">
                <a:solidFill>
                  <a:srgbClr val="FF0000"/>
                </a:solidFill>
              </a:rPr>
              <a:t>赋值</a:t>
            </a:r>
            <a:r>
              <a:rPr lang="en-US" altLang="zh-CN" sz="1600">
                <a:solidFill>
                  <a:srgbClr val="FF0000"/>
                </a:solidFill>
              </a:rPr>
              <a:t>s[sgprA]</a:t>
            </a:r>
            <a:r>
              <a:rPr lang="zh-CN" altLang="en-US" sz="1600">
                <a:solidFill>
                  <a:srgbClr val="FF0000"/>
                </a:solidFill>
              </a:rPr>
              <a:t>，否则将</a:t>
            </a:r>
            <a:r>
              <a:rPr lang="en-US" altLang="zh-CN" sz="1600">
                <a:solidFill>
                  <a:srgbClr val="FF0000"/>
                </a:solidFill>
              </a:rPr>
              <a:t>s[sgprA+2]</a:t>
            </a:r>
            <a:r>
              <a:rPr lang="zh-CN" altLang="en-US" sz="1600">
                <a:solidFill>
                  <a:srgbClr val="FF0000"/>
                </a:solidFill>
              </a:rPr>
              <a:t>赋给</a:t>
            </a:r>
            <a:r>
              <a:rPr lang="en-US" altLang="zh-CN" sz="1600">
                <a:solidFill>
                  <a:srgbClr val="FF0000"/>
                </a:solidFill>
              </a:rPr>
              <a:t>s[sgprA]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13.  s_cmp_ge_u32 ssrc0, ssrc1 </a:t>
            </a:r>
            <a:r>
              <a:rPr lang="zh-CN" altLang="en-US" sz="1600">
                <a:solidFill>
                  <a:schemeClr val="tx1"/>
                </a:solidFill>
              </a:rPr>
              <a:t>比较无符号数</a:t>
            </a:r>
            <a:r>
              <a:rPr lang="en-US" altLang="zh-CN" sz="1600">
                <a:solidFill>
                  <a:schemeClr val="tx1"/>
                </a:solidFill>
              </a:rPr>
              <a:t>s0</a:t>
            </a:r>
            <a:r>
              <a:rPr lang="zh-CN" altLang="en-US" sz="1600">
                <a:solidFill>
                  <a:schemeClr val="tx1"/>
                </a:solidFill>
              </a:rPr>
              <a:t>是否大于等于</a:t>
            </a:r>
            <a:r>
              <a:rPr lang="en-US" altLang="zh-CN" sz="1600">
                <a:solidFill>
                  <a:schemeClr val="tx1"/>
                </a:solidFill>
              </a:rPr>
              <a:t>s1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s_cmp_ge_u32 s79, s80 --- s79&gt;=s80</a:t>
            </a:r>
            <a:r>
              <a:rPr lang="zh-CN" altLang="en-US" sz="1600">
                <a:solidFill>
                  <a:srgbClr val="FF0000"/>
                </a:solidFill>
              </a:rPr>
              <a:t>比较，影响状态寄存器</a:t>
            </a:r>
            <a:r>
              <a:rPr lang="en-US" altLang="zh-CN" sz="1600">
                <a:solidFill>
                  <a:srgbClr val="FF0000"/>
                </a:solidFill>
              </a:rPr>
              <a:t>scc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14.  s_cmp_eq_u32 ssrc0, ssrc1 </a:t>
            </a:r>
            <a:r>
              <a:rPr lang="zh-CN" altLang="en-US" sz="1600">
                <a:solidFill>
                  <a:schemeClr val="tx1"/>
                </a:solidFill>
              </a:rPr>
              <a:t>比较无符号数据是否相等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s_cmp_eq_u32 s79, 0 --- </a:t>
            </a:r>
            <a:r>
              <a:rPr lang="zh-CN" altLang="en-US" sz="1600">
                <a:solidFill>
                  <a:srgbClr val="FF0000"/>
                </a:solidFill>
              </a:rPr>
              <a:t>判断是否等于</a:t>
            </a:r>
            <a:r>
              <a:rPr lang="en-US" altLang="zh-CN" sz="1600">
                <a:solidFill>
                  <a:srgbClr val="FF0000"/>
                </a:solidFill>
              </a:rPr>
              <a:t>0</a:t>
            </a:r>
            <a:r>
              <a:rPr lang="zh-CN" altLang="en-US" sz="1600">
                <a:solidFill>
                  <a:srgbClr val="FF0000"/>
                </a:solidFill>
              </a:rPr>
              <a:t>，影响状态寄存器</a:t>
            </a:r>
            <a:r>
              <a:rPr lang="en-US" altLang="zh-CN" sz="1600">
                <a:solidFill>
                  <a:srgbClr val="FF0000"/>
                </a:solidFill>
              </a:rPr>
              <a:t>scc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汇编编程示例</a:t>
            </a:r>
            <a:r>
              <a:rPr lang="en-US" altLang="zh-CN" sz="3200"/>
              <a:t>-</a:t>
            </a:r>
            <a:r>
              <a:rPr lang="zh-CN" altLang="en-US" sz="3200"/>
              <a:t>常用指令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45136" y="901569"/>
            <a:ext cx="10515600" cy="5468468"/>
          </a:xfrm>
          <a:prstGeom prst="rect">
            <a:avLst/>
          </a:prstGeom>
        </p:spPr>
        <p:txBody>
          <a:bodyPr lIns="121917" tIns="60958" rIns="121917" bIns="60958"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/>
              <a:t>15.   s_cmp_eq_i32 ssrc0, ssrc1 </a:t>
            </a:r>
            <a:r>
              <a:rPr lang="zh-CN" altLang="en-US" sz="1600"/>
              <a:t>比较有符号数据是否相等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s_cmp_eq_i32 s79, s80 ---- </a:t>
            </a:r>
            <a:r>
              <a:rPr lang="zh-CN" altLang="en-US" sz="1600">
                <a:solidFill>
                  <a:srgbClr val="FF0000"/>
                </a:solidFill>
              </a:rPr>
              <a:t>比较</a:t>
            </a:r>
            <a:r>
              <a:rPr lang="en-US" altLang="zh-CN" sz="1600">
                <a:solidFill>
                  <a:srgbClr val="FF0000"/>
                </a:solidFill>
              </a:rPr>
              <a:t>2</a:t>
            </a:r>
            <a:r>
              <a:rPr lang="zh-CN" altLang="en-US" sz="1600">
                <a:solidFill>
                  <a:srgbClr val="FF0000"/>
                </a:solidFill>
              </a:rPr>
              <a:t>个数是否相等，影响状态寄存器</a:t>
            </a:r>
            <a:r>
              <a:rPr lang="en-US" altLang="zh-CN" sz="1600">
                <a:solidFill>
                  <a:srgbClr val="FF0000"/>
                </a:solidFill>
              </a:rPr>
              <a:t>scc</a:t>
            </a:r>
          </a:p>
          <a:p>
            <a:pPr marL="0" indent="0">
              <a:buNone/>
            </a:pPr>
            <a:r>
              <a:rPr lang="en-US" altLang="zh-CN" sz="1600"/>
              <a:t>16.  s_cmp_gt_u32 ssrc0, ssrc1 </a:t>
            </a:r>
            <a:r>
              <a:rPr lang="zh-CN" altLang="en-US" sz="1600"/>
              <a:t>比较无符号数</a:t>
            </a:r>
            <a:r>
              <a:rPr lang="en-US" altLang="zh-CN" sz="1600"/>
              <a:t>s0</a:t>
            </a:r>
            <a:r>
              <a:rPr lang="zh-CN" altLang="en-US" sz="1600"/>
              <a:t>是否大于</a:t>
            </a:r>
            <a:r>
              <a:rPr lang="en-US" altLang="zh-CN" sz="1600"/>
              <a:t>s1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s_cmp_gt_u32 s79, s80  --- s79&gt;s80</a:t>
            </a:r>
            <a:r>
              <a:rPr lang="zh-CN" altLang="en-US" sz="1600">
                <a:solidFill>
                  <a:srgbClr val="FF0000"/>
                </a:solidFill>
              </a:rPr>
              <a:t>比较，影响状态寄存器</a:t>
            </a:r>
            <a:r>
              <a:rPr lang="en-US" altLang="zh-CN" sz="1600">
                <a:solidFill>
                  <a:srgbClr val="FF0000"/>
                </a:solidFill>
              </a:rPr>
              <a:t>scc</a:t>
            </a:r>
          </a:p>
          <a:p>
            <a:pPr marL="0" indent="0">
              <a:buNone/>
            </a:pPr>
            <a:r>
              <a:rPr lang="en-US" altLang="zh-CN" sz="1600"/>
              <a:t>17.  s_or_saveexec_b64 sdst, ssrc </a:t>
            </a:r>
            <a:r>
              <a:rPr lang="zh-CN" altLang="en-US" sz="1600"/>
              <a:t>与执行寄存器相或</a:t>
            </a:r>
            <a:r>
              <a:rPr lang="en-US" altLang="zh-CN" sz="1600"/>
              <a:t>	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s_or_saveexec_b64   vcc, s[58:59] --- </a:t>
            </a:r>
            <a:r>
              <a:rPr lang="zh-CN" altLang="en-US" sz="1600">
                <a:solidFill>
                  <a:srgbClr val="FF0000"/>
                </a:solidFill>
              </a:rPr>
              <a:t>改变</a:t>
            </a:r>
            <a:r>
              <a:rPr lang="en-US" altLang="zh-CN" sz="1600">
                <a:solidFill>
                  <a:srgbClr val="FF0000"/>
                </a:solidFill>
              </a:rPr>
              <a:t>exec</a:t>
            </a:r>
            <a:r>
              <a:rPr lang="zh-CN" altLang="en-US" sz="1600">
                <a:solidFill>
                  <a:srgbClr val="FF0000"/>
                </a:solidFill>
              </a:rPr>
              <a:t>执行寄存器，可以用来改变哪个线程执行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18.  s_cmpk_eq_u32 ssrc, imm16   </a:t>
            </a:r>
            <a:r>
              <a:rPr lang="zh-CN" altLang="en-US" sz="1600">
                <a:solidFill>
                  <a:schemeClr val="tx1"/>
                </a:solidFill>
              </a:rPr>
              <a:t>无符号数据和立即数相等比较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s_cmpk_eq_u32   s58, 0x00 --- </a:t>
            </a:r>
            <a:r>
              <a:rPr lang="zh-CN" altLang="en-US" sz="1600">
                <a:solidFill>
                  <a:srgbClr val="FF0000"/>
                </a:solidFill>
              </a:rPr>
              <a:t>比较，影响</a:t>
            </a:r>
            <a:r>
              <a:rPr lang="en-US" altLang="zh-CN" sz="1600">
                <a:solidFill>
                  <a:srgbClr val="FF0000"/>
                </a:solidFill>
              </a:rPr>
              <a:t>scc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19.  s_cbranch_scc1 label  scc</a:t>
            </a:r>
            <a:r>
              <a:rPr lang="zh-CN" altLang="en-US" sz="1600">
                <a:solidFill>
                  <a:schemeClr val="tx1"/>
                </a:solidFill>
              </a:rPr>
              <a:t>为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，跳转到</a:t>
            </a:r>
            <a:r>
              <a:rPr lang="en-US" altLang="zh-CN" sz="1600">
                <a:solidFill>
                  <a:schemeClr val="tx1"/>
                </a:solidFill>
              </a:rPr>
              <a:t>label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s_cbrandh_scc1   loop0 --- </a:t>
            </a:r>
            <a:r>
              <a:rPr lang="zh-CN" altLang="en-US" sz="1600">
                <a:solidFill>
                  <a:srgbClr val="FF0000"/>
                </a:solidFill>
              </a:rPr>
              <a:t>满足条件，跳转，用来控制循环的跳转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20.  s_cbranch_scc0 label scc</a:t>
            </a:r>
            <a:r>
              <a:rPr lang="zh-CN" altLang="en-US" sz="1600">
                <a:solidFill>
                  <a:schemeClr val="tx1"/>
                </a:solidFill>
              </a:rPr>
              <a:t>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，跳转到</a:t>
            </a:r>
            <a:r>
              <a:rPr lang="en-US" altLang="zh-CN" sz="1600">
                <a:solidFill>
                  <a:schemeClr val="tx1"/>
                </a:solidFill>
              </a:rPr>
              <a:t>label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s_cbranch_scc0   loop1 --- </a:t>
            </a:r>
            <a:r>
              <a:rPr lang="zh-CN" altLang="en-US" sz="1600">
                <a:solidFill>
                  <a:srgbClr val="FF0000"/>
                </a:solidFill>
              </a:rPr>
              <a:t>条件不成立，跳转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21.  s_cbranch_vccnz label   vcc!=0</a:t>
            </a:r>
            <a:r>
              <a:rPr lang="zh-CN" altLang="en-US" sz="1600">
                <a:solidFill>
                  <a:schemeClr val="tx1"/>
                </a:solidFill>
              </a:rPr>
              <a:t>，跳转到</a:t>
            </a:r>
            <a:r>
              <a:rPr lang="en-US" altLang="zh-CN" sz="1600">
                <a:solidFill>
                  <a:schemeClr val="tx1"/>
                </a:solidFill>
              </a:rPr>
              <a:t>label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v_cmp_eq_u32    vcc, v42, 0x01 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s_cbranch_vccnz  loop3 --- vcc</a:t>
            </a:r>
            <a:r>
              <a:rPr lang="zh-CN" altLang="en-US" sz="1600">
                <a:solidFill>
                  <a:srgbClr val="FF0000"/>
                </a:solidFill>
              </a:rPr>
              <a:t>不成立，跳转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22.  s_branch label  </a:t>
            </a:r>
            <a:r>
              <a:rPr lang="zh-CN" altLang="en-US" sz="1600">
                <a:solidFill>
                  <a:schemeClr val="tx1"/>
                </a:solidFill>
              </a:rPr>
              <a:t>无条件跳转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s_branch   loop ---- </a:t>
            </a:r>
            <a:r>
              <a:rPr lang="zh-CN" altLang="en-US" sz="1600">
                <a:solidFill>
                  <a:srgbClr val="FF0000"/>
                </a:solidFill>
              </a:rPr>
              <a:t>直接跳转</a:t>
            </a:r>
            <a:endParaRPr lang="en-US" altLang="zh-CN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汇编编程示例</a:t>
            </a:r>
            <a:r>
              <a:rPr lang="en-US" altLang="zh-CN" sz="3200"/>
              <a:t>-</a:t>
            </a:r>
            <a:r>
              <a:rPr lang="zh-CN" altLang="en-US" sz="3200"/>
              <a:t>常用指令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45136" y="959321"/>
            <a:ext cx="10515600" cy="5468468"/>
          </a:xfrm>
          <a:prstGeom prst="rect">
            <a:avLst/>
          </a:prstGeom>
        </p:spPr>
        <p:txBody>
          <a:bodyPr lIns="121917" tIns="60958" rIns="121917" bIns="60958"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/>
              <a:t>23.  v_add_co_u32 vdst, vcc, src0, vsrc1  </a:t>
            </a:r>
            <a:r>
              <a:rPr lang="zh-CN" altLang="en-US" sz="1600"/>
              <a:t>相加并更新进位位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v_add_co_u32 v2, vcc, 128, v3  --- v3</a:t>
            </a:r>
            <a:r>
              <a:rPr lang="zh-CN" altLang="en-US" sz="1600">
                <a:solidFill>
                  <a:srgbClr val="FF0000"/>
                </a:solidFill>
              </a:rPr>
              <a:t>和立即数相加，结果保存到寄存器，如果有进位，</a:t>
            </a:r>
            <a:r>
              <a:rPr lang="en-US" altLang="zh-CN" sz="1600">
                <a:solidFill>
                  <a:srgbClr val="FF0000"/>
                </a:solidFill>
              </a:rPr>
              <a:t>vcc</a:t>
            </a:r>
            <a:r>
              <a:rPr lang="zh-CN" altLang="en-US" sz="1600">
                <a:solidFill>
                  <a:srgbClr val="FF0000"/>
                </a:solidFill>
              </a:rPr>
              <a:t>作相应更新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24.  v_addc_co_u32 vdst, vcc, src0, vsrc1 </a:t>
            </a:r>
            <a:r>
              <a:rPr lang="zh-CN" altLang="en-US" sz="1600"/>
              <a:t>带进位的加法并更新进位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v_addc_co_u32 v3, vcc, v3, 0, vcc --- v3</a:t>
            </a:r>
            <a:r>
              <a:rPr lang="zh-CN" altLang="en-US" sz="1600">
                <a:solidFill>
                  <a:srgbClr val="FF0000"/>
                </a:solidFill>
              </a:rPr>
              <a:t>和</a:t>
            </a:r>
            <a:r>
              <a:rPr lang="en-US" altLang="zh-CN" sz="1600">
                <a:solidFill>
                  <a:srgbClr val="FF0000"/>
                </a:solidFill>
              </a:rPr>
              <a:t>vcc</a:t>
            </a:r>
            <a:r>
              <a:rPr lang="zh-CN" altLang="en-US" sz="1600">
                <a:solidFill>
                  <a:srgbClr val="FF0000"/>
                </a:solidFill>
              </a:rPr>
              <a:t>相加，结果保存到</a:t>
            </a:r>
            <a:r>
              <a:rPr lang="en-US" altLang="zh-CN" sz="1600">
                <a:solidFill>
                  <a:srgbClr val="FF0000"/>
                </a:solidFill>
              </a:rPr>
              <a:t>v3</a:t>
            </a:r>
            <a:r>
              <a:rPr lang="zh-CN" altLang="en-US" sz="1600">
                <a:solidFill>
                  <a:srgbClr val="FF0000"/>
                </a:solidFill>
              </a:rPr>
              <a:t>，如果有进位，</a:t>
            </a:r>
            <a:r>
              <a:rPr lang="en-US" altLang="zh-CN" sz="1600">
                <a:solidFill>
                  <a:srgbClr val="FF0000"/>
                </a:solidFill>
              </a:rPr>
              <a:t>vcc</a:t>
            </a:r>
            <a:r>
              <a:rPr lang="zh-CN" altLang="en-US" sz="1600">
                <a:solidFill>
                  <a:srgbClr val="FF0000"/>
                </a:solidFill>
              </a:rPr>
              <a:t>作更新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25.  v_sub_co_u32 v3, vcc, v4, v5 --- v4</a:t>
            </a:r>
            <a:r>
              <a:rPr lang="zh-CN" altLang="en-US" sz="1600"/>
              <a:t>和</a:t>
            </a:r>
            <a:r>
              <a:rPr lang="en-US" altLang="zh-CN" sz="1600"/>
              <a:t>v5</a:t>
            </a:r>
            <a:r>
              <a:rPr lang="zh-CN" altLang="en-US" sz="1600"/>
              <a:t>相减，如果</a:t>
            </a:r>
            <a:r>
              <a:rPr lang="en-US" altLang="zh-CN" sz="1600"/>
              <a:t>v4</a:t>
            </a:r>
            <a:r>
              <a:rPr lang="zh-CN" altLang="en-US" sz="1600"/>
              <a:t>小于</a:t>
            </a:r>
            <a:r>
              <a:rPr lang="en-US" altLang="zh-CN" sz="1600"/>
              <a:t>v5,vcc</a:t>
            </a:r>
            <a:r>
              <a:rPr lang="zh-CN" altLang="en-US" sz="1600"/>
              <a:t>会产生借位</a:t>
            </a:r>
            <a:r>
              <a:rPr lang="en-US" altLang="zh-CN" sz="1600"/>
              <a:t>	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v_sub_co_u32 v3, vcc, v4, v5 --- v4</a:t>
            </a:r>
            <a:r>
              <a:rPr lang="zh-CN" altLang="en-US" sz="1600">
                <a:solidFill>
                  <a:srgbClr val="FF0000"/>
                </a:solidFill>
              </a:rPr>
              <a:t>和</a:t>
            </a:r>
            <a:r>
              <a:rPr lang="en-US" altLang="zh-CN" sz="1600">
                <a:solidFill>
                  <a:srgbClr val="FF0000"/>
                </a:solidFill>
              </a:rPr>
              <a:t>v5</a:t>
            </a:r>
            <a:r>
              <a:rPr lang="zh-CN" altLang="en-US" sz="1600">
                <a:solidFill>
                  <a:srgbClr val="FF0000"/>
                </a:solidFill>
              </a:rPr>
              <a:t>相减，如果</a:t>
            </a:r>
            <a:r>
              <a:rPr lang="en-US" altLang="zh-CN" sz="1600">
                <a:solidFill>
                  <a:srgbClr val="FF0000"/>
                </a:solidFill>
              </a:rPr>
              <a:t>v4</a:t>
            </a:r>
            <a:r>
              <a:rPr lang="zh-CN" altLang="en-US" sz="1600">
                <a:solidFill>
                  <a:srgbClr val="FF0000"/>
                </a:solidFill>
              </a:rPr>
              <a:t>小于</a:t>
            </a:r>
            <a:r>
              <a:rPr lang="en-US" altLang="zh-CN" sz="1600">
                <a:solidFill>
                  <a:srgbClr val="FF0000"/>
                </a:solidFill>
              </a:rPr>
              <a:t>v5,vcc</a:t>
            </a:r>
            <a:r>
              <a:rPr lang="zh-CN" altLang="en-US" sz="1600">
                <a:solidFill>
                  <a:srgbClr val="FF0000"/>
                </a:solidFill>
              </a:rPr>
              <a:t>会产生借位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26.  v_add_lshl_u32 vdst, src0, src1, src2 </a:t>
            </a:r>
            <a:r>
              <a:rPr lang="zh-CN" altLang="en-US" sz="1600">
                <a:solidFill>
                  <a:schemeClr val="tx1"/>
                </a:solidFill>
              </a:rPr>
              <a:t>相加并移位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altLang="zh-CN" sz="1600">
                <a:solidFill>
                  <a:srgbClr val="FF0000"/>
                </a:solidFill>
              </a:rPr>
              <a:t>v_add_lshl_u32   v20, v20, v21, 5 --- v20=(v20+v21)&lt;&lt;5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27.  v_mul_lo_u32 vdst, src0, src1 </a:t>
            </a:r>
            <a:r>
              <a:rPr lang="zh-CN" altLang="en-US" sz="1600">
                <a:solidFill>
                  <a:schemeClr val="tx1"/>
                </a:solidFill>
              </a:rPr>
              <a:t>矢量相乘取低</a:t>
            </a:r>
            <a:r>
              <a:rPr lang="en-US" altLang="zh-CN" sz="1600">
                <a:solidFill>
                  <a:schemeClr val="tx1"/>
                </a:solidFill>
              </a:rPr>
              <a:t>32</a:t>
            </a:r>
            <a:r>
              <a:rPr lang="zh-CN" altLang="en-US" sz="1600">
                <a:solidFill>
                  <a:schemeClr val="tx1"/>
                </a:solidFill>
              </a:rPr>
              <a:t>位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v_mul_lo_u32 v2, s2, v3 --- </a:t>
            </a:r>
            <a:r>
              <a:rPr lang="zh-CN" altLang="en-US" sz="1600">
                <a:solidFill>
                  <a:srgbClr val="FF0000"/>
                </a:solidFill>
              </a:rPr>
              <a:t>矢量数据相乘，保存结果低</a:t>
            </a:r>
            <a:r>
              <a:rPr lang="en-US" altLang="zh-CN" sz="1600">
                <a:solidFill>
                  <a:srgbClr val="FF0000"/>
                </a:solidFill>
              </a:rPr>
              <a:t>32</a:t>
            </a:r>
            <a:r>
              <a:rPr lang="zh-CN" altLang="en-US" sz="1600">
                <a:solidFill>
                  <a:srgbClr val="FF0000"/>
                </a:solidFill>
              </a:rPr>
              <a:t>位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28.  v_mul_hi_u32 vdst, src0, src1 </a:t>
            </a:r>
            <a:r>
              <a:rPr lang="zh-CN" altLang="en-US" sz="1600">
                <a:solidFill>
                  <a:schemeClr val="tx1"/>
                </a:solidFill>
              </a:rPr>
              <a:t>矢量相乘取高</a:t>
            </a:r>
            <a:r>
              <a:rPr lang="en-US" altLang="zh-CN" sz="1600">
                <a:solidFill>
                  <a:schemeClr val="tx1"/>
                </a:solidFill>
              </a:rPr>
              <a:t>32</a:t>
            </a:r>
            <a:r>
              <a:rPr lang="zh-CN" altLang="en-US" sz="1600">
                <a:solidFill>
                  <a:schemeClr val="tx1"/>
                </a:solidFill>
              </a:rPr>
              <a:t>位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v_mul_hi_u32 v2, v2, v3 --- </a:t>
            </a:r>
            <a:r>
              <a:rPr lang="zh-CN" altLang="en-US" sz="1600">
                <a:solidFill>
                  <a:srgbClr val="FF0000"/>
                </a:solidFill>
              </a:rPr>
              <a:t>矢量数据相乘，保存结果高</a:t>
            </a:r>
            <a:r>
              <a:rPr lang="en-US" altLang="zh-CN" sz="1600">
                <a:solidFill>
                  <a:srgbClr val="FF0000"/>
                </a:solidFill>
              </a:rPr>
              <a:t>32</a:t>
            </a:r>
            <a:r>
              <a:rPr lang="zh-CN" altLang="en-US" sz="1600">
                <a:solidFill>
                  <a:srgbClr val="FF0000"/>
                </a:solidFill>
              </a:rPr>
              <a:t>位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29.  v_lshrrev_b64 vdst, src0, src1 64</a:t>
            </a:r>
            <a:r>
              <a:rPr lang="zh-CN" altLang="en-US" sz="1600">
                <a:solidFill>
                  <a:schemeClr val="tx1"/>
                </a:solidFill>
              </a:rPr>
              <a:t>位右移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v_lshrrev_b64 v[2:3], 3, v[2:3]  --- v[2:3] = v[2:3] &gt;&gt; 3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30.  v_lshrrev_b32 vdst, src0, vsrc1 32</a:t>
            </a:r>
            <a:r>
              <a:rPr lang="zh-CN" altLang="en-US" sz="1600">
                <a:solidFill>
                  <a:schemeClr val="tx1"/>
                </a:solidFill>
              </a:rPr>
              <a:t>位右移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v_lshrrev_b32 v2, 3, v2 --- v2 = v2 &gt;&gt;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汇编编程示例</a:t>
            </a:r>
            <a:r>
              <a:rPr lang="en-US" altLang="zh-CN" sz="3200"/>
              <a:t>-</a:t>
            </a:r>
            <a:r>
              <a:rPr lang="zh-CN" altLang="en-US" sz="3200"/>
              <a:t>常用指令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58509" y="863069"/>
            <a:ext cx="10515600" cy="5468468"/>
          </a:xfrm>
          <a:prstGeom prst="rect">
            <a:avLst/>
          </a:prstGeom>
        </p:spPr>
        <p:txBody>
          <a:bodyPr lIns="121917" tIns="60958" rIns="121917" bIns="60958"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/>
              <a:t>31.  v_lshlrev_b32 vdst, src0, vsrc1 </a:t>
            </a:r>
            <a:r>
              <a:rPr lang="zh-CN" altLang="en-US" sz="1600"/>
              <a:t>左移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v_lshlrev_b32 v2, 3, v2 --- v2 = v2&lt;&lt;3</a:t>
            </a:r>
          </a:p>
          <a:p>
            <a:pPr marL="0" indent="0">
              <a:buNone/>
            </a:pPr>
            <a:r>
              <a:rPr lang="en-US" altLang="zh-CN" sz="1600"/>
              <a:t>32.  v_cvt_f32_u32 vdst, src </a:t>
            </a:r>
            <a:r>
              <a:rPr lang="zh-CN" altLang="en-US" sz="1600"/>
              <a:t>无符号整数转浮点数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v_cvt_f32_u32 v2, v4 --- </a:t>
            </a:r>
            <a:r>
              <a:rPr lang="zh-CN" altLang="en-US" sz="1600">
                <a:solidFill>
                  <a:srgbClr val="FF0000"/>
                </a:solidFill>
              </a:rPr>
              <a:t>将整数转成浮点数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33 .  v_cvt_u32_f32 vdst, src </a:t>
            </a:r>
            <a:r>
              <a:rPr lang="zh-CN" altLang="en-US" sz="1600"/>
              <a:t>浮点数转无符号整数</a:t>
            </a:r>
            <a:r>
              <a:rPr lang="en-US" altLang="zh-CN" sz="1600"/>
              <a:t>	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v_cvt_u32_f32 v4, v2 --- </a:t>
            </a:r>
            <a:r>
              <a:rPr lang="zh-CN" altLang="en-US" sz="1600">
                <a:solidFill>
                  <a:srgbClr val="FF0000"/>
                </a:solidFill>
              </a:rPr>
              <a:t>将浮点数转成整数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34.  v_rcp_f32 vdst, src </a:t>
            </a:r>
            <a:r>
              <a:rPr lang="zh-CN" altLang="en-US" sz="1600">
                <a:solidFill>
                  <a:schemeClr val="tx1"/>
                </a:solidFill>
              </a:rPr>
              <a:t>取倒数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v_rcp_f32 v2, v2 --- v2 = 1/v2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35.  v_mul_f32 vdst, src0, vsrc1 </a:t>
            </a:r>
            <a:r>
              <a:rPr lang="zh-CN" altLang="en-US" sz="1600">
                <a:solidFill>
                  <a:schemeClr val="tx1"/>
                </a:solidFill>
              </a:rPr>
              <a:t>浮点数相乘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v_mul_f32 v6, 0x400, v6 --- 32</a:t>
            </a:r>
            <a:r>
              <a:rPr lang="zh-CN" altLang="en-US" sz="1600">
                <a:solidFill>
                  <a:srgbClr val="FF0000"/>
                </a:solidFill>
              </a:rPr>
              <a:t>位浮点数相乘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36.  v_cmp_ne_i32 vcc, src0, vsrc1 </a:t>
            </a:r>
            <a:r>
              <a:rPr lang="zh-CN" altLang="en-US" sz="1600">
                <a:solidFill>
                  <a:schemeClr val="tx1"/>
                </a:solidFill>
              </a:rPr>
              <a:t>比较是否不一致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v_cmp_ne_i32 vcc, 0x00, v2 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v_cmp_ne_i32 s[sgprTmp:sgprTmp+1], 0x00, v2 --- </a:t>
            </a:r>
            <a:r>
              <a:rPr lang="zh-CN" altLang="en-US" sz="1600">
                <a:solidFill>
                  <a:srgbClr val="FF0000"/>
                </a:solidFill>
              </a:rPr>
              <a:t>比较结果是</a:t>
            </a:r>
            <a:r>
              <a:rPr lang="en-US" altLang="zh-CN" sz="1600">
                <a:solidFill>
                  <a:srgbClr val="FF0000"/>
                </a:solidFill>
              </a:rPr>
              <a:t>64</a:t>
            </a:r>
            <a:r>
              <a:rPr lang="zh-CN" altLang="en-US" sz="1600">
                <a:solidFill>
                  <a:srgbClr val="FF0000"/>
                </a:solidFill>
              </a:rPr>
              <a:t>位的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37.  v_cmp_ge_u32 vcc, src0, vsrc1  </a:t>
            </a:r>
            <a:r>
              <a:rPr lang="zh-CN" altLang="en-US" sz="1600">
                <a:solidFill>
                  <a:schemeClr val="tx1"/>
                </a:solidFill>
              </a:rPr>
              <a:t>大于等于比较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v_cmp_ge_u32 s[sgprTmp:sgprTmp+1], v3, v2 --- </a:t>
            </a:r>
            <a:r>
              <a:rPr lang="zh-CN" altLang="en-US" sz="1600">
                <a:solidFill>
                  <a:srgbClr val="FF0000"/>
                </a:solidFill>
              </a:rPr>
              <a:t>比较，结果存放在</a:t>
            </a:r>
            <a:r>
              <a:rPr lang="en-US" altLang="zh-CN" sz="1600">
                <a:solidFill>
                  <a:srgbClr val="FF0000"/>
                </a:solidFill>
              </a:rPr>
              <a:t>64</a:t>
            </a:r>
            <a:r>
              <a:rPr lang="zh-CN" altLang="en-US" sz="1600">
                <a:solidFill>
                  <a:srgbClr val="FF0000"/>
                </a:solidFill>
              </a:rPr>
              <a:t>位寄存器中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38.  v_cmp_le_u32 vcc, src0, vsrc1 </a:t>
            </a:r>
            <a:r>
              <a:rPr lang="zh-CN" altLang="en-US" sz="1600">
                <a:solidFill>
                  <a:schemeClr val="tx1"/>
                </a:solidFill>
              </a:rPr>
              <a:t>小于等于比较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v_cmp_le_u32 vcc, 0x40, v2 --- </a:t>
            </a:r>
            <a:r>
              <a:rPr lang="zh-CN" altLang="en-US" sz="1600">
                <a:solidFill>
                  <a:srgbClr val="FF0000"/>
                </a:solidFill>
              </a:rPr>
              <a:t>比较，影响状态寄存器</a:t>
            </a:r>
            <a:endParaRPr lang="en-US" altLang="zh-CN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汇编编程示例</a:t>
            </a:r>
            <a:r>
              <a:rPr lang="en-US" altLang="zh-CN" sz="3200"/>
              <a:t>-</a:t>
            </a:r>
            <a:r>
              <a:rPr lang="zh-CN" altLang="en-US" sz="3200"/>
              <a:t>常用指令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58508" y="930444"/>
            <a:ext cx="10515600" cy="5746373"/>
          </a:xfrm>
          <a:prstGeom prst="rect">
            <a:avLst/>
          </a:prstGeom>
        </p:spPr>
        <p:txBody>
          <a:bodyPr lIns="121917" tIns="60958" rIns="121917" bIns="60958"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/>
              <a:t>39.  v_cmp_lt_u32 vcc, src0, vsrc1  </a:t>
            </a:r>
            <a:r>
              <a:rPr lang="zh-CN" altLang="en-US" sz="1600"/>
              <a:t>小于比较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v_cmp_lt_u32 s[sgprTmp:sgprTmp+1], v3, v2  --- </a:t>
            </a:r>
            <a:r>
              <a:rPr lang="zh-CN" altLang="en-US" sz="1600">
                <a:solidFill>
                  <a:srgbClr val="FF0000"/>
                </a:solidFill>
              </a:rPr>
              <a:t>比较，结果存放在</a:t>
            </a:r>
            <a:r>
              <a:rPr lang="en-US" altLang="zh-CN" sz="1600">
                <a:solidFill>
                  <a:srgbClr val="FF0000"/>
                </a:solidFill>
              </a:rPr>
              <a:t>64</a:t>
            </a:r>
            <a:r>
              <a:rPr lang="zh-CN" altLang="en-US" sz="1600">
                <a:solidFill>
                  <a:srgbClr val="FF0000"/>
                </a:solidFill>
              </a:rPr>
              <a:t>位寄存器中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40.  v_cmpx_eq_u32 vcc, src0, vsrc1  </a:t>
            </a:r>
            <a:r>
              <a:rPr lang="zh-CN" altLang="en-US" sz="1600"/>
              <a:t>相等比较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v_cmpx_eq_u32 s[58:59], v40, v39  --- </a:t>
            </a:r>
            <a:r>
              <a:rPr lang="zh-CN" altLang="en-US" sz="1600">
                <a:solidFill>
                  <a:srgbClr val="FF0000"/>
                </a:solidFill>
              </a:rPr>
              <a:t>比较，结果存放在</a:t>
            </a:r>
            <a:r>
              <a:rPr lang="en-US" altLang="zh-CN" sz="1600">
                <a:solidFill>
                  <a:srgbClr val="FF0000"/>
                </a:solidFill>
              </a:rPr>
              <a:t>64</a:t>
            </a:r>
            <a:r>
              <a:rPr lang="zh-CN" altLang="en-US" sz="1600">
                <a:solidFill>
                  <a:srgbClr val="FF0000"/>
                </a:solidFill>
              </a:rPr>
              <a:t>位寄存器中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41 .  v_cndmask_b32 vdst, src0, vsrc1, vcc </a:t>
            </a:r>
            <a:r>
              <a:rPr lang="zh-CN" altLang="en-US" sz="1600"/>
              <a:t>根据</a:t>
            </a:r>
            <a:r>
              <a:rPr lang="en-US" altLang="zh-CN" sz="1600"/>
              <a:t>vcc</a:t>
            </a:r>
            <a:r>
              <a:rPr lang="zh-CN" altLang="en-US" sz="1600"/>
              <a:t>的值，来跟新</a:t>
            </a:r>
            <a:r>
              <a:rPr lang="en-US" altLang="zh-CN" sz="1600"/>
              <a:t>vdst</a:t>
            </a:r>
            <a:r>
              <a:rPr lang="zh-CN" altLang="en-US" sz="1600"/>
              <a:t>的值</a:t>
            </a:r>
            <a:r>
              <a:rPr lang="en-US" altLang="zh-CN" sz="1600"/>
              <a:t>	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v_cndmask_b32 v34, v32, v34, s[58:59] 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v_cndmask_b32 v34, v32, v34, vcc --- </a:t>
            </a:r>
            <a:r>
              <a:rPr lang="zh-CN" altLang="en-US" sz="1600">
                <a:solidFill>
                  <a:srgbClr val="FF0000"/>
                </a:solidFill>
              </a:rPr>
              <a:t>如果</a:t>
            </a:r>
            <a:r>
              <a:rPr lang="en-US" altLang="zh-CN" sz="1600">
                <a:solidFill>
                  <a:srgbClr val="FF0000"/>
                </a:solidFill>
              </a:rPr>
              <a:t>vcc</a:t>
            </a:r>
            <a:r>
              <a:rPr lang="zh-CN" altLang="en-US" sz="1600">
                <a:solidFill>
                  <a:srgbClr val="FF0000"/>
                </a:solidFill>
              </a:rPr>
              <a:t>或</a:t>
            </a:r>
            <a:r>
              <a:rPr lang="en-US" altLang="zh-CN" sz="1600">
                <a:solidFill>
                  <a:srgbClr val="FF0000"/>
                </a:solidFill>
              </a:rPr>
              <a:t>s[58:59]</a:t>
            </a:r>
            <a:r>
              <a:rPr lang="zh-CN" altLang="en-US" sz="1600">
                <a:solidFill>
                  <a:srgbClr val="FF0000"/>
                </a:solidFill>
              </a:rPr>
              <a:t>条件成立，将</a:t>
            </a:r>
            <a:r>
              <a:rPr lang="en-US" altLang="zh-CN" sz="1600">
                <a:solidFill>
                  <a:srgbClr val="FF0000"/>
                </a:solidFill>
              </a:rPr>
              <a:t>v34</a:t>
            </a:r>
            <a:r>
              <a:rPr lang="zh-CN" altLang="en-US" sz="1600">
                <a:solidFill>
                  <a:srgbClr val="FF0000"/>
                </a:solidFill>
              </a:rPr>
              <a:t>赋值给</a:t>
            </a:r>
            <a:r>
              <a:rPr lang="en-US" altLang="zh-CN" sz="1600">
                <a:solidFill>
                  <a:srgbClr val="FF0000"/>
                </a:solidFill>
              </a:rPr>
              <a:t>v34,</a:t>
            </a:r>
            <a:r>
              <a:rPr lang="zh-CN" altLang="en-US" sz="1600">
                <a:solidFill>
                  <a:srgbClr val="FF0000"/>
                </a:solidFill>
              </a:rPr>
              <a:t>不成立将</a:t>
            </a:r>
            <a:r>
              <a:rPr lang="en-US" altLang="zh-CN" sz="1600">
                <a:solidFill>
                  <a:srgbClr val="FF0000"/>
                </a:solidFill>
              </a:rPr>
              <a:t>v32</a:t>
            </a:r>
            <a:r>
              <a:rPr lang="zh-CN" altLang="en-US" sz="1600">
                <a:solidFill>
                  <a:srgbClr val="FF0000"/>
                </a:solidFill>
              </a:rPr>
              <a:t>赋值给</a:t>
            </a:r>
            <a:r>
              <a:rPr lang="en-US" altLang="zh-CN" sz="1600">
                <a:solidFill>
                  <a:srgbClr val="FF0000"/>
                </a:solidFill>
              </a:rPr>
              <a:t>v34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42.  v_fma_f64 vdst, src0, src1, src2 double</a:t>
            </a:r>
            <a:r>
              <a:rPr lang="zh-CN" altLang="en-US" sz="1600">
                <a:solidFill>
                  <a:schemeClr val="tx1"/>
                </a:solidFill>
              </a:rPr>
              <a:t>型数据乘加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v_fma_f64 v[vgprC:vgprC+1], v[38:39], s[sgprB:sgprB+1], v[vgprC:vgprC+1] 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v_fma_f64 v[vgprC:vgprC+1], v[38:39], v[40:41], v[vgprC:vgprC+1] --- </a:t>
            </a:r>
            <a:r>
              <a:rPr lang="zh-CN" altLang="en-US" sz="1600">
                <a:solidFill>
                  <a:srgbClr val="FF0000"/>
                </a:solidFill>
              </a:rPr>
              <a:t>乘累加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43.  v_mul_f64 vdst, src0, vsrc1  double</a:t>
            </a:r>
            <a:r>
              <a:rPr lang="zh-CN" altLang="en-US" sz="1600">
                <a:solidFill>
                  <a:schemeClr val="tx1"/>
                </a:solidFill>
              </a:rPr>
              <a:t>型数据相乘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v_mul_f64 v[70:71], s[2:3], v[2:3] --- 64</a:t>
            </a:r>
            <a:r>
              <a:rPr lang="zh-CN" altLang="en-US" sz="1600">
                <a:solidFill>
                  <a:srgbClr val="FF0000"/>
                </a:solidFill>
              </a:rPr>
              <a:t>位数相乘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44.  v_mul_f32 vdst, src0, vsrc1 float</a:t>
            </a:r>
            <a:r>
              <a:rPr lang="zh-CN" altLang="en-US" sz="1600">
                <a:solidFill>
                  <a:schemeClr val="tx1"/>
                </a:solidFill>
              </a:rPr>
              <a:t>型数据相乘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v_mul_f32 v2, 0x4f800000, v2 --- 32</a:t>
            </a:r>
            <a:r>
              <a:rPr lang="zh-CN" altLang="en-US" sz="1600">
                <a:solidFill>
                  <a:srgbClr val="FF0000"/>
                </a:solidFill>
              </a:rPr>
              <a:t>位数相乘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45.  v_mov_b32 vdst, src </a:t>
            </a:r>
            <a:r>
              <a:rPr lang="zh-CN" altLang="en-US" sz="1600">
                <a:solidFill>
                  <a:schemeClr val="tx1"/>
                </a:solidFill>
              </a:rPr>
              <a:t>赋值，拷贝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v_mov_b32 v2, v0 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v_mov_b32 v0, 0  --- </a:t>
            </a:r>
            <a:r>
              <a:rPr lang="zh-CN" altLang="en-US" sz="1600">
                <a:solidFill>
                  <a:srgbClr val="FF0000"/>
                </a:solidFill>
              </a:rPr>
              <a:t>立即数</a:t>
            </a:r>
            <a:r>
              <a:rPr lang="en-US" altLang="zh-CN" sz="1600">
                <a:solidFill>
                  <a:srgbClr val="FF0000"/>
                </a:solidFill>
              </a:rPr>
              <a:t>/</a:t>
            </a:r>
            <a:r>
              <a:rPr lang="zh-CN" altLang="en-US" sz="1600">
                <a:solidFill>
                  <a:srgbClr val="FF0000"/>
                </a:solidFill>
              </a:rPr>
              <a:t>寄存器赋值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46.  v_and_b32 vdst, src0, vsrc1  </a:t>
            </a:r>
            <a:r>
              <a:rPr lang="zh-CN" altLang="en-US" sz="1600">
                <a:solidFill>
                  <a:schemeClr val="tx1"/>
                </a:solidFill>
              </a:rPr>
              <a:t>与操作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v_and_b32 v96, 15, v2 --- </a:t>
            </a:r>
            <a:r>
              <a:rPr lang="zh-CN" altLang="en-US" sz="1600">
                <a:solidFill>
                  <a:srgbClr val="FF0000"/>
                </a:solidFill>
              </a:rPr>
              <a:t>与操作</a:t>
            </a:r>
            <a:endParaRPr lang="en-US" altLang="zh-CN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汇编编程示例</a:t>
            </a:r>
            <a:r>
              <a:rPr lang="en-US" altLang="zh-CN" sz="3200"/>
              <a:t>-</a:t>
            </a:r>
            <a:r>
              <a:rPr lang="zh-CN" altLang="en-US" sz="3200"/>
              <a:t>常用指令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77759" y="930444"/>
            <a:ext cx="10515600" cy="5549151"/>
          </a:xfrm>
          <a:prstGeom prst="rect">
            <a:avLst/>
          </a:prstGeom>
        </p:spPr>
        <p:txBody>
          <a:bodyPr lIns="121917" tIns="60958" rIns="121917" bIns="60958"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/>
              <a:t>47.  buffer_load_dwordx4 vdst, vaddr, srsrc, soffset offen offset12  glc  </a:t>
            </a:r>
            <a:r>
              <a:rPr lang="zh-CN" altLang="en-US" sz="1600"/>
              <a:t>从</a:t>
            </a:r>
            <a:r>
              <a:rPr lang="en-US" altLang="zh-CN" sz="1600"/>
              <a:t>memory</a:t>
            </a:r>
            <a:r>
              <a:rPr lang="zh-CN" altLang="en-US" sz="1600"/>
              <a:t>内存</a:t>
            </a:r>
            <a:r>
              <a:rPr lang="en-US" altLang="zh-CN" sz="1600"/>
              <a:t>load2</a:t>
            </a:r>
            <a:r>
              <a:rPr lang="zh-CN" altLang="en-US" sz="1600"/>
              <a:t>个</a:t>
            </a:r>
            <a:r>
              <a:rPr lang="en-US" altLang="zh-CN" sz="1600"/>
              <a:t>double</a:t>
            </a:r>
            <a:r>
              <a:rPr lang="zh-CN" altLang="en-US" sz="1600"/>
              <a:t>型数据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buffer_load_dwordx4 v[70:73], v69, s[2:5], 0, offen offset:256 --- </a:t>
            </a:r>
            <a:r>
              <a:rPr lang="zh-CN" altLang="en-US" sz="1600">
                <a:solidFill>
                  <a:srgbClr val="FF0000"/>
                </a:solidFill>
              </a:rPr>
              <a:t>取</a:t>
            </a:r>
            <a:r>
              <a:rPr lang="en-US" altLang="zh-CN" sz="1600">
                <a:solidFill>
                  <a:srgbClr val="FF0000"/>
                </a:solidFill>
              </a:rPr>
              <a:t>16</a:t>
            </a:r>
            <a:r>
              <a:rPr lang="zh-CN" altLang="en-US" sz="1600">
                <a:solidFill>
                  <a:srgbClr val="FF0000"/>
                </a:solidFill>
              </a:rPr>
              <a:t>字节数据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buffer_load_dwordx2 v[70:71], v69, s[2:5], 0, offen offset:256 --- </a:t>
            </a:r>
            <a:r>
              <a:rPr lang="zh-CN" altLang="en-US" sz="1600">
                <a:solidFill>
                  <a:srgbClr val="FF0000"/>
                </a:solidFill>
              </a:rPr>
              <a:t>取</a:t>
            </a:r>
            <a:r>
              <a:rPr lang="en-US" altLang="zh-CN" sz="1600">
                <a:solidFill>
                  <a:srgbClr val="FF0000"/>
                </a:solidFill>
              </a:rPr>
              <a:t>8</a:t>
            </a:r>
            <a:r>
              <a:rPr lang="zh-CN" altLang="en-US" sz="1600">
                <a:solidFill>
                  <a:srgbClr val="FF0000"/>
                </a:solidFill>
              </a:rPr>
              <a:t>字节数据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buffer_load_dword v70, v69, s[2:5], 0, offen offset:256 --- </a:t>
            </a:r>
            <a:r>
              <a:rPr lang="zh-CN" altLang="en-US" sz="1600">
                <a:solidFill>
                  <a:srgbClr val="FF0000"/>
                </a:solidFill>
              </a:rPr>
              <a:t>取</a:t>
            </a:r>
            <a:r>
              <a:rPr lang="en-US" altLang="zh-CN" sz="1600">
                <a:solidFill>
                  <a:srgbClr val="FF0000"/>
                </a:solidFill>
              </a:rPr>
              <a:t>4</a:t>
            </a:r>
            <a:r>
              <a:rPr lang="zh-CN" altLang="en-US" sz="1600">
                <a:solidFill>
                  <a:srgbClr val="FF0000"/>
                </a:solidFill>
              </a:rPr>
              <a:t>字节数据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buffer_load_dword v70, v69, s[2:5], 0, offen offset:0 lds --- directTolds</a:t>
            </a:r>
          </a:p>
          <a:p>
            <a:pPr marL="0" indent="0">
              <a:buNone/>
            </a:pPr>
            <a:r>
              <a:rPr lang="en-US" altLang="zh-CN" sz="1600"/>
              <a:t>48.  buffer_store_dwordx4 vdata, vaddr, srsrc, soffset offen offset12 glc </a:t>
            </a:r>
            <a:r>
              <a:rPr lang="zh-CN" altLang="en-US" sz="1600"/>
              <a:t>将</a:t>
            </a:r>
            <a:r>
              <a:rPr lang="en-US" altLang="zh-CN" sz="1600"/>
              <a:t>16</a:t>
            </a:r>
            <a:r>
              <a:rPr lang="zh-CN" altLang="en-US" sz="1600"/>
              <a:t>字节的数据存放到</a:t>
            </a:r>
            <a:r>
              <a:rPr lang="en-US" altLang="zh-CN" sz="1600"/>
              <a:t>memory</a:t>
            </a:r>
            <a:r>
              <a:rPr lang="zh-CN" altLang="en-US" sz="1600"/>
              <a:t>内存中</a:t>
            </a:r>
            <a:r>
              <a:rPr lang="en-US" altLang="zh-CN" sz="1600">
                <a:solidFill>
                  <a:srgbClr val="FF0000"/>
                </a:solidFill>
              </a:rPr>
              <a:t>buffer_store_dwordx4 v[70:73], v69, s[2:5], 0, offen offset:256 --- </a:t>
            </a:r>
            <a:r>
              <a:rPr lang="zh-CN" altLang="en-US" sz="1600">
                <a:solidFill>
                  <a:srgbClr val="FF0000"/>
                </a:solidFill>
              </a:rPr>
              <a:t>存</a:t>
            </a:r>
            <a:r>
              <a:rPr lang="en-US" altLang="zh-CN" sz="1600">
                <a:solidFill>
                  <a:srgbClr val="FF0000"/>
                </a:solidFill>
              </a:rPr>
              <a:t>16</a:t>
            </a:r>
            <a:r>
              <a:rPr lang="zh-CN" altLang="en-US" sz="1600">
                <a:solidFill>
                  <a:srgbClr val="FF0000"/>
                </a:solidFill>
              </a:rPr>
              <a:t>字节到内存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buffer_store_dword2 v[70:71], v69, s[2:5], 0, offen offset:512 --- </a:t>
            </a:r>
            <a:r>
              <a:rPr lang="zh-CN" altLang="en-US" sz="1600">
                <a:solidFill>
                  <a:srgbClr val="FF0000"/>
                </a:solidFill>
              </a:rPr>
              <a:t>存</a:t>
            </a:r>
            <a:r>
              <a:rPr lang="en-US" altLang="zh-CN" sz="1600">
                <a:solidFill>
                  <a:srgbClr val="FF0000"/>
                </a:solidFill>
              </a:rPr>
              <a:t>8</a:t>
            </a:r>
            <a:r>
              <a:rPr lang="zh-CN" altLang="en-US" sz="1600">
                <a:solidFill>
                  <a:srgbClr val="FF0000"/>
                </a:solidFill>
              </a:rPr>
              <a:t>字节到内存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buffer_store_dword v70, v69, s[2:5], 0, offen offset:0 --- </a:t>
            </a:r>
            <a:r>
              <a:rPr lang="zh-CN" altLang="en-US" sz="1600">
                <a:solidFill>
                  <a:srgbClr val="FF0000"/>
                </a:solidFill>
              </a:rPr>
              <a:t>存</a:t>
            </a:r>
            <a:r>
              <a:rPr lang="en-US" altLang="zh-CN" sz="1600">
                <a:solidFill>
                  <a:srgbClr val="FF0000"/>
                </a:solidFill>
              </a:rPr>
              <a:t>4</a:t>
            </a:r>
            <a:r>
              <a:rPr lang="zh-CN" altLang="en-US" sz="1600">
                <a:solidFill>
                  <a:srgbClr val="FF0000"/>
                </a:solidFill>
              </a:rPr>
              <a:t>字节到内存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49.  ds_write_b128 vaddr, vdata, offset16 gds   </a:t>
            </a:r>
            <a:r>
              <a:rPr lang="zh-CN" altLang="en-US" sz="1600"/>
              <a:t>将</a:t>
            </a:r>
            <a:r>
              <a:rPr lang="en-US" altLang="zh-CN" sz="1600"/>
              <a:t>16</a:t>
            </a:r>
            <a:r>
              <a:rPr lang="zh-CN" altLang="en-US" sz="1600"/>
              <a:t>字节的数据写到</a:t>
            </a:r>
            <a:r>
              <a:rPr lang="en-US" altLang="zh-CN" sz="1600"/>
              <a:t>LDS</a:t>
            </a:r>
            <a:r>
              <a:rPr lang="zh-CN" altLang="en-US" sz="1600"/>
              <a:t>内存中</a:t>
            </a:r>
            <a:r>
              <a:rPr lang="en-US" altLang="zh-CN" sz="1600"/>
              <a:t>	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ds_write_b128 v[vgprLocalAddress], v[2:5], offset:256 --- </a:t>
            </a:r>
            <a:r>
              <a:rPr lang="zh-CN" altLang="en-US" sz="1600">
                <a:solidFill>
                  <a:srgbClr val="FF0000"/>
                </a:solidFill>
              </a:rPr>
              <a:t>写</a:t>
            </a:r>
            <a:r>
              <a:rPr lang="en-US" altLang="zh-CN" sz="1600">
                <a:solidFill>
                  <a:srgbClr val="FF0000"/>
                </a:solidFill>
              </a:rPr>
              <a:t>16</a:t>
            </a:r>
            <a:r>
              <a:rPr lang="zh-CN" altLang="en-US" sz="1600">
                <a:solidFill>
                  <a:srgbClr val="FF0000"/>
                </a:solidFill>
              </a:rPr>
              <a:t>字节到</a:t>
            </a:r>
            <a:r>
              <a:rPr lang="en-US" altLang="zh-CN" sz="1600">
                <a:solidFill>
                  <a:srgbClr val="FF0000"/>
                </a:solidFill>
              </a:rPr>
              <a:t>lds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ds_write_b64 v[vgprLocalAddress], v[2:3], offset:384 --- </a:t>
            </a:r>
            <a:r>
              <a:rPr lang="zh-CN" altLang="en-US" sz="1600">
                <a:solidFill>
                  <a:srgbClr val="FF0000"/>
                </a:solidFill>
              </a:rPr>
              <a:t>写</a:t>
            </a:r>
            <a:r>
              <a:rPr lang="en-US" altLang="zh-CN" sz="1600">
                <a:solidFill>
                  <a:srgbClr val="FF0000"/>
                </a:solidFill>
              </a:rPr>
              <a:t>8</a:t>
            </a:r>
            <a:r>
              <a:rPr lang="zh-CN" altLang="en-US" sz="1600">
                <a:solidFill>
                  <a:srgbClr val="FF0000"/>
                </a:solidFill>
              </a:rPr>
              <a:t>字节到</a:t>
            </a:r>
            <a:r>
              <a:rPr lang="en-US" altLang="zh-CN" sz="1600">
                <a:solidFill>
                  <a:srgbClr val="FF0000"/>
                </a:solidFill>
              </a:rPr>
              <a:t>lds</a:t>
            </a:r>
          </a:p>
          <a:p>
            <a:pPr marL="0" indent="0">
              <a:buNone/>
            </a:pPr>
            <a:r>
              <a:rPr lang="en-US" altLang="zh-CN" sz="1600"/>
              <a:t>50.  ds_read_b128 vdst, vaddr, offset16 gds  </a:t>
            </a:r>
            <a:r>
              <a:rPr lang="zh-CN" altLang="en-US" sz="1600"/>
              <a:t>从</a:t>
            </a:r>
            <a:r>
              <a:rPr lang="en-US" altLang="zh-CN" sz="1600"/>
              <a:t>LDS</a:t>
            </a:r>
            <a:r>
              <a:rPr lang="zh-CN" altLang="en-US" sz="1600"/>
              <a:t>内存中读取</a:t>
            </a:r>
            <a:r>
              <a:rPr lang="en-US" altLang="zh-CN" sz="1600"/>
              <a:t>16</a:t>
            </a:r>
            <a:r>
              <a:rPr lang="zh-CN" altLang="en-US" sz="1600"/>
              <a:t>字节的数据	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ds_read_b128 v[2:5], v[vgprLocalAddress], offset:512 --- </a:t>
            </a:r>
            <a:r>
              <a:rPr lang="zh-CN" altLang="en-US" sz="1600">
                <a:solidFill>
                  <a:srgbClr val="FF0000"/>
                </a:solidFill>
              </a:rPr>
              <a:t>从</a:t>
            </a:r>
            <a:r>
              <a:rPr lang="en-US" altLang="zh-CN" sz="1600">
                <a:solidFill>
                  <a:srgbClr val="FF0000"/>
                </a:solidFill>
              </a:rPr>
              <a:t>lds</a:t>
            </a:r>
            <a:r>
              <a:rPr lang="zh-CN" altLang="en-US" sz="1600">
                <a:solidFill>
                  <a:srgbClr val="FF0000"/>
                </a:solidFill>
              </a:rPr>
              <a:t>读</a:t>
            </a:r>
            <a:r>
              <a:rPr lang="en-US" altLang="zh-CN" sz="1600">
                <a:solidFill>
                  <a:srgbClr val="FF0000"/>
                </a:solidFill>
              </a:rPr>
              <a:t>16</a:t>
            </a:r>
            <a:r>
              <a:rPr lang="zh-CN" altLang="en-US" sz="1600">
                <a:solidFill>
                  <a:srgbClr val="FF0000"/>
                </a:solidFill>
              </a:rPr>
              <a:t>字节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ds_read_b64 v[2:3], v[vgprLocalAddress], offset:768 --- </a:t>
            </a:r>
            <a:r>
              <a:rPr lang="zh-CN" altLang="en-US" sz="1600">
                <a:solidFill>
                  <a:srgbClr val="FF0000"/>
                </a:solidFill>
              </a:rPr>
              <a:t>从</a:t>
            </a:r>
            <a:r>
              <a:rPr lang="en-US" altLang="zh-CN" sz="1600">
                <a:solidFill>
                  <a:srgbClr val="FF0000"/>
                </a:solidFill>
              </a:rPr>
              <a:t>lds</a:t>
            </a:r>
            <a:r>
              <a:rPr lang="zh-CN" altLang="en-US" sz="1600">
                <a:solidFill>
                  <a:srgbClr val="FF0000"/>
                </a:solidFill>
              </a:rPr>
              <a:t>读</a:t>
            </a:r>
            <a:r>
              <a:rPr lang="en-US" altLang="zh-CN" sz="1600">
                <a:solidFill>
                  <a:srgbClr val="FF0000"/>
                </a:solidFill>
              </a:rPr>
              <a:t>8</a:t>
            </a:r>
            <a:r>
              <a:rPr lang="zh-CN" altLang="en-US" sz="1600">
                <a:solidFill>
                  <a:srgbClr val="FF0000"/>
                </a:solidFill>
              </a:rPr>
              <a:t>字节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51.  s_setprio imm16 </a:t>
            </a:r>
            <a:r>
              <a:rPr lang="zh-CN" altLang="en-US" sz="1600"/>
              <a:t>设置优先级 </a:t>
            </a:r>
            <a:r>
              <a:rPr lang="zh-CN" altLang="en-US" sz="160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s_setprio 0/1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汇编编程示例</a:t>
            </a:r>
            <a:r>
              <a:rPr lang="en-US" altLang="zh-CN" sz="3200"/>
              <a:t>-</a:t>
            </a:r>
            <a:r>
              <a:rPr lang="zh-CN" altLang="en-US" sz="3200"/>
              <a:t>常用指令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45136" y="949695"/>
            <a:ext cx="10515600" cy="5549151"/>
          </a:xfrm>
          <a:prstGeom prst="rect">
            <a:avLst/>
          </a:prstGeom>
        </p:spPr>
        <p:txBody>
          <a:bodyPr lIns="121917" tIns="60958" rIns="121917" bIns="60958"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/>
              <a:t>52.   s_waitcnt lgkmcnt</a:t>
            </a:r>
            <a:r>
              <a:rPr lang="zh-CN" altLang="en-US" sz="1600"/>
              <a:t>等待指令的延时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s_waitcnt lgkmcnt(0) --- </a:t>
            </a:r>
            <a:r>
              <a:rPr lang="zh-CN" altLang="en-US" sz="1600">
                <a:solidFill>
                  <a:srgbClr val="FF0000"/>
                </a:solidFill>
              </a:rPr>
              <a:t>控制</a:t>
            </a:r>
            <a:r>
              <a:rPr lang="en-US" altLang="zh-CN" sz="1600">
                <a:solidFill>
                  <a:srgbClr val="FF0000"/>
                </a:solidFill>
              </a:rPr>
              <a:t>ds</a:t>
            </a:r>
            <a:r>
              <a:rPr lang="zh-CN" altLang="en-US" sz="1600">
                <a:solidFill>
                  <a:srgbClr val="FF0000"/>
                </a:solidFill>
              </a:rPr>
              <a:t>指令延时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53.   s_waitcnt vmcnt</a:t>
            </a:r>
            <a:r>
              <a:rPr lang="zh-CN" altLang="en-US" sz="1600"/>
              <a:t>等待指令的延时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s_waitcnt vmcnt(2) --- </a:t>
            </a:r>
            <a:r>
              <a:rPr lang="zh-CN" altLang="en-US" sz="1600">
                <a:solidFill>
                  <a:srgbClr val="FF0000"/>
                </a:solidFill>
              </a:rPr>
              <a:t>控制</a:t>
            </a:r>
            <a:r>
              <a:rPr lang="en-US" altLang="zh-CN" sz="1600">
                <a:solidFill>
                  <a:srgbClr val="FF0000"/>
                </a:solidFill>
              </a:rPr>
              <a:t>buffer</a:t>
            </a:r>
            <a:r>
              <a:rPr lang="zh-CN" altLang="en-US" sz="1600">
                <a:solidFill>
                  <a:srgbClr val="FF0000"/>
                </a:solidFill>
              </a:rPr>
              <a:t>延时等待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54.   s_barrier   </a:t>
            </a:r>
            <a:r>
              <a:rPr lang="zh-CN" altLang="en-US" sz="1600"/>
              <a:t>等待线程中的操作全部完成</a:t>
            </a:r>
            <a:r>
              <a:rPr lang="en-US" altLang="zh-CN" sz="1600"/>
              <a:t>	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s_barrier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汇编编程</a:t>
            </a:r>
            <a:r>
              <a:rPr lang="en-US" altLang="zh-CN" sz="3200"/>
              <a:t>-</a:t>
            </a:r>
            <a:r>
              <a:rPr lang="zh-CN" altLang="en-US" sz="3200"/>
              <a:t>学习资料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7272" y="1031777"/>
            <a:ext cx="703592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 指令集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https://llvm.org/docs/AMDGPU/AMDGPUAsmGFX9.html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2534</Words>
  <Application>Microsoft Office PowerPoint</Application>
  <PresentationFormat>宽屏</PresentationFormat>
  <Paragraphs>135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果 余</cp:lastModifiedBy>
  <cp:revision>428</cp:revision>
  <dcterms:created xsi:type="dcterms:W3CDTF">2020-07-01T03:40:00Z</dcterms:created>
  <dcterms:modified xsi:type="dcterms:W3CDTF">2023-09-19T04:37:40Z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