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5" r:id="rId1"/>
    <p:sldMasterId id="2147484641" r:id="rId2"/>
  </p:sldMasterIdLst>
  <p:notesMasterIdLst>
    <p:notesMasterId r:id="rId38"/>
  </p:notesMasterIdLst>
  <p:handoutMasterIdLst>
    <p:handoutMasterId r:id="rId39"/>
  </p:handoutMasterIdLst>
  <p:sldIdLst>
    <p:sldId id="621" r:id="rId3"/>
    <p:sldId id="593" r:id="rId4"/>
    <p:sldId id="594" r:id="rId5"/>
    <p:sldId id="595" r:id="rId6"/>
    <p:sldId id="596" r:id="rId7"/>
    <p:sldId id="597" r:id="rId8"/>
    <p:sldId id="598" r:id="rId9"/>
    <p:sldId id="599" r:id="rId10"/>
    <p:sldId id="600" r:id="rId11"/>
    <p:sldId id="601" r:id="rId12"/>
    <p:sldId id="602" r:id="rId13"/>
    <p:sldId id="603" r:id="rId14"/>
    <p:sldId id="605" r:id="rId15"/>
    <p:sldId id="604" r:id="rId16"/>
    <p:sldId id="606" r:id="rId17"/>
    <p:sldId id="607" r:id="rId18"/>
    <p:sldId id="608" r:id="rId19"/>
    <p:sldId id="609" r:id="rId20"/>
    <p:sldId id="610" r:id="rId21"/>
    <p:sldId id="611" r:id="rId22"/>
    <p:sldId id="612" r:id="rId23"/>
    <p:sldId id="617" r:id="rId24"/>
    <p:sldId id="618" r:id="rId25"/>
    <p:sldId id="619" r:id="rId26"/>
    <p:sldId id="620" r:id="rId27"/>
    <p:sldId id="623" r:id="rId28"/>
    <p:sldId id="626" r:id="rId29"/>
    <p:sldId id="625" r:id="rId30"/>
    <p:sldId id="627" r:id="rId31"/>
    <p:sldId id="624" r:id="rId32"/>
    <p:sldId id="628" r:id="rId33"/>
    <p:sldId id="622" r:id="rId34"/>
    <p:sldId id="629" r:id="rId35"/>
    <p:sldId id="630" r:id="rId36"/>
    <p:sldId id="631" r:id="rId37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6">
          <p15:clr>
            <a:srgbClr val="A4A3A4"/>
          </p15:clr>
        </p15:guide>
        <p15:guide id="2" pos="3744">
          <p15:clr>
            <a:srgbClr val="A4A3A4"/>
          </p15:clr>
        </p15:guide>
        <p15:guide id="3" pos="768">
          <p15:clr>
            <a:srgbClr val="A4A3A4"/>
          </p15:clr>
        </p15:guide>
        <p15:guide id="4" pos="36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660033"/>
    <a:srgbClr val="640032"/>
    <a:srgbClr val="452103"/>
    <a:srgbClr val="683104"/>
    <a:srgbClr val="592A03"/>
    <a:srgbClr val="CC99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7" autoAdjust="0"/>
    <p:restoredTop sz="94711" autoAdjust="0"/>
  </p:normalViewPr>
  <p:slideViewPr>
    <p:cSldViewPr>
      <p:cViewPr varScale="1">
        <p:scale>
          <a:sx n="108" d="100"/>
          <a:sy n="108" d="100"/>
        </p:scale>
        <p:origin x="1878" y="108"/>
      </p:cViewPr>
      <p:guideLst>
        <p:guide orient="horz" pos="2496"/>
        <p:guide pos="3744"/>
        <p:guide pos="768"/>
        <p:guide pos="36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43D7F386-76C7-4472-B3EF-F45064BE9452}" type="datetimeFigureOut">
              <a:rPr lang="ko-KR" altLang="en-US"/>
              <a:pPr>
                <a:defRPr/>
              </a:pPr>
              <a:t>2021-05-05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C40B32A6-FA89-46A0-8FDB-03A9AEA0ADB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7887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98E0A5C-E60C-4201-8A8E-01A9C28022AC}" type="datetimeFigureOut">
              <a:rPr lang="ko-KR" altLang="en-US"/>
              <a:pPr>
                <a:defRPr/>
              </a:pPr>
              <a:t>2021-05-05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7807CA2B-6EA7-49FE-B0BA-E064DF47B5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8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pic>
        <p:nvPicPr>
          <p:cNvPr id="7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모던 웹을 위한 </a:t>
            </a:r>
            <a:r>
              <a:rPr lang="en-US" altLang="ko-KR" sz="1800" dirty="0" err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Javascript</a:t>
            </a:r>
            <a:r>
              <a:rPr lang="en-US" altLang="ko-KR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&amp;</a:t>
            </a: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jQuery </a:t>
            </a: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입문</a:t>
            </a:r>
            <a:r>
              <a:rPr lang="en-US" altLang="ko-KR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개정판</a:t>
            </a:r>
            <a:r>
              <a:rPr lang="en-US" altLang="ko-KR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ko-KR" altLang="en-US" sz="18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283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>
                <a:latin typeface="맑은 고딕" pitchFamily="50" charset="-127"/>
                <a:ea typeface="맑은 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3621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195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pic>
        <p:nvPicPr>
          <p:cNvPr id="6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모던 웹을 위한 </a:t>
            </a:r>
            <a:r>
              <a:rPr lang="en-US" altLang="ko-KR" sz="1800" dirty="0" err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Javascript</a:t>
            </a:r>
            <a:r>
              <a:rPr lang="en-US" altLang="ko-KR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jQuery </a:t>
            </a: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입문</a:t>
            </a:r>
            <a:r>
              <a:rPr lang="en-US" altLang="ko-KR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개정판</a:t>
            </a:r>
            <a:r>
              <a:rPr lang="en-US" altLang="ko-KR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ko-KR" altLang="en-US" sz="18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08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pic>
        <p:nvPicPr>
          <p:cNvPr id="7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1800" dirty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모던 웹을 위한 </a:t>
            </a:r>
            <a:r>
              <a:rPr lang="en-US" altLang="ko-KR" sz="1800" dirty="0" err="1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Javascript</a:t>
            </a:r>
            <a:r>
              <a:rPr lang="en-US" altLang="ko-KR" sz="1800" dirty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 &amp;</a:t>
            </a:r>
            <a:r>
              <a:rPr lang="ko-KR" altLang="en-US" sz="1800" dirty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800" dirty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jQuery </a:t>
            </a:r>
            <a:r>
              <a:rPr lang="ko-KR" altLang="en-US" sz="1800" dirty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입문</a:t>
            </a:r>
            <a:r>
              <a:rPr lang="en-US" altLang="ko-KR" sz="1800" dirty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800" dirty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개정판</a:t>
            </a:r>
            <a:r>
              <a:rPr lang="en-US" altLang="ko-KR" sz="1800" dirty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ko-KR" altLang="en-US" sz="1800" dirty="0">
              <a:solidFill>
                <a:prstClr val="white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47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>
                <a:latin typeface="맑은 고딕" pitchFamily="50" charset="-127"/>
                <a:ea typeface="맑은 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2863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5437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pic>
        <p:nvPicPr>
          <p:cNvPr id="6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rgbClr val="F79646">
                    <a:satMod val="120000"/>
                    <a:shade val="80000"/>
                  </a:srgbClr>
                </a:solidFill>
                <a:prstDash val="solid"/>
              </a:ln>
              <a:solidFill>
                <a:srgbClr val="F79646">
                  <a:tint val="1000"/>
                </a:srgbClr>
              </a:solidFill>
              <a:effectLst>
                <a:glow rad="53100">
                  <a:srgbClr val="F79646">
                    <a:satMod val="180000"/>
                    <a:alpha val="30000"/>
                  </a:srgbClr>
                </a:glow>
              </a:effectLst>
              <a:latin typeface="Verdana"/>
            </a:endParaRP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1800" dirty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모던 웹을 위한 </a:t>
            </a:r>
            <a:r>
              <a:rPr lang="en-US" altLang="ko-KR" sz="1800" dirty="0" err="1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Javascript</a:t>
            </a:r>
            <a:r>
              <a:rPr lang="en-US" altLang="ko-KR" sz="1800" dirty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 jQuery </a:t>
            </a:r>
            <a:r>
              <a:rPr lang="ko-KR" altLang="en-US" sz="1800" dirty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입문</a:t>
            </a:r>
            <a:r>
              <a:rPr lang="en-US" altLang="ko-KR" sz="1800" dirty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800" dirty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개정판</a:t>
            </a:r>
            <a:r>
              <a:rPr lang="en-US" altLang="ko-KR" sz="1800" dirty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ko-KR" altLang="en-US" sz="1800" dirty="0">
              <a:solidFill>
                <a:prstClr val="white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003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305800" y="6516688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386C2EB7-3FA4-48E4-9A2F-E6EF0D7BF2DA}" type="slidenum">
              <a:rPr lang="ko-KR" altLang="en-US" sz="14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r>
              <a:rPr lang="en-US" altLang="ko-KR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/25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2"/>
            <a:endParaRPr lang="en-US" altLang="ko-KR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33" name="그림 29" descr="쿡북로고.jp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38" r:id="rId1"/>
    <p:sldLayoutId id="2147484639" r:id="rId2"/>
    <p:sldLayoutId id="2147484637" r:id="rId3"/>
    <p:sldLayoutId id="2147484640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305800" y="6516688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64CB7B2D-4B16-49FB-8D44-79263B66B765}" type="slidenum">
              <a:rPr lang="ko-KR" altLang="en-US" sz="14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r>
              <a:rPr lang="en-US" altLang="ko-KR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/25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2"/>
            <a:endParaRPr lang="en-US" altLang="ko-KR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33" name="그림 29" descr="쿡북로고.jp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76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2" r:id="rId1"/>
    <p:sldLayoutId id="2147484643" r:id="rId2"/>
    <p:sldLayoutId id="2147484644" r:id="rId3"/>
    <p:sldLayoutId id="2147484645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ko/topics/api/what-is-a-rest-api" TargetMode="External"/><Relationship Id="rId2" Type="http://schemas.openxmlformats.org/officeDocument/2006/relationships/hyperlink" Target="https://meetup.toast.com/posts/92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mlwjd9405.github.io/2018/09/21/rest-and-restful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145959" y="914400"/>
            <a:ext cx="6858000" cy="3276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0" lang="ko-KR" altLang="en-US" sz="3200" dirty="0" err="1">
                <a:solidFill>
                  <a:sysClr val="windowText" lastClr="000000"/>
                </a:solidFill>
              </a:rPr>
              <a:t>웹클라이언트컴퓨팅</a:t>
            </a:r>
            <a:endParaRPr kumimoji="0" lang="en-US" altLang="ko-KR" sz="3200" dirty="0">
              <a:solidFill>
                <a:sysClr val="windowText" lastClr="00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br>
              <a:rPr kumimoji="0" lang="en-US" altLang="ko-KR" sz="2700" dirty="0">
                <a:solidFill>
                  <a:sysClr val="windowText" lastClr="000000"/>
                </a:solidFill>
              </a:rPr>
            </a:br>
            <a:br>
              <a:rPr kumimoji="0" lang="en-US" altLang="ko-KR" sz="2700" dirty="0">
                <a:solidFill>
                  <a:sysClr val="windowText" lastClr="000000"/>
                </a:solidFill>
              </a:rPr>
            </a:br>
            <a:r>
              <a:rPr kumimoji="0" lang="en-US" altLang="ko-KR" sz="2000" dirty="0">
                <a:solidFill>
                  <a:sysClr val="windowText" lastClr="000000"/>
                </a:solidFill>
              </a:rPr>
              <a:t>(</a:t>
            </a:r>
            <a:r>
              <a:rPr kumimoji="0" lang="ko-KR" altLang="en-US" sz="2000" dirty="0">
                <a:solidFill>
                  <a:sysClr val="windowText" lastClr="000000"/>
                </a:solidFill>
              </a:rPr>
              <a:t>프로젝트</a:t>
            </a:r>
            <a:r>
              <a:rPr kumimoji="0" lang="en-US" altLang="ko-KR" sz="2000" dirty="0">
                <a:solidFill>
                  <a:sysClr val="windowText" lastClr="000000"/>
                </a:solidFill>
              </a:rPr>
              <a:t>1) Ajax(</a:t>
            </a:r>
            <a:r>
              <a:rPr kumimoji="0" lang="en-US" altLang="ko-KR" sz="2000" dirty="0" err="1">
                <a:solidFill>
                  <a:sysClr val="windowText" lastClr="000000"/>
                </a:solidFill>
              </a:rPr>
              <a:t>XMLHttpRequest</a:t>
            </a:r>
            <a:r>
              <a:rPr kumimoji="0" lang="en-US" altLang="ko-KR" sz="2000" dirty="0">
                <a:solidFill>
                  <a:sysClr val="windowText" lastClr="000000"/>
                </a:solidFill>
              </a:rPr>
              <a:t>)</a:t>
            </a:r>
            <a:r>
              <a:rPr kumimoji="0" lang="ko-KR" altLang="en-US" sz="2000" dirty="0">
                <a:solidFill>
                  <a:sysClr val="windowText" lastClr="000000"/>
                </a:solidFill>
              </a:rPr>
              <a:t>를 사용한</a:t>
            </a:r>
            <a:endParaRPr kumimoji="0" lang="en-US" altLang="ko-KR" sz="2000" dirty="0">
              <a:solidFill>
                <a:sysClr val="windowText" lastClr="00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kumimoji="0" lang="ko-KR" altLang="en-US" sz="2000" dirty="0">
                <a:solidFill>
                  <a:sysClr val="windowText" lastClr="000000"/>
                </a:solidFill>
              </a:rPr>
              <a:t> </a:t>
            </a:r>
            <a:endParaRPr kumimoji="0" lang="en-US" altLang="ko-KR" sz="2000" dirty="0">
              <a:solidFill>
                <a:sysClr val="windowText" lastClr="00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kumimoji="0" lang="ko-KR" altLang="en-US" sz="2000" dirty="0">
                <a:solidFill>
                  <a:sysClr val="windowText" lastClr="000000"/>
                </a:solidFill>
              </a:rPr>
              <a:t>서버측 데이터 접근</a:t>
            </a:r>
            <a:br>
              <a:rPr kumimoji="0" lang="en-US" altLang="ko-KR" sz="2000" dirty="0">
                <a:solidFill>
                  <a:sysClr val="windowText" lastClr="000000"/>
                </a:solidFill>
              </a:rPr>
            </a:br>
            <a:endParaRPr kumimoji="0"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143000" y="4800600"/>
            <a:ext cx="6858000" cy="6798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kumimoji="0" lang="en-US" altLang="ko-KR" dirty="0">
              <a:solidFill>
                <a:sysClr val="windowText" lastClr="00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kumimoji="0" lang="ko-KR" altLang="en-US" sz="2400" dirty="0">
                <a:solidFill>
                  <a:sysClr val="windowText" lastClr="000000"/>
                </a:solidFill>
              </a:rPr>
              <a:t>김영만</a:t>
            </a:r>
          </a:p>
        </p:txBody>
      </p:sp>
    </p:spTree>
    <p:extLst>
      <p:ext uri="{BB962C8B-B14F-4D97-AF65-F5344CB8AC3E}">
        <p14:creationId xmlns:p14="http://schemas.microsoft.com/office/powerpoint/2010/main" val="283620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/>
              <a:t>생성</a:t>
            </a:r>
            <a:endParaRPr lang="en-US" altLang="ko-KR"/>
          </a:p>
          <a:p>
            <a:pPr lvl="1"/>
            <a:r>
              <a:rPr lang="en-US" altLang="ko-KR"/>
              <a:t>createRequest( ) </a:t>
            </a:r>
            <a:r>
              <a:rPr lang="ko-KR" altLang="en-US"/>
              <a:t>함수</a:t>
            </a:r>
          </a:p>
        </p:txBody>
      </p:sp>
      <p:sp>
        <p:nvSpPr>
          <p:cNvPr id="1741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생성</a:t>
            </a:r>
          </a:p>
        </p:txBody>
      </p:sp>
      <p:pic>
        <p:nvPicPr>
          <p:cNvPr id="1741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905000"/>
            <a:ext cx="601027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/>
              <a:t>생성</a:t>
            </a:r>
            <a:endParaRPr lang="en-US" altLang="ko-KR"/>
          </a:p>
          <a:p>
            <a:pPr lvl="1"/>
            <a:r>
              <a:rPr lang="ko-KR" altLang="en-US"/>
              <a:t>모든 브라우저에서 동작하는 </a:t>
            </a:r>
            <a:r>
              <a:rPr lang="en-US" altLang="ko-KR"/>
              <a:t>XMLHttpRequest </a:t>
            </a:r>
            <a:r>
              <a:rPr lang="ko-KR" altLang="en-US"/>
              <a:t>객체</a:t>
            </a:r>
            <a:endParaRPr lang="en-US" altLang="ko-KR"/>
          </a:p>
          <a:p>
            <a:pPr lvl="1"/>
            <a:r>
              <a:rPr lang="en-US" altLang="ko-KR"/>
              <a:t>XMLHttpRequest </a:t>
            </a:r>
            <a:r>
              <a:rPr lang="ko-KR" altLang="en-US"/>
              <a:t>객체를 만드는 부분이 살짝 변경됐음에 유의</a:t>
            </a:r>
          </a:p>
        </p:txBody>
      </p:sp>
      <p:sp>
        <p:nvSpPr>
          <p:cNvPr id="184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생성</a:t>
            </a:r>
          </a:p>
        </p:txBody>
      </p:sp>
      <p:grpSp>
        <p:nvGrpSpPr>
          <p:cNvPr id="18436" name="그룹 4"/>
          <p:cNvGrpSpPr>
            <a:grpSpLocks/>
          </p:cNvGrpSpPr>
          <p:nvPr/>
        </p:nvGrpSpPr>
        <p:grpSpPr bwMode="auto">
          <a:xfrm>
            <a:off x="1219200" y="2325688"/>
            <a:ext cx="4572000" cy="4303712"/>
            <a:chOff x="1143000" y="2286000"/>
            <a:chExt cx="5991225" cy="5638800"/>
          </a:xfrm>
        </p:grpSpPr>
        <p:pic>
          <p:nvPicPr>
            <p:cNvPr id="18437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286000"/>
              <a:ext cx="5991225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38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625" y="3295650"/>
              <a:ext cx="5895975" cy="462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/>
              <a:t>생성</a:t>
            </a:r>
            <a:endParaRPr lang="en-US" altLang="ko-KR"/>
          </a:p>
          <a:p>
            <a:pPr lvl="1"/>
            <a:r>
              <a:rPr lang="ko-KR" altLang="en-US"/>
              <a:t>아주 과거의 인터넷 익스플로러까지 지원하는 </a:t>
            </a:r>
            <a:r>
              <a:rPr lang="en-US" altLang="ko-KR"/>
              <a:t>createRequest( ) </a:t>
            </a:r>
            <a:r>
              <a:rPr lang="ko-KR" altLang="en-US"/>
              <a:t>함수</a:t>
            </a:r>
          </a:p>
        </p:txBody>
      </p:sp>
      <p:sp>
        <p:nvSpPr>
          <p:cNvPr id="1945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생성</a:t>
            </a:r>
          </a:p>
        </p:txBody>
      </p:sp>
      <p:pic>
        <p:nvPicPr>
          <p:cNvPr id="19460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1981200"/>
            <a:ext cx="58007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/>
              <a:t>동기 방식과 비동기 방식</a:t>
            </a:r>
            <a:endParaRPr lang="en-US" altLang="ko-KR"/>
          </a:p>
          <a:p>
            <a:pPr lvl="1"/>
            <a:r>
              <a:rPr lang="ko-KR" altLang="en-US"/>
              <a:t>동기 방식일 때 </a:t>
            </a:r>
            <a:r>
              <a:rPr lang="en-US" altLang="ko-KR"/>
              <a:t>send( ) </a:t>
            </a:r>
            <a:r>
              <a:rPr lang="ko-KR" altLang="en-US"/>
              <a:t>메서드에 소비되는 시간 측정</a:t>
            </a:r>
          </a:p>
        </p:txBody>
      </p:sp>
      <p:sp>
        <p:nvSpPr>
          <p:cNvPr id="2048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동기 방식과 비동기 방식</a:t>
            </a:r>
          </a:p>
        </p:txBody>
      </p:sp>
      <p:pic>
        <p:nvPicPr>
          <p:cNvPr id="20484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58959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/>
              <a:t>동기 방식과 비동기 방식</a:t>
            </a:r>
            <a:endParaRPr lang="en-US" altLang="ko-KR"/>
          </a:p>
          <a:p>
            <a:pPr lvl="1"/>
            <a:r>
              <a:rPr lang="en-US" altLang="ko-KR"/>
              <a:t>open ( ) </a:t>
            </a:r>
            <a:r>
              <a:rPr lang="ko-KR" altLang="en-US"/>
              <a:t>메서드의 세 번째 매개변수를 </a:t>
            </a:r>
            <a:r>
              <a:rPr lang="en-US" altLang="ko-KR"/>
              <a:t>true</a:t>
            </a:r>
            <a:r>
              <a:rPr lang="ko-KR" altLang="en-US"/>
              <a:t>로 바꾸고 실행</a:t>
            </a:r>
            <a:endParaRPr lang="en-US" altLang="ko-KR"/>
          </a:p>
          <a:p>
            <a:pPr lvl="1"/>
            <a:r>
              <a:rPr lang="ko-KR" altLang="en-US"/>
              <a:t>세 번째 매개변수를 </a:t>
            </a:r>
            <a:r>
              <a:rPr lang="en-US" altLang="ko-KR"/>
              <a:t>true</a:t>
            </a:r>
            <a:r>
              <a:rPr lang="ko-KR" altLang="en-US"/>
              <a:t>로 입력하면 비동기 방식으로 실행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150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동기 방식과 비동기 방식</a:t>
            </a:r>
          </a:p>
        </p:txBody>
      </p:sp>
      <p:pic>
        <p:nvPicPr>
          <p:cNvPr id="21508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2362200"/>
            <a:ext cx="59817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/>
              <a:t>동기 방식과 비동기 방식</a:t>
            </a:r>
            <a:endParaRPr lang="en-US" altLang="ko-KR"/>
          </a:p>
          <a:p>
            <a:pPr lvl="1"/>
            <a:r>
              <a:rPr lang="ko-KR" altLang="en-US"/>
              <a:t>비동기 방식을 사용하면 데이터를 받는 동안에도 코드를 지속적으로 실행하므로 </a:t>
            </a:r>
            <a:r>
              <a:rPr lang="en-US" altLang="ko-KR"/>
              <a:t>send ( ) </a:t>
            </a:r>
            <a:r>
              <a:rPr lang="ko-KR" altLang="en-US"/>
              <a:t>메서드에서 </a:t>
            </a:r>
            <a:r>
              <a:rPr lang="en-US" altLang="ko-KR"/>
              <a:t>0</a:t>
            </a:r>
            <a:r>
              <a:rPr lang="ko-KR" altLang="en-US"/>
              <a:t>밀리 초에서 </a:t>
            </a:r>
            <a:r>
              <a:rPr lang="en-US" altLang="ko-KR"/>
              <a:t>1</a:t>
            </a:r>
            <a:r>
              <a:rPr lang="ko-KR" altLang="en-US"/>
              <a:t>밀리 초 이상 걸리지 않음</a:t>
            </a:r>
            <a:endParaRPr lang="en-US" altLang="ko-KR"/>
          </a:p>
          <a:p>
            <a:pPr lvl="1"/>
            <a:r>
              <a:rPr lang="ko-KR" altLang="en-US"/>
              <a:t>자바스크립트는 데이터가 배달된 것을 </a:t>
            </a:r>
            <a:r>
              <a:rPr lang="en-US" altLang="ko-KR"/>
              <a:t>onreadystatechange </a:t>
            </a:r>
            <a:r>
              <a:rPr lang="ko-KR" altLang="en-US"/>
              <a:t>이벤트로 알 수 있음</a:t>
            </a:r>
          </a:p>
        </p:txBody>
      </p:sp>
      <p:sp>
        <p:nvSpPr>
          <p:cNvPr id="2253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동기 방식과 비동기 방식</a:t>
            </a:r>
          </a:p>
        </p:txBody>
      </p:sp>
      <p:pic>
        <p:nvPicPr>
          <p:cNvPr id="2253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3352800"/>
            <a:ext cx="60293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/>
              <a:t>동기 방식과 비동기 방식</a:t>
            </a:r>
            <a:endParaRPr lang="en-US" altLang="ko-KR"/>
          </a:p>
          <a:p>
            <a:pPr lvl="1"/>
            <a:r>
              <a:rPr lang="ko-KR" altLang="en-US"/>
              <a:t>프로젝트를 실행하면 경고창에 숫자를 출력</a:t>
            </a:r>
            <a:endParaRPr lang="en-US" altLang="ko-KR"/>
          </a:p>
          <a:p>
            <a:pPr lvl="1"/>
            <a:r>
              <a:rPr lang="ko-KR" altLang="en-US"/>
              <a:t>이 숫자는 </a:t>
            </a:r>
            <a:r>
              <a:rPr lang="en-US" altLang="ko-KR"/>
              <a:t>XMLHttpRequest </a:t>
            </a:r>
            <a:r>
              <a:rPr lang="ko-KR" altLang="en-US"/>
              <a:t>객체의 </a:t>
            </a:r>
            <a:r>
              <a:rPr lang="en-US" altLang="ko-KR"/>
              <a:t>readyState </a:t>
            </a:r>
            <a:r>
              <a:rPr lang="ko-KR" altLang="en-US"/>
              <a:t>속성</a:t>
            </a:r>
            <a:endParaRPr lang="en-US" altLang="ko-KR"/>
          </a:p>
          <a:p>
            <a:pPr lvl="2"/>
            <a:r>
              <a:rPr lang="en-US" altLang="ko-KR"/>
              <a:t>readyState </a:t>
            </a:r>
            <a:r>
              <a:rPr lang="ko-KR" altLang="en-US"/>
              <a:t>속성은 표 </a:t>
            </a:r>
            <a:r>
              <a:rPr lang="en-US" altLang="ko-KR"/>
              <a:t>20-1</a:t>
            </a:r>
            <a:r>
              <a:rPr lang="ko-KR" altLang="en-US"/>
              <a:t>과 같음</a:t>
            </a:r>
          </a:p>
        </p:txBody>
      </p:sp>
      <p:sp>
        <p:nvSpPr>
          <p:cNvPr id="2355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동기 방식과 비동기 방식</a:t>
            </a:r>
          </a:p>
        </p:txBody>
      </p:sp>
      <p:pic>
        <p:nvPicPr>
          <p:cNvPr id="23556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2865438"/>
            <a:ext cx="599122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/>
              <a:t>동기 방식과 비동기 방식</a:t>
            </a:r>
            <a:endParaRPr lang="en-US" altLang="ko-KR"/>
          </a:p>
          <a:p>
            <a:pPr lvl="1"/>
            <a:r>
              <a:rPr lang="en-US" altLang="ko-KR"/>
              <a:t>Ajax</a:t>
            </a:r>
            <a:r>
              <a:rPr lang="ko-KR" altLang="en-US"/>
              <a:t>로 모든 데이터를 전송받는 시점은 </a:t>
            </a:r>
            <a:r>
              <a:rPr lang="en-US" altLang="ko-KR"/>
              <a:t>readyState </a:t>
            </a:r>
            <a:r>
              <a:rPr lang="ko-KR" altLang="en-US"/>
              <a:t>속성이 </a:t>
            </a:r>
            <a:r>
              <a:rPr lang="en-US" altLang="ko-KR"/>
              <a:t>4</a:t>
            </a:r>
            <a:r>
              <a:rPr lang="ko-KR" altLang="en-US"/>
              <a:t>일 때</a:t>
            </a:r>
            <a:endParaRPr lang="en-US" altLang="ko-KR"/>
          </a:p>
          <a:p>
            <a:pPr lvl="1"/>
            <a:r>
              <a:rPr lang="ko-KR" altLang="en-US"/>
              <a:t>이때 코드 </a:t>
            </a:r>
            <a:r>
              <a:rPr lang="en-US" altLang="ko-KR"/>
              <a:t>20-13</a:t>
            </a:r>
            <a:r>
              <a:rPr lang="ko-KR" altLang="en-US"/>
              <a:t>처럼 문서 객체와 관련된 처리</a:t>
            </a:r>
          </a:p>
        </p:txBody>
      </p:sp>
      <p:sp>
        <p:nvSpPr>
          <p:cNvPr id="2457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동기 방식과 비동기 방식</a:t>
            </a:r>
          </a:p>
        </p:txBody>
      </p:sp>
      <p:pic>
        <p:nvPicPr>
          <p:cNvPr id="24580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2286000"/>
            <a:ext cx="59817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/>
              <a:t>동기 방식과 비동기 방식</a:t>
            </a:r>
            <a:endParaRPr lang="en-US" altLang="ko-KR"/>
          </a:p>
          <a:p>
            <a:pPr lvl="1"/>
            <a:r>
              <a:rPr lang="ko-KR" altLang="en-US"/>
              <a:t>코드 </a:t>
            </a:r>
            <a:r>
              <a:rPr lang="en-US" altLang="ko-KR"/>
              <a:t>20-14</a:t>
            </a:r>
            <a:r>
              <a:rPr lang="ko-KR" altLang="en-US"/>
              <a:t>처럼 </a:t>
            </a:r>
            <a:r>
              <a:rPr lang="en-US" altLang="ko-KR"/>
              <a:t>XMLHttpRequest </a:t>
            </a:r>
            <a:r>
              <a:rPr lang="ko-KR" altLang="en-US"/>
              <a:t>객체의 </a:t>
            </a:r>
            <a:r>
              <a:rPr lang="en-US" altLang="ko-KR"/>
              <a:t>status </a:t>
            </a:r>
            <a:r>
              <a:rPr lang="ko-KR" altLang="en-US"/>
              <a:t>속성이 </a:t>
            </a:r>
            <a:r>
              <a:rPr lang="en-US" altLang="ko-KR"/>
              <a:t>200</a:t>
            </a:r>
            <a:r>
              <a:rPr lang="ko-KR" altLang="en-US"/>
              <a:t>일 때 원하는 코드를 처리</a:t>
            </a:r>
          </a:p>
        </p:txBody>
      </p:sp>
      <p:sp>
        <p:nvSpPr>
          <p:cNvPr id="2560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동기 방식과 비동기 방식</a:t>
            </a:r>
          </a:p>
        </p:txBody>
      </p:sp>
      <p:pic>
        <p:nvPicPr>
          <p:cNvPr id="2560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5" y="2436813"/>
            <a:ext cx="58483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/>
              <a:t>동기 방식과 비동기 방식</a:t>
            </a:r>
            <a:endParaRPr lang="en-US" altLang="ko-KR"/>
          </a:p>
          <a:p>
            <a:pPr lvl="1"/>
            <a:r>
              <a:rPr lang="en-US" altLang="ko-KR"/>
              <a:t>status </a:t>
            </a:r>
            <a:r>
              <a:rPr lang="ko-KR" altLang="en-US"/>
              <a:t>속성과 관련된 내용은 </a:t>
            </a:r>
            <a:r>
              <a:rPr lang="en-US" altLang="ko-KR"/>
              <a:t>HTTP Status Code </a:t>
            </a:r>
            <a:r>
              <a:rPr lang="ko-KR" altLang="en-US"/>
              <a:t>관련 문서를 참고</a:t>
            </a:r>
          </a:p>
        </p:txBody>
      </p:sp>
      <p:sp>
        <p:nvSpPr>
          <p:cNvPr id="2662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동기 방식과 비동기 방식</a:t>
            </a:r>
          </a:p>
        </p:txBody>
      </p:sp>
      <p:pic>
        <p:nvPicPr>
          <p:cNvPr id="26628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1050"/>
            <a:ext cx="59245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/>
              <a:t>XMLHttpRequest</a:t>
            </a:r>
          </a:p>
          <a:p>
            <a:pPr lvl="1"/>
            <a:r>
              <a:rPr lang="en-US" altLang="ko-KR"/>
              <a:t>XMLHttpRequest</a:t>
            </a:r>
            <a:r>
              <a:rPr lang="ko-KR" altLang="en-US"/>
              <a:t>는 자바스크립트가 </a:t>
            </a:r>
            <a:r>
              <a:rPr lang="en-US" altLang="ko-KR"/>
              <a:t>Ajax</a:t>
            </a:r>
            <a:r>
              <a:rPr lang="ko-KR" altLang="en-US"/>
              <a:t>를 사용할 때 사용하는 객체</a:t>
            </a:r>
            <a:endParaRPr lang="en-US" altLang="ko-KR"/>
          </a:p>
          <a:p>
            <a:pPr lvl="1"/>
            <a:r>
              <a:rPr lang="ko-KR" altLang="en-US"/>
              <a:t>간단하게 </a:t>
            </a:r>
            <a:r>
              <a:rPr lang="en-US" altLang="ko-KR"/>
              <a:t>xhr</a:t>
            </a:r>
            <a:r>
              <a:rPr lang="ko-KR" altLang="en-US"/>
              <a:t>이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>
                <a:solidFill>
                  <a:srgbClr val="000000"/>
                </a:solidFill>
              </a:rPr>
              <a:t>XMLHttpRequest </a:t>
            </a:r>
            <a:r>
              <a:rPr lang="ko-KR" altLang="en-US">
                <a:solidFill>
                  <a:srgbClr val="000000"/>
                </a:solidFill>
              </a:rPr>
              <a:t>객체</a:t>
            </a:r>
            <a:endParaRPr lang="en-US" altLang="ko-KR">
              <a:solidFill>
                <a:srgbClr val="000000"/>
              </a:solidFill>
            </a:endParaRPr>
          </a:p>
          <a:p>
            <a:pPr lvl="1"/>
            <a:r>
              <a:rPr lang="ko-KR" altLang="en-US"/>
              <a:t>프로젝트의 </a:t>
            </a:r>
            <a:r>
              <a:rPr lang="en-US" altLang="ko-KR"/>
              <a:t>public </a:t>
            </a:r>
            <a:r>
              <a:rPr lang="ko-KR" altLang="en-US"/>
              <a:t>폴더의 </a:t>
            </a:r>
            <a:r>
              <a:rPr lang="en-US" altLang="ko-KR"/>
              <a:t>index.html </a:t>
            </a:r>
            <a:r>
              <a:rPr lang="ko-KR" altLang="en-US"/>
              <a:t>파일에 코드를 입력</a:t>
            </a:r>
            <a:endParaRPr lang="en-US" altLang="ko-KR"/>
          </a:p>
          <a:p>
            <a:pPr lvl="1"/>
            <a:r>
              <a:rPr lang="en-US" altLang="ko-KR"/>
              <a:t>XMLHttpRequest </a:t>
            </a:r>
            <a:r>
              <a:rPr lang="ko-KR" altLang="en-US"/>
              <a:t>생성자 함수로 </a:t>
            </a:r>
            <a:r>
              <a:rPr lang="en-US" altLang="ko-KR"/>
              <a:t>XMLHttpRequest </a:t>
            </a:r>
            <a:r>
              <a:rPr lang="ko-KR" altLang="en-US"/>
              <a:t>객체를 만듬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21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</a:p>
        </p:txBody>
      </p:sp>
      <p:pic>
        <p:nvPicPr>
          <p:cNvPr id="9220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343400"/>
            <a:ext cx="60102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/>
              <a:t>JSON </a:t>
            </a:r>
            <a:r>
              <a:rPr lang="ko-KR" altLang="en-US"/>
              <a:t>요청과 조작</a:t>
            </a:r>
            <a:endParaRPr lang="en-US" altLang="ko-KR"/>
          </a:p>
          <a:p>
            <a:pPr lvl="1"/>
            <a:r>
              <a:rPr lang="en-US" altLang="ko-KR"/>
              <a:t>JSON </a:t>
            </a:r>
            <a:r>
              <a:rPr lang="ko-KR" altLang="en-US"/>
              <a:t>문자열을 자바스크립트 객체로 변환</a:t>
            </a:r>
            <a:endParaRPr lang="en-US" altLang="ko-KR"/>
          </a:p>
          <a:p>
            <a:pPr lvl="1"/>
            <a:r>
              <a:rPr lang="en-US" altLang="ko-KR"/>
              <a:t>JSON</a:t>
            </a:r>
            <a:r>
              <a:rPr lang="ko-KR" altLang="en-US"/>
              <a:t>이 이미 자바스크립트 형태의 문자열이므로 코드 </a:t>
            </a:r>
            <a:r>
              <a:rPr lang="en-US" altLang="ko-KR"/>
              <a:t>20-15</a:t>
            </a:r>
            <a:r>
              <a:rPr lang="ko-KR" altLang="en-US"/>
              <a:t>처럼 </a:t>
            </a:r>
            <a:br>
              <a:rPr lang="en-US" altLang="ko-KR"/>
            </a:br>
            <a:r>
              <a:rPr lang="en-US" altLang="ko-KR"/>
              <a:t>eval ( ) </a:t>
            </a:r>
            <a:r>
              <a:rPr lang="ko-KR" altLang="en-US"/>
              <a:t>함수로 자바스크립트 객체로 변환할 수 있음</a:t>
            </a:r>
          </a:p>
        </p:txBody>
      </p:sp>
      <p:sp>
        <p:nvSpPr>
          <p:cNvPr id="2765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요청과 조작</a:t>
            </a:r>
          </a:p>
        </p:txBody>
      </p:sp>
      <p:pic>
        <p:nvPicPr>
          <p:cNvPr id="27652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2876550"/>
            <a:ext cx="60483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/>
              <a:t>JSON </a:t>
            </a:r>
            <a:r>
              <a:rPr lang="ko-KR" altLang="en-US"/>
              <a:t>요청과 조작</a:t>
            </a:r>
            <a:endParaRPr lang="en-US" altLang="ko-KR"/>
          </a:p>
          <a:p>
            <a:pPr lvl="1"/>
            <a:r>
              <a:rPr lang="en-US" altLang="ko-KR"/>
              <a:t>JSON </a:t>
            </a:r>
            <a:r>
              <a:rPr lang="ko-KR" altLang="en-US"/>
              <a:t>조작</a:t>
            </a:r>
          </a:p>
        </p:txBody>
      </p:sp>
      <p:sp>
        <p:nvSpPr>
          <p:cNvPr id="2867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요청과 조작</a:t>
            </a:r>
          </a:p>
        </p:txBody>
      </p:sp>
      <p:pic>
        <p:nvPicPr>
          <p:cNvPr id="28676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1846263"/>
            <a:ext cx="59912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762000"/>
            <a:ext cx="8686800" cy="5886510"/>
          </a:xfrm>
        </p:spPr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요청</a:t>
            </a:r>
            <a:endParaRPr lang="en-US" altLang="ko-KR" dirty="0"/>
          </a:p>
        </p:txBody>
      </p:sp>
      <p:sp>
        <p:nvSpPr>
          <p:cNvPr id="3379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요청 방식</a:t>
            </a:r>
          </a:p>
        </p:txBody>
      </p:sp>
      <p:pic>
        <p:nvPicPr>
          <p:cNvPr id="33796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068" y="1363647"/>
            <a:ext cx="59626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5ECE564-E0A5-48A2-AA01-D0F706B8A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37302"/>
            <a:ext cx="2394554" cy="203935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91BD0D-F9BC-4840-801E-807B58F81C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866" y="3837302"/>
            <a:ext cx="2286000" cy="203935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8693F5-8E58-4188-9E52-37BCA6042089}"/>
              </a:ext>
            </a:extLst>
          </p:cNvPr>
          <p:cNvSpPr txBox="1"/>
          <p:nvPr/>
        </p:nvSpPr>
        <p:spPr>
          <a:xfrm>
            <a:off x="1447800" y="5981706"/>
            <a:ext cx="239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초기 화면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ECC5A4-D123-4576-8CBA-C284DA078589}"/>
              </a:ext>
            </a:extLst>
          </p:cNvPr>
          <p:cNvSpPr txBox="1"/>
          <p:nvPr/>
        </p:nvSpPr>
        <p:spPr>
          <a:xfrm>
            <a:off x="4727312" y="5981706"/>
            <a:ext cx="239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GET </a:t>
            </a:r>
            <a:r>
              <a:rPr lang="ko-KR" altLang="en-US" sz="1200" b="1" dirty="0"/>
              <a:t>요청 직후 화면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내용 개체 틀 1"/>
          <p:cNvSpPr>
            <a:spLocks noGrp="1"/>
          </p:cNvSpPr>
          <p:nvPr>
            <p:ph sz="quarter" idx="10"/>
          </p:nvPr>
        </p:nvSpPr>
        <p:spPr>
          <a:xfrm>
            <a:off x="227013" y="658813"/>
            <a:ext cx="8686800" cy="5715000"/>
          </a:xfrm>
        </p:spPr>
        <p:txBody>
          <a:bodyPr/>
          <a:lstStyle/>
          <a:p>
            <a:r>
              <a:rPr lang="en-US" altLang="ko-KR" dirty="0"/>
              <a:t>POST </a:t>
            </a:r>
            <a:r>
              <a:rPr lang="ko-KR" altLang="en-US" dirty="0"/>
              <a:t>요청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481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요청 방식</a:t>
            </a:r>
          </a:p>
        </p:txBody>
      </p:sp>
      <p:pic>
        <p:nvPicPr>
          <p:cNvPr id="34820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35076"/>
            <a:ext cx="59055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5332D0-4995-4B38-8F1B-1F9B3A69DA76}"/>
              </a:ext>
            </a:extLst>
          </p:cNvPr>
          <p:cNvSpPr txBox="1"/>
          <p:nvPr/>
        </p:nvSpPr>
        <p:spPr>
          <a:xfrm>
            <a:off x="1447800" y="5981706"/>
            <a:ext cx="239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POST </a:t>
            </a:r>
            <a:r>
              <a:rPr lang="ko-KR" altLang="en-US" sz="1200" b="1" dirty="0"/>
              <a:t>요청 직후 화면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127656-F90A-4B9B-8105-70D6F2FB0751}"/>
              </a:ext>
            </a:extLst>
          </p:cNvPr>
          <p:cNvSpPr txBox="1"/>
          <p:nvPr/>
        </p:nvSpPr>
        <p:spPr>
          <a:xfrm>
            <a:off x="4417151" y="5962107"/>
            <a:ext cx="239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POST </a:t>
            </a:r>
            <a:r>
              <a:rPr lang="ko-KR" altLang="en-US" sz="1200" b="1" dirty="0"/>
              <a:t>요청 후 </a:t>
            </a:r>
            <a:r>
              <a:rPr lang="en-US" altLang="ko-KR" sz="1200" b="1" dirty="0"/>
              <a:t>GET </a:t>
            </a:r>
            <a:r>
              <a:rPr lang="ko-KR" altLang="en-US" sz="1200" b="1" dirty="0"/>
              <a:t>결과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C789B6-BED2-4041-A958-683BE2E0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796448"/>
            <a:ext cx="2394554" cy="205337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869F95-2B4D-4524-8667-E1383027C7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689" y="3764631"/>
            <a:ext cx="2422389" cy="210196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내용 개체 틀 1"/>
          <p:cNvSpPr>
            <a:spLocks noGrp="1"/>
          </p:cNvSpPr>
          <p:nvPr>
            <p:ph sz="quarter" idx="10"/>
          </p:nvPr>
        </p:nvSpPr>
        <p:spPr>
          <a:xfrm>
            <a:off x="304800" y="571500"/>
            <a:ext cx="8686800" cy="5715000"/>
          </a:xfrm>
        </p:spPr>
        <p:txBody>
          <a:bodyPr/>
          <a:lstStyle/>
          <a:p>
            <a:r>
              <a:rPr lang="en-US" altLang="ko-KR" sz="1600" dirty="0"/>
              <a:t>PUT </a:t>
            </a:r>
            <a:r>
              <a:rPr lang="ko-KR" altLang="en-US" sz="1600" dirty="0"/>
              <a:t>요청</a:t>
            </a:r>
            <a:endParaRPr lang="en-US" altLang="ko-KR" sz="1600" dirty="0"/>
          </a:p>
        </p:txBody>
      </p:sp>
      <p:sp>
        <p:nvSpPr>
          <p:cNvPr id="3584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5. </a:t>
            </a:r>
            <a:r>
              <a:rPr lang="ko-KR" altLang="en-US" sz="2000" dirty="0"/>
              <a:t>데이터 요청 방식</a:t>
            </a:r>
          </a:p>
        </p:txBody>
      </p:sp>
      <p:pic>
        <p:nvPicPr>
          <p:cNvPr id="35844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58608"/>
            <a:ext cx="5972175" cy="2705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0389B7-FB1B-4668-AB88-8DC2637A65B9}"/>
              </a:ext>
            </a:extLst>
          </p:cNvPr>
          <p:cNvSpPr txBox="1"/>
          <p:nvPr/>
        </p:nvSpPr>
        <p:spPr>
          <a:xfrm>
            <a:off x="1447800" y="5981706"/>
            <a:ext cx="239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PUT </a:t>
            </a:r>
            <a:r>
              <a:rPr lang="ko-KR" altLang="en-US" sz="1200" b="1" dirty="0"/>
              <a:t>요청 직후 화면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BBD35-7E69-4523-A1B6-3653D4AD3F1F}"/>
              </a:ext>
            </a:extLst>
          </p:cNvPr>
          <p:cNvSpPr txBox="1"/>
          <p:nvPr/>
        </p:nvSpPr>
        <p:spPr>
          <a:xfrm>
            <a:off x="4417151" y="5962107"/>
            <a:ext cx="239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PUT </a:t>
            </a:r>
            <a:r>
              <a:rPr lang="ko-KR" altLang="en-US" sz="1200" b="1" dirty="0"/>
              <a:t>요청 후 </a:t>
            </a:r>
            <a:r>
              <a:rPr lang="en-US" altLang="ko-KR" sz="1200" b="1" dirty="0"/>
              <a:t>GET </a:t>
            </a:r>
            <a:r>
              <a:rPr lang="ko-KR" altLang="en-US" sz="1200" b="1" dirty="0"/>
              <a:t>결과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859548-3ADF-4780-AFE5-68E027C5E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798242"/>
            <a:ext cx="2394554" cy="204978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C8E1CE-3466-4BB2-8D3B-63F5FD04E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951" y="3764631"/>
            <a:ext cx="2405865" cy="210196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내용 개체 틀 1"/>
          <p:cNvSpPr>
            <a:spLocks noGrp="1"/>
          </p:cNvSpPr>
          <p:nvPr>
            <p:ph sz="quarter" idx="10"/>
          </p:nvPr>
        </p:nvSpPr>
        <p:spPr>
          <a:xfrm>
            <a:off x="381000" y="700304"/>
            <a:ext cx="8686800" cy="5715000"/>
          </a:xfrm>
        </p:spPr>
        <p:txBody>
          <a:bodyPr/>
          <a:lstStyle/>
          <a:p>
            <a:r>
              <a:rPr lang="en-US" altLang="ko-KR" sz="1800" dirty="0"/>
              <a:t>DELETE </a:t>
            </a:r>
            <a:r>
              <a:rPr lang="ko-KR" altLang="en-US" sz="1800"/>
              <a:t>요청 </a:t>
            </a:r>
            <a:endParaRPr lang="en-US" altLang="ko-KR" sz="1800" dirty="0"/>
          </a:p>
        </p:txBody>
      </p:sp>
      <p:sp>
        <p:nvSpPr>
          <p:cNvPr id="3686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5. </a:t>
            </a:r>
            <a:r>
              <a:rPr lang="ko-KR" altLang="en-US" sz="2400" dirty="0"/>
              <a:t>데이터 요청 방식</a:t>
            </a:r>
          </a:p>
        </p:txBody>
      </p:sp>
      <p:pic>
        <p:nvPicPr>
          <p:cNvPr id="36868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85724"/>
            <a:ext cx="59721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7272EE-3A5D-4B4B-9B8F-56D304C5B5AB}"/>
              </a:ext>
            </a:extLst>
          </p:cNvPr>
          <p:cNvSpPr txBox="1"/>
          <p:nvPr/>
        </p:nvSpPr>
        <p:spPr>
          <a:xfrm>
            <a:off x="1447800" y="5981706"/>
            <a:ext cx="239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DELETE </a:t>
            </a:r>
            <a:r>
              <a:rPr lang="ko-KR" altLang="en-US" sz="1200" b="1" dirty="0"/>
              <a:t>요청 직후 화면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8A707-6ADF-4B88-957D-BD33139D6852}"/>
              </a:ext>
            </a:extLst>
          </p:cNvPr>
          <p:cNvSpPr txBox="1"/>
          <p:nvPr/>
        </p:nvSpPr>
        <p:spPr>
          <a:xfrm>
            <a:off x="4417151" y="5962107"/>
            <a:ext cx="239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DELETE </a:t>
            </a:r>
            <a:r>
              <a:rPr lang="ko-KR" altLang="en-US" sz="1200" b="1" dirty="0"/>
              <a:t>요청 후 </a:t>
            </a:r>
            <a:r>
              <a:rPr lang="en-US" altLang="ko-KR" sz="1200" b="1" dirty="0"/>
              <a:t>GET </a:t>
            </a:r>
            <a:r>
              <a:rPr lang="ko-KR" altLang="en-US" sz="1200" b="1" dirty="0"/>
              <a:t>결과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5C9038-F57D-4663-B271-AAFC27313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06401"/>
            <a:ext cx="2394554" cy="203347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E90124-50A5-4D2A-9680-A37DFE39E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951" y="3795326"/>
            <a:ext cx="2405865" cy="204057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638A767-EB1E-4C1B-88CA-151E5CA467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소스코드</a:t>
            </a:r>
            <a:r>
              <a:rPr lang="en-US" altLang="ko-KR" sz="1600" dirty="0"/>
              <a:t>) proj1/public/XMLHttpRequest_sync.html</a:t>
            </a:r>
            <a:endParaRPr lang="ko-KR" altLang="en-US" sz="1600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8FEE6C2-60B4-4E7E-8DBA-52F1A714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6. </a:t>
            </a:r>
            <a:r>
              <a:rPr lang="ko-KR" altLang="en-US" sz="2000" dirty="0"/>
              <a:t>동기화 </a:t>
            </a:r>
            <a:r>
              <a:rPr lang="en-US" altLang="ko-KR" sz="2000" dirty="0" err="1"/>
              <a:t>XMLHttpRequest</a:t>
            </a:r>
            <a:r>
              <a:rPr lang="en-US" altLang="ko-KR" sz="2000" dirty="0"/>
              <a:t> </a:t>
            </a:r>
            <a:r>
              <a:rPr lang="ko-KR" altLang="en-US" sz="2000" dirty="0"/>
              <a:t>기반 클라이언트 소스 코드</a:t>
            </a:r>
          </a:p>
        </p:txBody>
      </p:sp>
    </p:spTree>
    <p:extLst>
      <p:ext uri="{BB962C8B-B14F-4D97-AF65-F5344CB8AC3E}">
        <p14:creationId xmlns:p14="http://schemas.microsoft.com/office/powerpoint/2010/main" val="4263769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0FF0ED5-817D-44C3-950A-0867FC68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6. </a:t>
            </a:r>
            <a:r>
              <a:rPr lang="ko-KR" altLang="en-US" sz="2000" dirty="0"/>
              <a:t>동기화 </a:t>
            </a:r>
            <a:r>
              <a:rPr lang="en-US" altLang="ko-KR" sz="2000" dirty="0" err="1"/>
              <a:t>XMLHttpRequest</a:t>
            </a:r>
            <a:r>
              <a:rPr lang="en-US" altLang="ko-KR" sz="2000" dirty="0"/>
              <a:t> </a:t>
            </a:r>
            <a:r>
              <a:rPr lang="ko-KR" altLang="en-US" sz="2000" dirty="0"/>
              <a:t>기반 클라이언트 소스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674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EA19267-7BF0-43DE-9956-DEB3822E54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ko-KR" altLang="en-US" sz="1600" dirty="0">
                <a:solidFill>
                  <a:prstClr val="black"/>
                </a:solidFill>
              </a:rPr>
              <a:t>소스코드</a:t>
            </a:r>
            <a:r>
              <a:rPr lang="en-US" altLang="ko-KR" sz="1600" dirty="0">
                <a:solidFill>
                  <a:prstClr val="black"/>
                </a:solidFill>
              </a:rPr>
              <a:t>) proj1/public/XMLHttpRequest_async.html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3F6EE22-5C62-40C9-A2C7-C039B508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7. </a:t>
            </a:r>
            <a:r>
              <a:rPr lang="ko-KR" altLang="en-US" sz="2000" dirty="0"/>
              <a:t>비동기 </a:t>
            </a:r>
            <a:r>
              <a:rPr lang="en-US" altLang="ko-KR" sz="2000" dirty="0" err="1"/>
              <a:t>XMLHttpRequest</a:t>
            </a:r>
            <a:r>
              <a:rPr lang="en-US" altLang="ko-KR" sz="2000" dirty="0"/>
              <a:t> </a:t>
            </a:r>
            <a:r>
              <a:rPr lang="ko-KR" altLang="en-US" sz="2000" dirty="0"/>
              <a:t>기반 클라이언트 소스 코드</a:t>
            </a:r>
          </a:p>
        </p:txBody>
      </p:sp>
    </p:spTree>
    <p:extLst>
      <p:ext uri="{BB962C8B-B14F-4D97-AF65-F5344CB8AC3E}">
        <p14:creationId xmlns:p14="http://schemas.microsoft.com/office/powerpoint/2010/main" val="252331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A23602-15BB-41F5-9C46-E33C7D3A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7. </a:t>
            </a:r>
            <a:r>
              <a:rPr lang="ko-KR" altLang="en-US" sz="2000" dirty="0"/>
              <a:t>비동기 </a:t>
            </a:r>
            <a:r>
              <a:rPr lang="en-US" altLang="ko-KR" sz="2000" dirty="0" err="1"/>
              <a:t>XMLHttpRequest</a:t>
            </a:r>
            <a:r>
              <a:rPr lang="en-US" altLang="ko-KR" sz="2000" dirty="0"/>
              <a:t> </a:t>
            </a:r>
            <a:r>
              <a:rPr lang="ko-KR" altLang="en-US" sz="2000" dirty="0"/>
              <a:t>기반 클라이언트 소스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102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/>
              <a:t>XMLHttpRequest </a:t>
            </a:r>
            <a:r>
              <a:rPr lang="ko-KR" altLang="en-US"/>
              <a:t>객체</a:t>
            </a:r>
            <a:endParaRPr lang="en-US" altLang="ko-KR"/>
          </a:p>
          <a:p>
            <a:pPr lvl="1"/>
            <a:r>
              <a:rPr lang="en-US" altLang="ko-KR"/>
              <a:t>XMLHttpRequest </a:t>
            </a:r>
            <a:r>
              <a:rPr lang="ko-KR" altLang="en-US"/>
              <a:t>객체는 빈 편지지와 같음</a:t>
            </a:r>
            <a:endParaRPr lang="en-US" altLang="ko-KR"/>
          </a:p>
          <a:p>
            <a:pPr lvl="1"/>
            <a:r>
              <a:rPr lang="ko-KR" altLang="en-US"/>
              <a:t>빈 편지지에는 수취인과 배송 방식</a:t>
            </a:r>
            <a:r>
              <a:rPr lang="en-US" altLang="ko-KR"/>
              <a:t>, </a:t>
            </a:r>
            <a:r>
              <a:rPr lang="ko-KR" altLang="en-US"/>
              <a:t>내용물을 넣을 수 있음</a:t>
            </a:r>
            <a:endParaRPr lang="en-US" altLang="ko-KR"/>
          </a:p>
          <a:p>
            <a:pPr lvl="1"/>
            <a:r>
              <a:rPr lang="en-US" altLang="ko-KR"/>
              <a:t>XMLHttpRequest </a:t>
            </a:r>
            <a:r>
              <a:rPr lang="ko-KR" altLang="en-US"/>
              <a:t>객체의 </a:t>
            </a:r>
            <a:r>
              <a:rPr lang="en-US" altLang="ko-KR"/>
              <a:t>open ( ) </a:t>
            </a:r>
            <a:r>
              <a:rPr lang="ko-KR" altLang="en-US"/>
              <a:t>메서드로 편지지의 전송 위치와 방식을 지정</a:t>
            </a:r>
            <a:endParaRPr lang="en-US" altLang="ko-KR"/>
          </a:p>
          <a:p>
            <a:pPr lvl="1"/>
            <a:r>
              <a:rPr lang="en-US" altLang="ko-KR"/>
              <a:t>open ( ) </a:t>
            </a:r>
            <a:r>
              <a:rPr lang="ko-KR" altLang="en-US"/>
              <a:t>메서드의 형태는 다음과 같음</a:t>
            </a:r>
            <a:endParaRPr lang="en-US" altLang="ko-KR"/>
          </a:p>
        </p:txBody>
      </p:sp>
      <p:sp>
        <p:nvSpPr>
          <p:cNvPr id="1024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</a:p>
        </p:txBody>
      </p:sp>
      <p:pic>
        <p:nvPicPr>
          <p:cNvPr id="10244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789363"/>
            <a:ext cx="59912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638A767-EB1E-4C1B-88CA-151E5CA467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sz="1800" dirty="0"/>
              <a:t>(</a:t>
            </a:r>
            <a:r>
              <a:rPr lang="ko-KR" altLang="en-US" sz="1800" dirty="0"/>
              <a:t>소스코드</a:t>
            </a:r>
            <a:r>
              <a:rPr lang="en-US" altLang="ko-KR" sz="1800" dirty="0"/>
              <a:t>) proj1/public/ajax.html</a:t>
            </a:r>
            <a:endParaRPr lang="ko-KR" altLang="en-US" sz="18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8FEE6C2-60B4-4E7E-8DBA-52F1A714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8. jQuery Ajax </a:t>
            </a:r>
            <a:r>
              <a:rPr lang="ko-KR" altLang="en-US" sz="2000" dirty="0"/>
              <a:t>기반 클라이언트 소스 코드</a:t>
            </a:r>
          </a:p>
        </p:txBody>
      </p:sp>
    </p:spTree>
    <p:extLst>
      <p:ext uri="{BB962C8B-B14F-4D97-AF65-F5344CB8AC3E}">
        <p14:creationId xmlns:p14="http://schemas.microsoft.com/office/powerpoint/2010/main" val="719308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8B4DB3A-CEF9-4240-B77A-A0EB9B7DF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8. jQuery Ajax </a:t>
            </a:r>
            <a:r>
              <a:rPr lang="ko-KR" altLang="en-US" sz="2000" dirty="0"/>
              <a:t>기반 클라이언트 소스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411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7B5D8B8-3A84-477E-AB69-6280931091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sz="1800" dirty="0"/>
              <a:t>(</a:t>
            </a:r>
            <a:r>
              <a:rPr lang="ko-KR" altLang="en-US" sz="1800" dirty="0"/>
              <a:t>소스코드</a:t>
            </a:r>
            <a:r>
              <a:rPr lang="en-US" altLang="ko-KR" sz="1800" dirty="0"/>
              <a:t>) proj1/server.js</a:t>
            </a:r>
          </a:p>
          <a:p>
            <a:endParaRPr lang="en-US" altLang="ko-KR" sz="1800" dirty="0"/>
          </a:p>
          <a:p>
            <a:r>
              <a:rPr lang="en-US" altLang="ko-KR" sz="1800" dirty="0"/>
              <a:t>(REST</a:t>
            </a:r>
            <a:r>
              <a:rPr lang="ko-KR" altLang="en-US" sz="1800" dirty="0"/>
              <a:t> </a:t>
            </a:r>
            <a:r>
              <a:rPr lang="en-US" altLang="ko-KR" sz="1800" dirty="0"/>
              <a:t>API)</a:t>
            </a:r>
            <a:r>
              <a:rPr lang="ko-KR" altLang="en-US" sz="1800" dirty="0"/>
              <a:t> 참조 사이트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600" dirty="0">
                <a:hlinkClick r:id="rId2"/>
              </a:rPr>
              <a:t>https://meetup.toast.com/posts/92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>
                <a:hlinkClick r:id="rId3"/>
              </a:rPr>
              <a:t>https://www.redhat.com/ko/topics/api/what-is-a-rest-api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>
                <a:hlinkClick r:id="rId4"/>
              </a:rPr>
              <a:t>https://gmlwjd9405.github.io/2018/09/21/rest-and-restful.html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67647BA-1E62-48F9-BB55-A865F100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9. REST API </a:t>
            </a:r>
            <a:r>
              <a:rPr lang="ko-KR" altLang="en-US" sz="2400" dirty="0"/>
              <a:t>서버 소스 코드</a:t>
            </a:r>
          </a:p>
        </p:txBody>
      </p:sp>
    </p:spTree>
    <p:extLst>
      <p:ext uri="{BB962C8B-B14F-4D97-AF65-F5344CB8AC3E}">
        <p14:creationId xmlns:p14="http://schemas.microsoft.com/office/powerpoint/2010/main" val="3409452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EDA14CE-4881-4E03-A39E-E96884DC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9. REST API </a:t>
            </a:r>
            <a:r>
              <a:rPr lang="ko-KR" altLang="en-US" sz="2400" dirty="0"/>
              <a:t>서버 소스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771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9CFA530-43BD-49E1-8256-9557739B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9. REST API </a:t>
            </a:r>
            <a:r>
              <a:rPr lang="ko-KR" altLang="en-US" sz="2400" dirty="0"/>
              <a:t>서버 소스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262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E6927EA-04CD-4554-BA19-7CC93B44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9. REST API </a:t>
            </a:r>
            <a:r>
              <a:rPr lang="ko-KR" altLang="en-US" sz="2400" dirty="0"/>
              <a:t>서버 소스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45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/>
              <a:t>XMLHttpRequest </a:t>
            </a:r>
            <a:r>
              <a:rPr lang="ko-KR" altLang="en-US"/>
              <a:t>객체</a:t>
            </a:r>
            <a:endParaRPr lang="en-US" altLang="ko-KR"/>
          </a:p>
          <a:p>
            <a:pPr lvl="1"/>
            <a:r>
              <a:rPr lang="en-US" altLang="ko-KR"/>
              <a:t>open ( ) </a:t>
            </a:r>
            <a:r>
              <a:rPr lang="ko-KR" altLang="en-US"/>
              <a:t>메서드를 사용한 간단한 편지지</a:t>
            </a:r>
            <a:endParaRPr lang="en-US" altLang="ko-KR"/>
          </a:p>
        </p:txBody>
      </p:sp>
      <p:sp>
        <p:nvSpPr>
          <p:cNvPr id="1126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</a:p>
        </p:txBody>
      </p:sp>
      <p:pic>
        <p:nvPicPr>
          <p:cNvPr id="11268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905000"/>
            <a:ext cx="59817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/>
              <a:t>XMLHttpRequest </a:t>
            </a:r>
            <a:r>
              <a:rPr lang="ko-KR" altLang="en-US"/>
              <a:t>객체</a:t>
            </a:r>
            <a:endParaRPr lang="en-US" altLang="ko-KR"/>
          </a:p>
          <a:p>
            <a:pPr lvl="1"/>
            <a:r>
              <a:rPr lang="ko-KR" altLang="en-US"/>
              <a:t>코드 </a:t>
            </a:r>
            <a:r>
              <a:rPr lang="en-US" altLang="ko-KR"/>
              <a:t>20-4</a:t>
            </a:r>
            <a:r>
              <a:rPr lang="ko-KR" altLang="en-US"/>
              <a:t>는 </a:t>
            </a:r>
            <a:r>
              <a:rPr lang="en-US" altLang="ko-KR"/>
              <a:t>send ( ) </a:t>
            </a:r>
            <a:r>
              <a:rPr lang="ko-KR" altLang="en-US"/>
              <a:t>메서드와 </a:t>
            </a:r>
            <a:r>
              <a:rPr lang="en-US" altLang="ko-KR"/>
              <a:t>responseText </a:t>
            </a:r>
            <a:r>
              <a:rPr lang="ko-KR" altLang="en-US"/>
              <a:t>속성으로 </a:t>
            </a:r>
            <a:r>
              <a:rPr lang="en-US" altLang="ko-KR"/>
              <a:t>Ajax</a:t>
            </a:r>
            <a:r>
              <a:rPr lang="ko-KR" altLang="en-US"/>
              <a:t>를 수행하고 </a:t>
            </a:r>
            <a:r>
              <a:rPr lang="en-US" altLang="ko-KR"/>
              <a:t>Ajax </a:t>
            </a:r>
            <a:r>
              <a:rPr lang="ko-KR" altLang="en-US"/>
              <a:t>응답을 출력</a:t>
            </a:r>
          </a:p>
        </p:txBody>
      </p:sp>
      <p:sp>
        <p:nvSpPr>
          <p:cNvPr id="122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</a:p>
        </p:txBody>
      </p:sp>
      <p:pic>
        <p:nvPicPr>
          <p:cNvPr id="12292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59721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/>
              <a:t>XMLHttpRequest </a:t>
            </a:r>
            <a:r>
              <a:rPr lang="ko-KR" altLang="en-US"/>
              <a:t>객체</a:t>
            </a:r>
            <a:endParaRPr lang="en-US" altLang="ko-KR"/>
          </a:p>
          <a:p>
            <a:pPr lvl="1"/>
            <a:r>
              <a:rPr lang="ko-KR" altLang="en-US"/>
              <a:t>크롬의 요소 검사로 살펴보면 이전에 살펴보았던 네이버 </a:t>
            </a:r>
            <a:r>
              <a:rPr lang="en-US" altLang="ko-KR"/>
              <a:t>SE</a:t>
            </a:r>
            <a:r>
              <a:rPr lang="ko-KR" altLang="en-US"/>
              <a:t>처럼 동적인 요청과 응답을 확인할 수 있음</a:t>
            </a:r>
          </a:p>
        </p:txBody>
      </p:sp>
      <p:sp>
        <p:nvSpPr>
          <p:cNvPr id="1331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</a:p>
        </p:txBody>
      </p:sp>
      <p:pic>
        <p:nvPicPr>
          <p:cNvPr id="13316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2438400"/>
            <a:ext cx="48577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/>
              <a:t>XMLHttpRequest </a:t>
            </a:r>
            <a:r>
              <a:rPr lang="ko-KR" altLang="en-US"/>
              <a:t>객체</a:t>
            </a:r>
            <a:endParaRPr lang="en-US" altLang="ko-KR"/>
          </a:p>
          <a:p>
            <a:pPr lvl="1"/>
            <a:r>
              <a:rPr lang="en-US" altLang="ko-KR"/>
              <a:t>Ajax </a:t>
            </a:r>
            <a:r>
              <a:rPr lang="ko-KR" altLang="en-US"/>
              <a:t>요청을 활용한 동적 요소 생성</a:t>
            </a:r>
          </a:p>
        </p:txBody>
      </p:sp>
      <p:sp>
        <p:nvSpPr>
          <p:cNvPr id="1433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</a:p>
        </p:txBody>
      </p:sp>
      <p:pic>
        <p:nvPicPr>
          <p:cNvPr id="14340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596265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4870450"/>
            <a:ext cx="2916237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/>
              <a:t>생성</a:t>
            </a:r>
            <a:endParaRPr lang="en-US" altLang="ko-KR"/>
          </a:p>
          <a:p>
            <a:pPr lvl="1"/>
            <a:r>
              <a:rPr lang="ko-KR" altLang="en-US"/>
              <a:t>앞 절의 예제는 인터넷 익스플로러 </a:t>
            </a:r>
            <a:r>
              <a:rPr lang="en-US" altLang="ko-KR"/>
              <a:t>6 </a:t>
            </a:r>
            <a:r>
              <a:rPr lang="ko-KR" altLang="en-US"/>
              <a:t>이하에서 동작하지 않음</a:t>
            </a:r>
            <a:endParaRPr lang="en-US" altLang="ko-KR"/>
          </a:p>
          <a:p>
            <a:pPr lvl="1"/>
            <a:r>
              <a:rPr lang="en-US" altLang="ko-KR"/>
              <a:t>createRequest( ) </a:t>
            </a:r>
            <a:r>
              <a:rPr lang="ko-KR" altLang="en-US"/>
              <a:t>함수 생성</a:t>
            </a:r>
          </a:p>
        </p:txBody>
      </p:sp>
      <p:sp>
        <p:nvSpPr>
          <p:cNvPr id="1536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생성</a:t>
            </a:r>
          </a:p>
        </p:txBody>
      </p:sp>
      <p:pic>
        <p:nvPicPr>
          <p:cNvPr id="15364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2362200"/>
            <a:ext cx="599122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/>
              <a:t>생성</a:t>
            </a:r>
            <a:endParaRPr lang="en-US" altLang="ko-KR"/>
          </a:p>
          <a:p>
            <a:pPr lvl="1"/>
            <a:r>
              <a:rPr lang="en-US" altLang="ko-KR"/>
              <a:t>createRequest( ) </a:t>
            </a:r>
            <a:r>
              <a:rPr lang="ko-KR" altLang="en-US"/>
              <a:t>함수 예외 처리</a:t>
            </a:r>
          </a:p>
        </p:txBody>
      </p:sp>
      <p:sp>
        <p:nvSpPr>
          <p:cNvPr id="1638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생성</a:t>
            </a:r>
          </a:p>
        </p:txBody>
      </p:sp>
      <p:pic>
        <p:nvPicPr>
          <p:cNvPr id="16388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8" y="1981200"/>
            <a:ext cx="59531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17444</TotalTime>
  <Words>689</Words>
  <Application>Microsoft Office PowerPoint</Application>
  <PresentationFormat>화면 슬라이드 쇼(4:3)</PresentationFormat>
  <Paragraphs>118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46" baseType="lpstr">
      <vt:lpstr>HY강M</vt:lpstr>
      <vt:lpstr>HY견고딕</vt:lpstr>
      <vt:lpstr>HY헤드라인M</vt:lpstr>
      <vt:lpstr>굴림</vt:lpstr>
      <vt:lpstr>돋움</vt:lpstr>
      <vt:lpstr>맑은 고딕</vt:lpstr>
      <vt:lpstr>Arial</vt:lpstr>
      <vt:lpstr>Verdana</vt:lpstr>
      <vt:lpstr>Wingdings</vt:lpstr>
      <vt:lpstr>2_디자인 사용자 지정</vt:lpstr>
      <vt:lpstr>4_디자인 사용자 지정</vt:lpstr>
      <vt:lpstr>PowerPoint 프레젠테이션</vt:lpstr>
      <vt:lpstr>1. XMLHttpRequest 객체</vt:lpstr>
      <vt:lpstr>1. XMLHttpRequest 객체</vt:lpstr>
      <vt:lpstr>1. XMLHttpRequest 객체</vt:lpstr>
      <vt:lpstr>1. XMLHttpRequest 객체</vt:lpstr>
      <vt:lpstr>1. XMLHttpRequest 객체</vt:lpstr>
      <vt:lpstr>1. XMLHttpRequest 객체</vt:lpstr>
      <vt:lpstr>2. 생성</vt:lpstr>
      <vt:lpstr>2. 생성</vt:lpstr>
      <vt:lpstr>2. 생성</vt:lpstr>
      <vt:lpstr>2. 생성</vt:lpstr>
      <vt:lpstr>2. 생성</vt:lpstr>
      <vt:lpstr>3. 동기 방식과 비동기 방식</vt:lpstr>
      <vt:lpstr>3. 동기 방식과 비동기 방식</vt:lpstr>
      <vt:lpstr>3. 동기 방식과 비동기 방식</vt:lpstr>
      <vt:lpstr>3. 동기 방식과 비동기 방식</vt:lpstr>
      <vt:lpstr>3. 동기 방식과 비동기 방식</vt:lpstr>
      <vt:lpstr>3. 동기 방식과 비동기 방식</vt:lpstr>
      <vt:lpstr>3. 동기 방식과 비동기 방식</vt:lpstr>
      <vt:lpstr>4. 데이터 요청과 조작</vt:lpstr>
      <vt:lpstr>4. 데이터 요청과 조작</vt:lpstr>
      <vt:lpstr>5. 데이터 요청 방식</vt:lpstr>
      <vt:lpstr>5. 데이터 요청 방식</vt:lpstr>
      <vt:lpstr>5. 데이터 요청 방식</vt:lpstr>
      <vt:lpstr>5. 데이터 요청 방식</vt:lpstr>
      <vt:lpstr>6. 동기화 XMLHttpRequest 기반 클라이언트 소스 코드</vt:lpstr>
      <vt:lpstr>6. 동기화 XMLHttpRequest 기반 클라이언트 소스 코드</vt:lpstr>
      <vt:lpstr>7. 비동기 XMLHttpRequest 기반 클라이언트 소스 코드</vt:lpstr>
      <vt:lpstr>7. 비동기 XMLHttpRequest 기반 클라이언트 소스 코드</vt:lpstr>
      <vt:lpstr>8. jQuery Ajax 기반 클라이언트 소스 코드</vt:lpstr>
      <vt:lpstr>8. jQuery Ajax 기반 클라이언트 소스 코드</vt:lpstr>
      <vt:lpstr>9. REST API 서버 소스 코드</vt:lpstr>
      <vt:lpstr>9. REST API 서버 소스 코드</vt:lpstr>
      <vt:lpstr>9. REST API 서버 소스 코드</vt:lpstr>
      <vt:lpstr>9. REST API 서버 소스 코드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user</cp:lastModifiedBy>
  <cp:revision>2674</cp:revision>
  <dcterms:created xsi:type="dcterms:W3CDTF">2004-07-21T02:43:03Z</dcterms:created>
  <dcterms:modified xsi:type="dcterms:W3CDTF">2021-05-05T00:19:20Z</dcterms:modified>
</cp:coreProperties>
</file>