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3" r:id="rId4"/>
    <p:sldId id="258" r:id="rId5"/>
    <p:sldId id="315" r:id="rId6"/>
    <p:sldId id="316" r:id="rId7"/>
    <p:sldId id="296" r:id="rId8"/>
    <p:sldId id="317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2788164" y="3963750"/>
            <a:ext cx="700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 </a:t>
            </a:r>
            <a:r>
              <a:rPr lang="ko-KR" altLang="en-US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입출력</a:t>
            </a:r>
            <a:endParaRPr lang="en-US" altLang="ko-KR" sz="3200" kern="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3188302" y="2375271"/>
            <a:ext cx="648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ker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겨울방학 파이썬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4599" y="177467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오늘 배울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외부 파일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읽어오기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2706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(web)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가져오기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3782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활용하여 데이터 수집하기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340132" y="4731103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0BDE7-4BB3-469A-BEEF-8CE1272CCFA1}"/>
              </a:ext>
            </a:extLst>
          </p:cNvPr>
          <p:cNvSpPr txBox="1"/>
          <p:nvPr/>
        </p:nvSpPr>
        <p:spPr>
          <a:xfrm>
            <a:off x="8616147" y="514443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저장하기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00EC79-5D06-4C07-A780-BB5FBD6EF163}"/>
              </a:ext>
            </a:extLst>
          </p:cNvPr>
          <p:cNvSpPr/>
          <p:nvPr/>
        </p:nvSpPr>
        <p:spPr>
          <a:xfrm>
            <a:off x="8340132" y="5271758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-26894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316869" y="112039"/>
            <a:ext cx="5868778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외부 파일 </a:t>
            </a:r>
            <a:r>
              <a:rPr lang="ko-KR" altLang="en-US" sz="48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읽어오기</a:t>
            </a:r>
            <a:endParaRPr lang="en-US" altLang="ko-KR" sz="4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ADF431-5619-421E-AE3A-5061AFE9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9" y="1617989"/>
            <a:ext cx="6603907" cy="44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5152" y="34333"/>
            <a:ext cx="5795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외부 파일 </a:t>
            </a:r>
            <a:r>
              <a:rPr lang="ko-KR" altLang="en-US" sz="48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읽어오기</a:t>
            </a:r>
            <a:endParaRPr lang="ko-KR" altLang="en-US" sz="4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97EDD-7A0E-4A4F-80C6-52261576B131}"/>
              </a:ext>
            </a:extLst>
          </p:cNvPr>
          <p:cNvSpPr txBox="1"/>
          <p:nvPr/>
        </p:nvSpPr>
        <p:spPr>
          <a:xfrm>
            <a:off x="779929" y="1550894"/>
            <a:ext cx="495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csv </a:t>
            </a:r>
            <a:r>
              <a:rPr lang="ko-KR" altLang="en-US" sz="2800" dirty="0">
                <a:solidFill>
                  <a:schemeClr val="bg1"/>
                </a:solidFill>
              </a:rPr>
              <a:t>파일 불러오기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5C70A-A9FD-4F90-812E-D4D8E3C3B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" t="46785" r="42794" b="20922"/>
          <a:stretch/>
        </p:blipFill>
        <p:spPr>
          <a:xfrm>
            <a:off x="685361" y="3092823"/>
            <a:ext cx="8975876" cy="6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5152" y="34333"/>
            <a:ext cx="5795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외부 파일 </a:t>
            </a:r>
            <a:r>
              <a:rPr lang="ko-KR" altLang="en-US" sz="48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읽어오기</a:t>
            </a:r>
            <a:endParaRPr lang="ko-KR" altLang="en-US" sz="4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93346-8A35-4B99-9E6E-59939FF8C667}"/>
              </a:ext>
            </a:extLst>
          </p:cNvPr>
          <p:cNvSpPr txBox="1"/>
          <p:nvPr/>
        </p:nvSpPr>
        <p:spPr>
          <a:xfrm>
            <a:off x="498764" y="1413164"/>
            <a:ext cx="6114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Header </a:t>
            </a:r>
            <a:r>
              <a:rPr lang="ko-KR" altLang="en-US" sz="2400" dirty="0">
                <a:solidFill>
                  <a:schemeClr val="bg1"/>
                </a:solidFill>
              </a:rPr>
              <a:t>옵션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열 이름이 되는 행을 지정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96A35-4900-4A4E-93F4-FCB81A50E1D6}"/>
              </a:ext>
            </a:extLst>
          </p:cNvPr>
          <p:cNvSpPr txBox="1"/>
          <p:nvPr/>
        </p:nvSpPr>
        <p:spPr>
          <a:xfrm>
            <a:off x="1348509" y="2351782"/>
            <a:ext cx="9494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pd.read_csv</a:t>
            </a:r>
            <a:r>
              <a:rPr lang="en-US" altLang="ko-KR" sz="3200" dirty="0">
                <a:solidFill>
                  <a:schemeClr val="bg1"/>
                </a:solidFill>
              </a:rPr>
              <a:t>(‘</a:t>
            </a:r>
            <a:r>
              <a:rPr lang="ko-KR" altLang="en-US" sz="3200" dirty="0">
                <a:solidFill>
                  <a:schemeClr val="bg1"/>
                </a:solidFill>
              </a:rPr>
              <a:t>파일 이름</a:t>
            </a:r>
            <a:r>
              <a:rPr lang="en-US" altLang="ko-KR" sz="3200" dirty="0">
                <a:solidFill>
                  <a:schemeClr val="bg1"/>
                </a:solidFill>
              </a:rPr>
              <a:t>’ , header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=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?)</a:t>
            </a:r>
          </a:p>
          <a:p>
            <a:r>
              <a:rPr lang="en-US" altLang="ko-KR" sz="3200" dirty="0">
                <a:solidFill>
                  <a:srgbClr val="FF0000"/>
                </a:solidFill>
              </a:rPr>
              <a:t>? =&gt; </a:t>
            </a:r>
            <a:r>
              <a:rPr lang="ko-KR" altLang="en-US" sz="3200" dirty="0">
                <a:solidFill>
                  <a:srgbClr val="FF0000"/>
                </a:solidFill>
              </a:rPr>
              <a:t>행을 지정하여 열 이름으로 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3ECE1-7CB6-46A8-B702-07D1420052F3}"/>
              </a:ext>
            </a:extLst>
          </p:cNvPr>
          <p:cNvSpPr txBox="1"/>
          <p:nvPr/>
        </p:nvSpPr>
        <p:spPr>
          <a:xfrm>
            <a:off x="498764" y="3819789"/>
            <a:ext cx="407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Index_col</a:t>
            </a:r>
            <a:r>
              <a:rPr lang="ko-KR" altLang="en-US" sz="2400" dirty="0">
                <a:solidFill>
                  <a:schemeClr val="bg1"/>
                </a:solidFill>
              </a:rPr>
              <a:t> 옵션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행 주소가 되는 열을 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B1D3F-199D-46A1-840B-AC66E22B07D2}"/>
              </a:ext>
            </a:extLst>
          </p:cNvPr>
          <p:cNvSpPr txBox="1"/>
          <p:nvPr/>
        </p:nvSpPr>
        <p:spPr>
          <a:xfrm>
            <a:off x="1348509" y="4839855"/>
            <a:ext cx="8682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pd.read_csv</a:t>
            </a:r>
            <a:r>
              <a:rPr lang="en-US" altLang="ko-KR" sz="3200" dirty="0">
                <a:solidFill>
                  <a:schemeClr val="bg1"/>
                </a:solidFill>
              </a:rPr>
              <a:t>(‘</a:t>
            </a:r>
            <a:r>
              <a:rPr lang="ko-KR" altLang="en-US" sz="3200" dirty="0">
                <a:solidFill>
                  <a:schemeClr val="bg1"/>
                </a:solidFill>
              </a:rPr>
              <a:t>파일 이름</a:t>
            </a:r>
            <a:r>
              <a:rPr lang="en-US" altLang="ko-KR" sz="3200" dirty="0">
                <a:solidFill>
                  <a:schemeClr val="bg1"/>
                </a:solidFill>
              </a:rPr>
              <a:t>’ , </a:t>
            </a:r>
            <a:r>
              <a:rPr lang="en-US" altLang="ko-KR" sz="3200" dirty="0" err="1">
                <a:solidFill>
                  <a:schemeClr val="bg1"/>
                </a:solidFill>
              </a:rPr>
              <a:t>index_col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=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?)</a:t>
            </a:r>
          </a:p>
          <a:p>
            <a:r>
              <a:rPr lang="en-US" altLang="ko-KR" sz="3200" dirty="0">
                <a:solidFill>
                  <a:srgbClr val="FF0000"/>
                </a:solidFill>
              </a:rPr>
              <a:t>? =&gt; </a:t>
            </a:r>
            <a:r>
              <a:rPr lang="ko-KR" altLang="en-US" sz="3200" dirty="0">
                <a:solidFill>
                  <a:srgbClr val="FF0000"/>
                </a:solidFill>
              </a:rPr>
              <a:t>열을 지정하여  인덱스로 한다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2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5152" y="34333"/>
            <a:ext cx="5795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외부 파일 </a:t>
            </a:r>
            <a:r>
              <a:rPr lang="ko-KR" altLang="en-US" sz="48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읽어오기</a:t>
            </a:r>
            <a:endParaRPr lang="ko-KR" altLang="en-US" sz="4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F07DC-53FC-4450-896F-5DC7DE3E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81" y="1295223"/>
            <a:ext cx="8843963" cy="32490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F44710-6FFB-4ADC-AD8B-6741B354D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10"/>
          <a:stretch/>
        </p:blipFill>
        <p:spPr>
          <a:xfrm>
            <a:off x="1251381" y="4387274"/>
            <a:ext cx="8843963" cy="14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4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저장하기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12605-098D-4CFC-A7D3-554B3CB1B7AA}"/>
              </a:ext>
            </a:extLst>
          </p:cNvPr>
          <p:cNvSpPr txBox="1"/>
          <p:nvPr/>
        </p:nvSpPr>
        <p:spPr>
          <a:xfrm>
            <a:off x="855957" y="1330336"/>
            <a:ext cx="593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csv </a:t>
            </a:r>
            <a:r>
              <a:rPr lang="ko-KR" altLang="en-US" sz="2400" dirty="0">
                <a:solidFill>
                  <a:schemeClr val="bg1"/>
                </a:solidFill>
              </a:rPr>
              <a:t>파일로 저장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A2960-473A-45F0-84B6-A3690308AB2D}"/>
              </a:ext>
            </a:extLst>
          </p:cNvPr>
          <p:cNvSpPr txBox="1"/>
          <p:nvPr/>
        </p:nvSpPr>
        <p:spPr>
          <a:xfrm>
            <a:off x="888557" y="1858203"/>
            <a:ext cx="933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00B050"/>
                </a:solidFill>
              </a:rPr>
              <a:t>DataFrame</a:t>
            </a:r>
            <a:r>
              <a:rPr lang="en-US" altLang="ko-KR" sz="3600" dirty="0">
                <a:solidFill>
                  <a:srgbClr val="00B050"/>
                </a:solidFill>
              </a:rPr>
              <a:t> </a:t>
            </a:r>
            <a:r>
              <a:rPr lang="ko-KR" altLang="en-US" sz="3600" dirty="0">
                <a:solidFill>
                  <a:srgbClr val="00B050"/>
                </a:solidFill>
              </a:rPr>
              <a:t>객체</a:t>
            </a:r>
            <a:r>
              <a:rPr lang="en-US" altLang="ko-KR" sz="3600" dirty="0">
                <a:solidFill>
                  <a:srgbClr val="00B050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. </a:t>
            </a:r>
            <a:r>
              <a:rPr lang="en-US" altLang="ko-KR" sz="3600" dirty="0" err="1">
                <a:solidFill>
                  <a:schemeClr val="bg1"/>
                </a:solidFill>
              </a:rPr>
              <a:t>to_csv</a:t>
            </a:r>
            <a:r>
              <a:rPr lang="en-US" altLang="ko-KR" sz="3600" dirty="0">
                <a:solidFill>
                  <a:schemeClr val="bg1"/>
                </a:solidFill>
              </a:rPr>
              <a:t> ( '</a:t>
            </a:r>
            <a:r>
              <a:rPr lang="ko-KR" altLang="en-US" sz="3600" dirty="0">
                <a:solidFill>
                  <a:schemeClr val="bg1"/>
                </a:solidFill>
              </a:rPr>
              <a:t>파일 이름</a:t>
            </a:r>
            <a:r>
              <a:rPr lang="en-US" altLang="ko-KR" sz="3600" dirty="0">
                <a:solidFill>
                  <a:schemeClr val="bg1"/>
                </a:solidFill>
              </a:rPr>
              <a:t>’ )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E3863-5178-42C3-9B18-98AE23AC69D1}"/>
              </a:ext>
            </a:extLst>
          </p:cNvPr>
          <p:cNvSpPr txBox="1"/>
          <p:nvPr/>
        </p:nvSpPr>
        <p:spPr>
          <a:xfrm>
            <a:off x="888557" y="2733979"/>
            <a:ext cx="593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json </a:t>
            </a:r>
            <a:r>
              <a:rPr lang="ko-KR" altLang="en-US" sz="2400" dirty="0">
                <a:solidFill>
                  <a:schemeClr val="bg1"/>
                </a:solidFill>
              </a:rPr>
              <a:t>파일로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88274-3EAB-4FE0-84D6-7823412F362A}"/>
              </a:ext>
            </a:extLst>
          </p:cNvPr>
          <p:cNvSpPr txBox="1"/>
          <p:nvPr/>
        </p:nvSpPr>
        <p:spPr>
          <a:xfrm>
            <a:off x="888557" y="3307660"/>
            <a:ext cx="933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00B050"/>
                </a:solidFill>
              </a:rPr>
              <a:t>DataFrame</a:t>
            </a:r>
            <a:r>
              <a:rPr lang="en-US" altLang="ko-KR" sz="3600" dirty="0">
                <a:solidFill>
                  <a:srgbClr val="00B050"/>
                </a:solidFill>
              </a:rPr>
              <a:t> </a:t>
            </a:r>
            <a:r>
              <a:rPr lang="ko-KR" altLang="en-US" sz="3600" dirty="0">
                <a:solidFill>
                  <a:srgbClr val="00B050"/>
                </a:solidFill>
              </a:rPr>
              <a:t>객체</a:t>
            </a:r>
            <a:r>
              <a:rPr lang="en-US" altLang="ko-KR" sz="3600" dirty="0">
                <a:solidFill>
                  <a:srgbClr val="00B050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. To_ json ( '</a:t>
            </a:r>
            <a:r>
              <a:rPr lang="ko-KR" altLang="en-US" sz="3600" dirty="0">
                <a:solidFill>
                  <a:schemeClr val="bg1"/>
                </a:solidFill>
              </a:rPr>
              <a:t>파일 이름</a:t>
            </a:r>
            <a:r>
              <a:rPr lang="en-US" altLang="ko-KR" sz="3600" dirty="0">
                <a:solidFill>
                  <a:schemeClr val="bg1"/>
                </a:solidFill>
              </a:rPr>
              <a:t>’ )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80F68-617B-4749-93E2-CF3428A4C951}"/>
              </a:ext>
            </a:extLst>
          </p:cNvPr>
          <p:cNvSpPr txBox="1"/>
          <p:nvPr/>
        </p:nvSpPr>
        <p:spPr>
          <a:xfrm>
            <a:off x="888557" y="4184616"/>
            <a:ext cx="593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excel </a:t>
            </a:r>
            <a:r>
              <a:rPr lang="ko-KR" altLang="en-US" sz="2400" dirty="0">
                <a:solidFill>
                  <a:schemeClr val="bg1"/>
                </a:solidFill>
              </a:rPr>
              <a:t>파일로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A5F16-782A-4E5C-9EBA-43A9A57D73CF}"/>
              </a:ext>
            </a:extLst>
          </p:cNvPr>
          <p:cNvSpPr txBox="1"/>
          <p:nvPr/>
        </p:nvSpPr>
        <p:spPr>
          <a:xfrm>
            <a:off x="888557" y="4881333"/>
            <a:ext cx="933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00B050"/>
                </a:solidFill>
              </a:rPr>
              <a:t>DataFrame</a:t>
            </a:r>
            <a:r>
              <a:rPr lang="en-US" altLang="ko-KR" sz="3600" dirty="0">
                <a:solidFill>
                  <a:srgbClr val="00B050"/>
                </a:solidFill>
              </a:rPr>
              <a:t> </a:t>
            </a:r>
            <a:r>
              <a:rPr lang="ko-KR" altLang="en-US" sz="3600" dirty="0">
                <a:solidFill>
                  <a:srgbClr val="00B050"/>
                </a:solidFill>
              </a:rPr>
              <a:t>객체</a:t>
            </a:r>
            <a:r>
              <a:rPr lang="en-US" altLang="ko-KR" sz="3600" dirty="0">
                <a:solidFill>
                  <a:srgbClr val="00B050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. To_ excel ( '</a:t>
            </a:r>
            <a:r>
              <a:rPr lang="ko-KR" altLang="en-US" sz="3600" dirty="0">
                <a:solidFill>
                  <a:schemeClr val="bg1"/>
                </a:solidFill>
              </a:rPr>
              <a:t>파일 이름</a:t>
            </a:r>
            <a:r>
              <a:rPr lang="en-US" altLang="ko-KR" sz="3600" dirty="0">
                <a:solidFill>
                  <a:schemeClr val="bg1"/>
                </a:solidFill>
              </a:rPr>
              <a:t>’ )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0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저장하기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A2960-473A-45F0-84B6-A3690308AB2D}"/>
              </a:ext>
            </a:extLst>
          </p:cNvPr>
          <p:cNvSpPr txBox="1"/>
          <p:nvPr/>
        </p:nvSpPr>
        <p:spPr>
          <a:xfrm>
            <a:off x="1200727" y="2706255"/>
            <a:ext cx="933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4C304-C49D-492C-B587-D228AFAA6ED5}"/>
              </a:ext>
            </a:extLst>
          </p:cNvPr>
          <p:cNvSpPr txBox="1"/>
          <p:nvPr/>
        </p:nvSpPr>
        <p:spPr>
          <a:xfrm>
            <a:off x="452581" y="1419000"/>
            <a:ext cx="832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여러 개의 데이터프레임을 하나의 </a:t>
            </a:r>
            <a:r>
              <a:rPr lang="en-US" altLang="ko-KR" sz="2400" dirty="0">
                <a:solidFill>
                  <a:schemeClr val="bg1"/>
                </a:solidFill>
              </a:rPr>
              <a:t>excel </a:t>
            </a:r>
            <a:r>
              <a:rPr lang="ko-KR" altLang="en-US" sz="2400" dirty="0">
                <a:solidFill>
                  <a:schemeClr val="bg1"/>
                </a:solidFill>
              </a:rPr>
              <a:t>파일로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3D59A-E931-4E47-9F2B-3D81F9FE45FD}"/>
              </a:ext>
            </a:extLst>
          </p:cNvPr>
          <p:cNvSpPr txBox="1"/>
          <p:nvPr/>
        </p:nvSpPr>
        <p:spPr>
          <a:xfrm>
            <a:off x="637309" y="2318327"/>
            <a:ext cx="10233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writer  = pd. </a:t>
            </a:r>
            <a:r>
              <a:rPr lang="en-US" altLang="ko-KR" sz="3600" dirty="0" err="1">
                <a:solidFill>
                  <a:schemeClr val="bg1"/>
                </a:solidFill>
              </a:rPr>
              <a:t>ExcelWriter</a:t>
            </a:r>
            <a:r>
              <a:rPr lang="en-US" altLang="ko-KR" sz="3600" dirty="0">
                <a:solidFill>
                  <a:schemeClr val="bg1"/>
                </a:solidFill>
              </a:rPr>
              <a:t> ( ‘ </a:t>
            </a:r>
            <a:r>
              <a:rPr lang="ko-KR" altLang="en-US" sz="3600" dirty="0">
                <a:solidFill>
                  <a:schemeClr val="bg1"/>
                </a:solidFill>
              </a:rPr>
              <a:t>엑셀 이름 </a:t>
            </a:r>
            <a:r>
              <a:rPr lang="en-US" altLang="ko-KR" sz="3600" dirty="0">
                <a:solidFill>
                  <a:schemeClr val="bg1"/>
                </a:solidFill>
              </a:rPr>
              <a:t>‘ ) 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df1.to_excel(writer, </a:t>
            </a:r>
            <a:r>
              <a:rPr lang="en-US" altLang="ko-KR" sz="3600" dirty="0" err="1">
                <a:solidFill>
                  <a:schemeClr val="bg1"/>
                </a:solidFill>
              </a:rPr>
              <a:t>sheet_name</a:t>
            </a:r>
            <a:r>
              <a:rPr lang="en-US" altLang="ko-KR" sz="3600" dirty="0">
                <a:solidFill>
                  <a:schemeClr val="bg1"/>
                </a:solidFill>
              </a:rPr>
              <a:t> = ‘</a:t>
            </a:r>
            <a:r>
              <a:rPr lang="ko-KR" altLang="en-US" sz="3600" dirty="0">
                <a:solidFill>
                  <a:schemeClr val="bg1"/>
                </a:solidFill>
              </a:rPr>
              <a:t>시트 이름</a:t>
            </a:r>
            <a:r>
              <a:rPr lang="en-US" altLang="ko-KR" sz="3600" dirty="0">
                <a:solidFill>
                  <a:schemeClr val="bg1"/>
                </a:solidFill>
              </a:rPr>
              <a:t>') </a:t>
            </a:r>
            <a:r>
              <a:rPr lang="en-US" altLang="ko-KR" sz="3600" dirty="0"/>
              <a:t> 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Df2.to_excel(writer, </a:t>
            </a:r>
            <a:r>
              <a:rPr lang="en-US" altLang="ko-KR" sz="3600" dirty="0" err="1">
                <a:solidFill>
                  <a:schemeClr val="bg1"/>
                </a:solidFill>
              </a:rPr>
              <a:t>sheet_name</a:t>
            </a:r>
            <a:r>
              <a:rPr lang="en-US" altLang="ko-KR" sz="3600" dirty="0">
                <a:solidFill>
                  <a:schemeClr val="bg1"/>
                </a:solidFill>
              </a:rPr>
              <a:t> = ‘</a:t>
            </a:r>
            <a:r>
              <a:rPr lang="ko-KR" altLang="en-US" sz="3600" dirty="0">
                <a:solidFill>
                  <a:schemeClr val="bg1"/>
                </a:solidFill>
              </a:rPr>
              <a:t>시트 이름</a:t>
            </a:r>
            <a:r>
              <a:rPr lang="en-US" altLang="ko-KR" sz="3600" dirty="0">
                <a:solidFill>
                  <a:schemeClr val="bg1"/>
                </a:solidFill>
              </a:rPr>
              <a:t>’)</a:t>
            </a:r>
            <a:endParaRPr lang="en-US" altLang="ko-KR" sz="3600" dirty="0"/>
          </a:p>
          <a:p>
            <a:r>
              <a:rPr lang="en-US" altLang="ko-KR" sz="3600" dirty="0" err="1">
                <a:solidFill>
                  <a:schemeClr val="bg1"/>
                </a:solidFill>
              </a:rPr>
              <a:t>writer.save</a:t>
            </a:r>
            <a:r>
              <a:rPr lang="en-US" altLang="ko-KR" sz="3600" dirty="0">
                <a:solidFill>
                  <a:schemeClr val="bg1"/>
                </a:solidFill>
              </a:rPr>
              <a:t>( 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0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439646" y="2931473"/>
            <a:ext cx="3310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</a:t>
            </a:r>
            <a:endParaRPr lang="ko-KR" altLang="en-US" sz="5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797</TotalTime>
  <Words>201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KoPub돋움체 Bold</vt:lpstr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 </cp:lastModifiedBy>
  <cp:revision>76</cp:revision>
  <dcterms:created xsi:type="dcterms:W3CDTF">2016-03-12T15:04:52Z</dcterms:created>
  <dcterms:modified xsi:type="dcterms:W3CDTF">2020-01-09T10:54:26Z</dcterms:modified>
</cp:coreProperties>
</file>