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93" r:id="rId4"/>
    <p:sldId id="299" r:id="rId5"/>
    <p:sldId id="300" r:id="rId6"/>
    <p:sldId id="301" r:id="rId7"/>
    <p:sldId id="295" r:id="rId8"/>
    <p:sldId id="296" r:id="rId9"/>
    <p:sldId id="297" r:id="rId10"/>
    <p:sldId id="302" r:id="rId11"/>
    <p:sldId id="298" r:id="rId12"/>
    <p:sldId id="2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2788164" y="3963750"/>
            <a:ext cx="700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 </a:t>
            </a:r>
            <a:r>
              <a:rPr lang="ko-KR" altLang="en-US" sz="32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사전 처리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3188302" y="2375271"/>
            <a:ext cx="648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겨울방학 파이썬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8D6CC-34D4-49B1-9DFE-F6D15A2FCE76}"/>
              </a:ext>
            </a:extLst>
          </p:cNvPr>
          <p:cNvSpPr txBox="1"/>
          <p:nvPr/>
        </p:nvSpPr>
        <p:spPr>
          <a:xfrm>
            <a:off x="1084240" y="265928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범주형 데이터 처리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EA615-4250-4472-B44A-A03B315BBCA2}"/>
              </a:ext>
            </a:extLst>
          </p:cNvPr>
          <p:cNvSpPr txBox="1"/>
          <p:nvPr/>
        </p:nvSpPr>
        <p:spPr>
          <a:xfrm>
            <a:off x="788586" y="1452282"/>
            <a:ext cx="600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구간 분할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A0C0E-D4F4-46B7-B209-7C41E8035570}"/>
              </a:ext>
            </a:extLst>
          </p:cNvPr>
          <p:cNvSpPr txBox="1"/>
          <p:nvPr/>
        </p:nvSpPr>
        <p:spPr>
          <a:xfrm>
            <a:off x="968187" y="2256274"/>
            <a:ext cx="952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pd.cut</a:t>
            </a:r>
            <a:r>
              <a:rPr lang="en-US" altLang="ko-KR" dirty="0">
                <a:solidFill>
                  <a:schemeClr val="bg1"/>
                </a:solidFill>
              </a:rPr>
              <a:t> ( x = </a:t>
            </a:r>
            <a:r>
              <a:rPr lang="ko-KR" altLang="en-US" dirty="0">
                <a:solidFill>
                  <a:schemeClr val="bg1"/>
                </a:solidFill>
              </a:rPr>
              <a:t>데이터 프레임</a:t>
            </a:r>
            <a:r>
              <a:rPr lang="en-US" altLang="ko-KR" dirty="0">
                <a:solidFill>
                  <a:schemeClr val="bg1"/>
                </a:solidFill>
              </a:rPr>
              <a:t>, bins = ? , labels = ? , </a:t>
            </a:r>
            <a:r>
              <a:rPr lang="en-US" altLang="ko-KR" dirty="0" err="1">
                <a:solidFill>
                  <a:schemeClr val="bg1"/>
                </a:solidFill>
              </a:rPr>
              <a:t>include_lowest</a:t>
            </a:r>
            <a:r>
              <a:rPr lang="en-US" altLang="ko-KR" dirty="0">
                <a:solidFill>
                  <a:schemeClr val="bg1"/>
                </a:solidFill>
              </a:rPr>
              <a:t> = True )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823AD-09BE-4B88-86EB-E327B45EDBEB}"/>
              </a:ext>
            </a:extLst>
          </p:cNvPr>
          <p:cNvSpPr txBox="1"/>
          <p:nvPr/>
        </p:nvSpPr>
        <p:spPr>
          <a:xfrm>
            <a:off x="968187" y="3176699"/>
            <a:ext cx="7234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bins = [</a:t>
            </a:r>
            <a:r>
              <a:rPr lang="ko-KR" altLang="en-US" sz="2000" dirty="0">
                <a:solidFill>
                  <a:schemeClr val="bg1"/>
                </a:solidFill>
              </a:rPr>
              <a:t>‘</a:t>
            </a:r>
            <a:r>
              <a:rPr lang="ko-KR" altLang="en-US" sz="2000" dirty="0" err="1">
                <a:solidFill>
                  <a:schemeClr val="bg1"/>
                </a:solidFill>
              </a:rPr>
              <a:t>경계값</a:t>
            </a:r>
            <a:r>
              <a:rPr lang="ko-KR" altLang="en-US" sz="2000" dirty="0">
                <a:solidFill>
                  <a:schemeClr val="bg1"/>
                </a:solidFill>
              </a:rPr>
              <a:t> 리스트’</a:t>
            </a:r>
            <a:r>
              <a:rPr lang="en-US" altLang="ko-KR" sz="20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labels = [‘</a:t>
            </a:r>
            <a:r>
              <a:rPr lang="ko-KR" altLang="en-US" sz="2000" dirty="0">
                <a:solidFill>
                  <a:schemeClr val="bg1"/>
                </a:solidFill>
              </a:rPr>
              <a:t>구간 이름</a:t>
            </a:r>
            <a:r>
              <a:rPr lang="en-US" altLang="ko-KR" sz="2000" dirty="0">
                <a:solidFill>
                  <a:schemeClr val="bg1"/>
                </a:solidFill>
              </a:rPr>
              <a:t>’]</a:t>
            </a:r>
          </a:p>
          <a:p>
            <a:r>
              <a:rPr lang="en-US" altLang="ko-KR" sz="2000" dirty="0" err="1">
                <a:solidFill>
                  <a:schemeClr val="bg1"/>
                </a:solidFill>
              </a:rPr>
              <a:t>include_lowest</a:t>
            </a:r>
            <a:r>
              <a:rPr lang="en-US" altLang="ko-KR" sz="2000" dirty="0">
                <a:solidFill>
                  <a:schemeClr val="bg1"/>
                </a:solidFill>
              </a:rPr>
              <a:t> = True -&gt; </a:t>
            </a:r>
            <a:r>
              <a:rPr lang="ko-KR" altLang="en-US" sz="2000" dirty="0">
                <a:solidFill>
                  <a:schemeClr val="bg1"/>
                </a:solidFill>
              </a:rPr>
              <a:t>첫 경계를 포함한다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88D62-5782-434A-991E-8F9866345BE9}"/>
              </a:ext>
            </a:extLst>
          </p:cNvPr>
          <p:cNvSpPr txBox="1"/>
          <p:nvPr/>
        </p:nvSpPr>
        <p:spPr>
          <a:xfrm>
            <a:off x="968187" y="4580964"/>
            <a:ext cx="600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더미 변수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DD1A3-EE52-4532-9F02-456AA25769F0}"/>
              </a:ext>
            </a:extLst>
          </p:cNvPr>
          <p:cNvSpPr txBox="1"/>
          <p:nvPr/>
        </p:nvSpPr>
        <p:spPr>
          <a:xfrm>
            <a:off x="1147788" y="5384956"/>
            <a:ext cx="952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pd. </a:t>
            </a:r>
            <a:r>
              <a:rPr lang="en-US" altLang="ko-KR" sz="2000" dirty="0" err="1">
                <a:solidFill>
                  <a:schemeClr val="bg1"/>
                </a:solidFill>
              </a:rPr>
              <a:t>get_dummies</a:t>
            </a:r>
            <a:r>
              <a:rPr lang="en-US" altLang="ko-KR" sz="2000" dirty="0">
                <a:solidFill>
                  <a:schemeClr val="bg1"/>
                </a:solidFill>
              </a:rPr>
              <a:t> ( </a:t>
            </a:r>
            <a:r>
              <a:rPr lang="en-US" altLang="ko-KR" sz="2000" dirty="0" err="1">
                <a:solidFill>
                  <a:schemeClr val="bg1"/>
                </a:solidFill>
              </a:rPr>
              <a:t>pd.cut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한 것 </a:t>
            </a:r>
            <a:r>
              <a:rPr lang="en-US" altLang="ko-KR" sz="2000" dirty="0">
                <a:solidFill>
                  <a:schemeClr val="bg1"/>
                </a:solidFill>
              </a:rPr>
              <a:t>) -&gt; </a:t>
            </a:r>
            <a:r>
              <a:rPr lang="ko-KR" altLang="en-US" sz="2000" dirty="0">
                <a:solidFill>
                  <a:schemeClr val="bg1"/>
                </a:solidFill>
              </a:rPr>
              <a:t>경계 값에 포함된 것 </a:t>
            </a:r>
            <a:r>
              <a:rPr lang="en-US" altLang="ko-KR" sz="2000" dirty="0">
                <a:solidFill>
                  <a:schemeClr val="bg1"/>
                </a:solidFill>
              </a:rPr>
              <a:t>1, </a:t>
            </a:r>
            <a:r>
              <a:rPr lang="ko-KR" altLang="en-US" sz="2000" dirty="0">
                <a:solidFill>
                  <a:schemeClr val="bg1"/>
                </a:solidFill>
              </a:rPr>
              <a:t>포함되지 않은 것 </a:t>
            </a:r>
            <a:r>
              <a:rPr lang="en-US" altLang="ko-KR" sz="2000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9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F121A-3A44-478E-9EDF-3590C6DD1823}"/>
              </a:ext>
            </a:extLst>
          </p:cNvPr>
          <p:cNvSpPr txBox="1"/>
          <p:nvPr/>
        </p:nvSpPr>
        <p:spPr>
          <a:xfrm>
            <a:off x="2320000" y="265928"/>
            <a:ext cx="5050032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정규화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 descr="방이(가) 표시된 사진&#10;&#10;자동 생성된 설명">
            <a:extLst>
              <a:ext uri="{FF2B5EF4-FFF2-40B4-BE49-F238E27FC236}">
                <a16:creationId xmlns:a16="http://schemas.microsoft.com/office/drawing/2014/main" id="{62566605-F341-4087-BDF1-79F7C1AA8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40"/>
          <a:stretch/>
        </p:blipFill>
        <p:spPr>
          <a:xfrm>
            <a:off x="805020" y="2533855"/>
            <a:ext cx="9786542" cy="179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439646" y="2931473"/>
            <a:ext cx="33105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QUESTION</a:t>
            </a:r>
            <a:endParaRPr lang="ko-KR" altLang="en-US" sz="5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599" y="177467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오늘 배울 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65731" y="3852257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누락 데이터 처리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65731" y="4357913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중복 데이터 처리</a:t>
            </a:r>
          </a:p>
        </p:txBody>
      </p:sp>
      <p:sp>
        <p:nvSpPr>
          <p:cNvPr id="2243" name="직사각형 2242"/>
          <p:cNvSpPr/>
          <p:nvPr/>
        </p:nvSpPr>
        <p:spPr>
          <a:xfrm>
            <a:off x="7789716" y="398116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789716" y="4517774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065731" y="487715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표준화</a:t>
            </a:r>
            <a:endParaRPr lang="en-US" altLang="ko-KR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89716" y="5068456"/>
            <a:ext cx="80387" cy="7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216AE-29C0-4A22-A8D3-EDB9CC579C02}"/>
              </a:ext>
            </a:extLst>
          </p:cNvPr>
          <p:cNvSpPr txBox="1"/>
          <p:nvPr/>
        </p:nvSpPr>
        <p:spPr>
          <a:xfrm>
            <a:off x="8065731" y="5405718"/>
            <a:ext cx="34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범주형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카테고리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데이터 처리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0C3902-2F4D-4F66-B9CC-259DA97CBBF4}"/>
              </a:ext>
            </a:extLst>
          </p:cNvPr>
          <p:cNvSpPr/>
          <p:nvPr/>
        </p:nvSpPr>
        <p:spPr>
          <a:xfrm flipH="1">
            <a:off x="7798090" y="5550588"/>
            <a:ext cx="72013" cy="7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3A4810-98E3-4782-92C6-C872F1988BC8}"/>
              </a:ext>
            </a:extLst>
          </p:cNvPr>
          <p:cNvSpPr/>
          <p:nvPr/>
        </p:nvSpPr>
        <p:spPr>
          <a:xfrm>
            <a:off x="7829909" y="6049018"/>
            <a:ext cx="80387" cy="7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EF6FA-F86A-43E4-9A57-CA44D0D5BCF5}"/>
              </a:ext>
            </a:extLst>
          </p:cNvPr>
          <p:cNvSpPr txBox="1"/>
          <p:nvPr/>
        </p:nvSpPr>
        <p:spPr>
          <a:xfrm>
            <a:off x="8131414" y="5911374"/>
            <a:ext cx="24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정규화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누락 데이터 처리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712F4-8B72-40A0-B5A7-FE9C7B8D6050}"/>
              </a:ext>
            </a:extLst>
          </p:cNvPr>
          <p:cNvSpPr txBox="1"/>
          <p:nvPr/>
        </p:nvSpPr>
        <p:spPr>
          <a:xfrm>
            <a:off x="1115810" y="1503437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누락 데이터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en-US" altLang="ko-KR" sz="2800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NaN</a:t>
            </a:r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E0EA4-913C-4E50-B170-29A47FED1FD3}"/>
              </a:ext>
            </a:extLst>
          </p:cNvPr>
          <p:cNvSpPr txBox="1"/>
          <p:nvPr/>
        </p:nvSpPr>
        <p:spPr>
          <a:xfrm>
            <a:off x="1115810" y="2581835"/>
            <a:ext cx="407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누락 데이터를 확인 하는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CD086-8DC3-4A89-A70C-6AEF54761EEE}"/>
              </a:ext>
            </a:extLst>
          </p:cNvPr>
          <p:cNvSpPr txBox="1"/>
          <p:nvPr/>
        </p:nvSpPr>
        <p:spPr>
          <a:xfrm>
            <a:off x="1210236" y="3256146"/>
            <a:ext cx="8641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1. info( ) </a:t>
            </a:r>
            <a:r>
              <a:rPr lang="ko-KR" altLang="en-US" sz="2800" dirty="0">
                <a:solidFill>
                  <a:schemeClr val="bg1"/>
                </a:solidFill>
              </a:rPr>
              <a:t>함수 사용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C545A6-52B9-4DEB-90E0-0529D82F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751" y="1706579"/>
            <a:ext cx="6017378" cy="44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누락 데이터 처리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CD086-8DC3-4A89-A70C-6AEF54761EEE}"/>
              </a:ext>
            </a:extLst>
          </p:cNvPr>
          <p:cNvSpPr txBox="1"/>
          <p:nvPr/>
        </p:nvSpPr>
        <p:spPr>
          <a:xfrm>
            <a:off x="1210236" y="1441426"/>
            <a:ext cx="8641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en-US" altLang="ko-KR" sz="2800" dirty="0" err="1">
                <a:solidFill>
                  <a:schemeClr val="bg1"/>
                </a:solidFill>
              </a:rPr>
              <a:t>isnull</a:t>
            </a:r>
            <a:r>
              <a:rPr lang="en-US" altLang="ko-KR" sz="2800" dirty="0">
                <a:solidFill>
                  <a:schemeClr val="bg1"/>
                </a:solidFill>
              </a:rPr>
              <a:t>( ).sum(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90110-8910-4068-A2E0-81974D1E8827}"/>
              </a:ext>
            </a:extLst>
          </p:cNvPr>
          <p:cNvSpPr txBox="1"/>
          <p:nvPr/>
        </p:nvSpPr>
        <p:spPr>
          <a:xfrm>
            <a:off x="5549153" y="1371600"/>
            <a:ext cx="479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isnull</a:t>
            </a:r>
            <a:r>
              <a:rPr lang="en-US" altLang="ko-KR" dirty="0">
                <a:solidFill>
                  <a:schemeClr val="bg1"/>
                </a:solidFill>
              </a:rPr>
              <a:t>( ) -&gt; </a:t>
            </a:r>
            <a:r>
              <a:rPr lang="en-US" altLang="ko-KR" dirty="0" err="1">
                <a:solidFill>
                  <a:schemeClr val="bg1"/>
                </a:solidFill>
              </a:rPr>
              <a:t>NaN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값을 </a:t>
            </a:r>
            <a:r>
              <a:rPr lang="en-US" altLang="ko-KR" dirty="0">
                <a:solidFill>
                  <a:schemeClr val="bg1"/>
                </a:solidFill>
              </a:rPr>
              <a:t>True</a:t>
            </a:r>
            <a:r>
              <a:rPr lang="ko-KR" altLang="en-US" dirty="0">
                <a:solidFill>
                  <a:schemeClr val="bg1"/>
                </a:solidFill>
              </a:rPr>
              <a:t>로 반환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notnull</a:t>
            </a:r>
            <a:r>
              <a:rPr lang="en-US" altLang="ko-KR" dirty="0">
                <a:solidFill>
                  <a:schemeClr val="bg1"/>
                </a:solidFill>
              </a:rPr>
              <a:t>( ) -&gt; </a:t>
            </a:r>
            <a:r>
              <a:rPr lang="en-US" altLang="ko-KR" dirty="0" err="1">
                <a:solidFill>
                  <a:schemeClr val="bg1"/>
                </a:solidFill>
              </a:rPr>
              <a:t>NaN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값을 </a:t>
            </a:r>
            <a:r>
              <a:rPr lang="en-US" altLang="ko-KR" dirty="0">
                <a:solidFill>
                  <a:schemeClr val="bg1"/>
                </a:solidFill>
              </a:rPr>
              <a:t>False</a:t>
            </a:r>
            <a:r>
              <a:rPr lang="ko-KR" altLang="en-US" dirty="0">
                <a:solidFill>
                  <a:schemeClr val="bg1"/>
                </a:solidFill>
              </a:rPr>
              <a:t>로 반환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05D85-BE0F-457D-BDDA-09508AF939A9}"/>
              </a:ext>
            </a:extLst>
          </p:cNvPr>
          <p:cNvSpPr txBox="1"/>
          <p:nvPr/>
        </p:nvSpPr>
        <p:spPr>
          <a:xfrm>
            <a:off x="1210236" y="2994211"/>
            <a:ext cx="625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3. </a:t>
            </a:r>
            <a:r>
              <a:rPr lang="en-US" altLang="ko-KR" sz="3200" dirty="0" err="1">
                <a:solidFill>
                  <a:schemeClr val="bg1"/>
                </a:solidFill>
              </a:rPr>
              <a:t>value_counts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 err="1">
                <a:solidFill>
                  <a:schemeClr val="bg1"/>
                </a:solidFill>
              </a:rPr>
              <a:t>dropna</a:t>
            </a:r>
            <a:r>
              <a:rPr lang="en-US" altLang="ko-KR" sz="3200" dirty="0">
                <a:solidFill>
                  <a:schemeClr val="bg1"/>
                </a:solidFill>
              </a:rPr>
              <a:t> = False)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5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누락 데이터 처리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B1560-6607-411A-8E21-9639A671FF5E}"/>
              </a:ext>
            </a:extLst>
          </p:cNvPr>
          <p:cNvSpPr txBox="1"/>
          <p:nvPr/>
        </p:nvSpPr>
        <p:spPr>
          <a:xfrm>
            <a:off x="573740" y="1373760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누락 데이터 제거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A6C17-C657-4F8C-919A-572DCA157FCA}"/>
              </a:ext>
            </a:extLst>
          </p:cNvPr>
          <p:cNvSpPr txBox="1"/>
          <p:nvPr/>
        </p:nvSpPr>
        <p:spPr>
          <a:xfrm>
            <a:off x="842681" y="2371182"/>
            <a:ext cx="10569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데이터 프레임 객체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r>
              <a:rPr lang="en-US" altLang="ko-KR" sz="2400" dirty="0" err="1">
                <a:solidFill>
                  <a:schemeClr val="bg1"/>
                </a:solidFill>
              </a:rPr>
              <a:t>dropna</a:t>
            </a:r>
            <a:r>
              <a:rPr lang="en-US" altLang="ko-KR" sz="2400" dirty="0">
                <a:solidFill>
                  <a:schemeClr val="bg1"/>
                </a:solidFill>
              </a:rPr>
              <a:t>( axis = ? , thresh = ? ,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                                 subset = [ ‘ </a:t>
            </a:r>
            <a:r>
              <a:rPr lang="ko-KR" altLang="en-US" sz="2400" dirty="0">
                <a:solidFill>
                  <a:schemeClr val="bg1"/>
                </a:solidFill>
              </a:rPr>
              <a:t>열 이름의 리스트 </a:t>
            </a:r>
            <a:r>
              <a:rPr lang="en-US" altLang="ko-KR" sz="2400" dirty="0">
                <a:solidFill>
                  <a:schemeClr val="bg1"/>
                </a:solidFill>
              </a:rPr>
              <a:t>‘ ] ,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                                 how = ?)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19774-7A85-433E-A1FE-029360DEA179}"/>
              </a:ext>
            </a:extLst>
          </p:cNvPr>
          <p:cNvSpPr txBox="1"/>
          <p:nvPr/>
        </p:nvSpPr>
        <p:spPr>
          <a:xfrm>
            <a:off x="1622612" y="3722204"/>
            <a:ext cx="8668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axis = 0 -&gt; </a:t>
            </a:r>
            <a:r>
              <a:rPr lang="ko-KR" altLang="en-US" dirty="0">
                <a:solidFill>
                  <a:schemeClr val="bg1"/>
                </a:solidFill>
              </a:rPr>
              <a:t>행을 기준으로 한다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axis = 1 -&gt; </a:t>
            </a:r>
            <a:r>
              <a:rPr lang="ko-KR" altLang="en-US" dirty="0">
                <a:solidFill>
                  <a:schemeClr val="bg1"/>
                </a:solidFill>
              </a:rPr>
              <a:t>열을 기준으로 한다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thresh = </a:t>
            </a:r>
            <a:r>
              <a:rPr lang="ko-KR" altLang="en-US" dirty="0">
                <a:solidFill>
                  <a:schemeClr val="bg1"/>
                </a:solidFill>
              </a:rPr>
              <a:t>숫자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해당 열이나 행에 </a:t>
            </a:r>
            <a:r>
              <a:rPr lang="en-US" altLang="ko-KR" dirty="0" err="1">
                <a:solidFill>
                  <a:schemeClr val="bg1"/>
                </a:solidFill>
              </a:rPr>
              <a:t>NaN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값이 저 숫자보다 많으면 삭제한다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subset = [ ‘ </a:t>
            </a:r>
            <a:r>
              <a:rPr lang="ko-KR" altLang="en-US" dirty="0">
                <a:solidFill>
                  <a:schemeClr val="bg1"/>
                </a:solidFill>
              </a:rPr>
              <a:t>열 이름의 리스트 </a:t>
            </a:r>
            <a:r>
              <a:rPr lang="en-US" altLang="ko-KR" dirty="0">
                <a:solidFill>
                  <a:schemeClr val="bg1"/>
                </a:solidFill>
              </a:rPr>
              <a:t>‘ ] -&gt; </a:t>
            </a:r>
            <a:r>
              <a:rPr lang="ko-KR" altLang="en-US" dirty="0">
                <a:solidFill>
                  <a:schemeClr val="bg1"/>
                </a:solidFill>
              </a:rPr>
              <a:t>해당 열만 고려한다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how = ‘any’ -&gt; </a:t>
            </a:r>
            <a:r>
              <a:rPr lang="en-US" altLang="ko-KR" dirty="0" err="1">
                <a:solidFill>
                  <a:schemeClr val="bg1"/>
                </a:solidFill>
              </a:rPr>
              <a:t>NaN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값이 하나라도 존재하면 삭제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how = ‘all’ -&gt; </a:t>
            </a:r>
            <a:r>
              <a:rPr lang="ko-KR" altLang="en-US" dirty="0">
                <a:solidFill>
                  <a:schemeClr val="bg1"/>
                </a:solidFill>
              </a:rPr>
              <a:t>모두 </a:t>
            </a:r>
            <a:r>
              <a:rPr lang="en-US" altLang="ko-KR" dirty="0" err="1">
                <a:solidFill>
                  <a:schemeClr val="bg1"/>
                </a:solidFill>
              </a:rPr>
              <a:t>NaN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값이어야 삭제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2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누락 데이터 처리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B1560-6607-411A-8E21-9639A671FF5E}"/>
              </a:ext>
            </a:extLst>
          </p:cNvPr>
          <p:cNvSpPr txBox="1"/>
          <p:nvPr/>
        </p:nvSpPr>
        <p:spPr>
          <a:xfrm>
            <a:off x="573740" y="1373760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누락 데이터 치환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A6C17-C657-4F8C-919A-572DCA157FCA}"/>
              </a:ext>
            </a:extLst>
          </p:cNvPr>
          <p:cNvSpPr txBox="1"/>
          <p:nvPr/>
        </p:nvSpPr>
        <p:spPr>
          <a:xfrm>
            <a:off x="694764" y="2371182"/>
            <a:ext cx="10802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데이터 프레임 객체</a:t>
            </a:r>
            <a:r>
              <a:rPr lang="en-US" altLang="ko-KR" sz="2400" dirty="0">
                <a:solidFill>
                  <a:schemeClr val="bg1"/>
                </a:solidFill>
              </a:rPr>
              <a:t>[ ‘ </a:t>
            </a:r>
            <a:r>
              <a:rPr lang="ko-KR" altLang="en-US" sz="2400" dirty="0">
                <a:solidFill>
                  <a:schemeClr val="bg1"/>
                </a:solidFill>
              </a:rPr>
              <a:t>열 이름 </a:t>
            </a:r>
            <a:r>
              <a:rPr lang="en-US" altLang="ko-KR" sz="2400" dirty="0">
                <a:solidFill>
                  <a:schemeClr val="bg1"/>
                </a:solidFill>
              </a:rPr>
              <a:t>‘ ].</a:t>
            </a:r>
            <a:r>
              <a:rPr lang="en-US" altLang="ko-KR" sz="2400" dirty="0" err="1">
                <a:solidFill>
                  <a:schemeClr val="bg1"/>
                </a:solidFill>
              </a:rPr>
              <a:t>fillna</a:t>
            </a:r>
            <a:r>
              <a:rPr lang="en-US" altLang="ko-KR" sz="2400" dirty="0">
                <a:solidFill>
                  <a:schemeClr val="bg1"/>
                </a:solidFill>
              </a:rPr>
              <a:t>( </a:t>
            </a:r>
            <a:r>
              <a:rPr lang="en-US" altLang="ko-KR" sz="2400" dirty="0" err="1">
                <a:solidFill>
                  <a:schemeClr val="bg1"/>
                </a:solidFill>
              </a:rPr>
              <a:t>NaN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값을 대체할 값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inplace</a:t>
            </a:r>
            <a:r>
              <a:rPr lang="en-US" altLang="ko-KR" sz="2400" dirty="0">
                <a:solidFill>
                  <a:schemeClr val="bg1"/>
                </a:solidFill>
              </a:rPr>
              <a:t> = True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                                               method = '?'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E22B1-AF47-4AAF-B694-1920A0CC1BFD}"/>
              </a:ext>
            </a:extLst>
          </p:cNvPr>
          <p:cNvSpPr txBox="1"/>
          <p:nvPr/>
        </p:nvSpPr>
        <p:spPr>
          <a:xfrm>
            <a:off x="842682" y="4563250"/>
            <a:ext cx="10354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cf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누락 데이터가 </a:t>
            </a:r>
            <a:r>
              <a:rPr lang="en-US" altLang="ko-KR" dirty="0" err="1">
                <a:solidFill>
                  <a:schemeClr val="bg1"/>
                </a:solidFill>
              </a:rPr>
              <a:t>NaN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으로 표시되지 않은 경우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 프레임 객체 </a:t>
            </a:r>
            <a:r>
              <a:rPr lang="en-US" altLang="ko-KR" dirty="0">
                <a:solidFill>
                  <a:schemeClr val="bg1"/>
                </a:solidFill>
              </a:rPr>
              <a:t>. replace( </a:t>
            </a:r>
            <a:r>
              <a:rPr lang="ko-KR" altLang="en-US" dirty="0">
                <a:solidFill>
                  <a:schemeClr val="bg1"/>
                </a:solidFill>
              </a:rPr>
              <a:t>치환할 값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np.nan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inplace</a:t>
            </a:r>
            <a:r>
              <a:rPr lang="en-US" altLang="ko-KR" dirty="0">
                <a:solidFill>
                  <a:schemeClr val="bg1"/>
                </a:solidFill>
              </a:rPr>
              <a:t> = True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9F665-9616-4C3E-91A3-D8116168763E}"/>
              </a:ext>
            </a:extLst>
          </p:cNvPr>
          <p:cNvSpPr txBox="1"/>
          <p:nvPr/>
        </p:nvSpPr>
        <p:spPr>
          <a:xfrm>
            <a:off x="914400" y="3361765"/>
            <a:ext cx="854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method = ‘ </a:t>
            </a:r>
            <a:r>
              <a:rPr lang="en-US" altLang="ko-KR" dirty="0" err="1">
                <a:solidFill>
                  <a:schemeClr val="bg1"/>
                </a:solidFill>
              </a:rPr>
              <a:t>ffill</a:t>
            </a:r>
            <a:r>
              <a:rPr lang="en-US" altLang="ko-KR" dirty="0">
                <a:solidFill>
                  <a:schemeClr val="bg1"/>
                </a:solidFill>
              </a:rPr>
              <a:t> ’ -&gt; </a:t>
            </a:r>
            <a:r>
              <a:rPr lang="ko-KR" altLang="en-US" dirty="0">
                <a:solidFill>
                  <a:schemeClr val="bg1"/>
                </a:solidFill>
              </a:rPr>
              <a:t>바로 앞의 행의 값으로 대체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method = ‘ </a:t>
            </a:r>
            <a:r>
              <a:rPr lang="en-US" altLang="ko-KR" dirty="0" err="1">
                <a:solidFill>
                  <a:schemeClr val="bg1"/>
                </a:solidFill>
              </a:rPr>
              <a:t>bfill</a:t>
            </a:r>
            <a:r>
              <a:rPr lang="en-US" altLang="ko-KR" dirty="0">
                <a:solidFill>
                  <a:schemeClr val="bg1"/>
                </a:solidFill>
              </a:rPr>
              <a:t> ’ -&gt; </a:t>
            </a:r>
            <a:r>
              <a:rPr lang="ko-KR" altLang="en-US" dirty="0">
                <a:solidFill>
                  <a:schemeClr val="bg1"/>
                </a:solidFill>
              </a:rPr>
              <a:t>바로 뒤의 행의 값으로 대체</a:t>
            </a:r>
          </a:p>
        </p:txBody>
      </p:sp>
    </p:spTree>
    <p:extLst>
      <p:ext uri="{BB962C8B-B14F-4D97-AF65-F5344CB8AC3E}">
        <p14:creationId xmlns:p14="http://schemas.microsoft.com/office/powerpoint/2010/main" val="164285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F90DB-5F20-4EDD-8CF9-E0BEA62CD652}"/>
              </a:ext>
            </a:extLst>
          </p:cNvPr>
          <p:cNvSpPr txBox="1"/>
          <p:nvPr/>
        </p:nvSpPr>
        <p:spPr>
          <a:xfrm>
            <a:off x="1108087" y="265928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중복 데이터 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F51D0-5CF5-4BB9-8232-9187E0D85BB4}"/>
              </a:ext>
            </a:extLst>
          </p:cNvPr>
          <p:cNvSpPr txBox="1"/>
          <p:nvPr/>
        </p:nvSpPr>
        <p:spPr>
          <a:xfrm>
            <a:off x="1326777" y="2298879"/>
            <a:ext cx="995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데이터 프레임 객체 </a:t>
            </a:r>
            <a:r>
              <a:rPr lang="en-US" altLang="ko-KR" sz="2000" dirty="0">
                <a:solidFill>
                  <a:schemeClr val="bg1"/>
                </a:solidFill>
              </a:rPr>
              <a:t>. duplicated ( )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F0C8E-D9B1-448E-8CBC-2657EBDE91A7}"/>
              </a:ext>
            </a:extLst>
          </p:cNvPr>
          <p:cNvSpPr txBox="1"/>
          <p:nvPr/>
        </p:nvSpPr>
        <p:spPr>
          <a:xfrm>
            <a:off x="663388" y="1472061"/>
            <a:ext cx="679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중복 데이터 확인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45E51-52ED-46E3-8ECB-20B8831EAD6E}"/>
              </a:ext>
            </a:extLst>
          </p:cNvPr>
          <p:cNvSpPr txBox="1"/>
          <p:nvPr/>
        </p:nvSpPr>
        <p:spPr>
          <a:xfrm>
            <a:off x="663388" y="3276600"/>
            <a:ext cx="779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중복 데이터 제거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9DDFC-7B49-41E9-85A1-73410D43BCEB}"/>
              </a:ext>
            </a:extLst>
          </p:cNvPr>
          <p:cNvSpPr txBox="1"/>
          <p:nvPr/>
        </p:nvSpPr>
        <p:spPr>
          <a:xfrm>
            <a:off x="1326777" y="4159012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데이터 프레임 객체 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</a:rPr>
              <a:t>drop_duplicates</a:t>
            </a:r>
            <a:r>
              <a:rPr lang="en-US" altLang="ko-KR" sz="2000" dirty="0">
                <a:solidFill>
                  <a:schemeClr val="bg1"/>
                </a:solidFill>
              </a:rPr>
              <a:t>( subset = [  ]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34E0E-0328-4408-82DF-D39CBEB99D05}"/>
              </a:ext>
            </a:extLst>
          </p:cNvPr>
          <p:cNvSpPr txBox="1"/>
          <p:nvPr/>
        </p:nvSpPr>
        <p:spPr>
          <a:xfrm>
            <a:off x="1326777" y="5081139"/>
            <a:ext cx="700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subset = [ ‘ </a:t>
            </a:r>
            <a:r>
              <a:rPr lang="ko-KR" altLang="en-US" dirty="0">
                <a:solidFill>
                  <a:schemeClr val="bg1"/>
                </a:solidFill>
              </a:rPr>
              <a:t>열 이름의 리스트 </a:t>
            </a:r>
            <a:r>
              <a:rPr lang="en-US" altLang="ko-KR" dirty="0">
                <a:solidFill>
                  <a:schemeClr val="bg1"/>
                </a:solidFill>
              </a:rPr>
              <a:t>‘ ] -&gt; </a:t>
            </a:r>
            <a:r>
              <a:rPr lang="ko-KR" altLang="en-US" dirty="0">
                <a:solidFill>
                  <a:schemeClr val="bg1"/>
                </a:solidFill>
              </a:rPr>
              <a:t>해당 열만 고려한다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95BE-A1CE-4DA8-9C25-F18A14407078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표준화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CB016E-654E-469E-B41E-15BABBDC3351}"/>
              </a:ext>
            </a:extLst>
          </p:cNvPr>
          <p:cNvSpPr txBox="1"/>
          <p:nvPr/>
        </p:nvSpPr>
        <p:spPr>
          <a:xfrm>
            <a:off x="134471" y="1463407"/>
            <a:ext cx="116003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데이터 프레임 객체</a:t>
            </a:r>
            <a:r>
              <a:rPr lang="en-US" altLang="ko-KR" sz="2800" dirty="0">
                <a:solidFill>
                  <a:schemeClr val="bg1"/>
                </a:solidFill>
              </a:rPr>
              <a:t>[‘</a:t>
            </a:r>
            <a:r>
              <a:rPr lang="ko-KR" altLang="en-US" sz="2800" dirty="0">
                <a:solidFill>
                  <a:schemeClr val="bg1"/>
                </a:solidFill>
              </a:rPr>
              <a:t>열 이름‘</a:t>
            </a:r>
            <a:r>
              <a:rPr lang="en-US" altLang="ko-KR" sz="2800" dirty="0">
                <a:solidFill>
                  <a:schemeClr val="bg1"/>
                </a:solidFill>
              </a:rPr>
              <a:t>].round( ?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) -&gt; </a:t>
            </a:r>
            <a:r>
              <a:rPr lang="ko-KR" altLang="en-US" sz="2800" dirty="0">
                <a:solidFill>
                  <a:schemeClr val="bg1"/>
                </a:solidFill>
              </a:rPr>
              <a:t>반올림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( ? =&gt; </a:t>
            </a:r>
            <a:r>
              <a:rPr lang="ko-KR" altLang="en-US" sz="2800" dirty="0">
                <a:solidFill>
                  <a:schemeClr val="bg1"/>
                </a:solidFill>
              </a:rPr>
              <a:t>해당 숫자만큼 소수점을 남김 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데이터 프레임 객체</a:t>
            </a:r>
            <a:r>
              <a:rPr lang="en-US" altLang="ko-KR" sz="2800" dirty="0">
                <a:solidFill>
                  <a:schemeClr val="bg1"/>
                </a:solidFill>
              </a:rPr>
              <a:t>[‘</a:t>
            </a:r>
            <a:r>
              <a:rPr lang="ko-KR" altLang="en-US" sz="2800" dirty="0">
                <a:solidFill>
                  <a:schemeClr val="bg1"/>
                </a:solidFill>
              </a:rPr>
              <a:t>열 이름‘</a:t>
            </a:r>
            <a:r>
              <a:rPr lang="en-US" altLang="ko-KR" sz="2800" dirty="0">
                <a:solidFill>
                  <a:schemeClr val="bg1"/>
                </a:solidFill>
              </a:rPr>
              <a:t>].</a:t>
            </a:r>
            <a:r>
              <a:rPr lang="en-US" altLang="ko-KR" sz="2800" dirty="0" err="1">
                <a:solidFill>
                  <a:schemeClr val="bg1"/>
                </a:solidFill>
              </a:rPr>
              <a:t>astype</a:t>
            </a:r>
            <a:r>
              <a:rPr lang="en-US" altLang="ko-KR" sz="2800" dirty="0">
                <a:solidFill>
                  <a:schemeClr val="bg1"/>
                </a:solidFill>
              </a:rPr>
              <a:t>(‘</a:t>
            </a:r>
            <a:r>
              <a:rPr lang="ko-KR" altLang="en-US" sz="2800" dirty="0">
                <a:solidFill>
                  <a:schemeClr val="bg1"/>
                </a:solidFill>
              </a:rPr>
              <a:t>데이터 형태</a:t>
            </a:r>
            <a:r>
              <a:rPr lang="en-US" altLang="ko-KR" sz="2800" dirty="0">
                <a:solidFill>
                  <a:schemeClr val="bg1"/>
                </a:solidFill>
              </a:rPr>
              <a:t>’) -&gt; </a:t>
            </a:r>
            <a:r>
              <a:rPr lang="ko-KR" altLang="en-US" sz="2800" dirty="0">
                <a:solidFill>
                  <a:schemeClr val="bg1"/>
                </a:solidFill>
              </a:rPr>
              <a:t>자료형 변환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데이터 형태 </a:t>
            </a:r>
            <a:r>
              <a:rPr lang="en-US" altLang="ko-KR" sz="2800" dirty="0">
                <a:solidFill>
                  <a:schemeClr val="bg1"/>
                </a:solidFill>
              </a:rPr>
              <a:t>= ‘category’ -&gt; </a:t>
            </a:r>
            <a:r>
              <a:rPr lang="ko-KR" altLang="en-US" sz="2800" dirty="0">
                <a:solidFill>
                  <a:schemeClr val="bg1"/>
                </a:solidFill>
              </a:rPr>
              <a:t>범주형 데이터 생성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데이터 프레임 객체</a:t>
            </a:r>
            <a:r>
              <a:rPr lang="en-US" altLang="ko-KR" sz="2800" dirty="0">
                <a:solidFill>
                  <a:schemeClr val="bg1"/>
                </a:solidFill>
              </a:rPr>
              <a:t>[‘</a:t>
            </a:r>
            <a:r>
              <a:rPr lang="ko-KR" altLang="en-US" sz="2800" dirty="0">
                <a:solidFill>
                  <a:schemeClr val="bg1"/>
                </a:solidFill>
              </a:rPr>
              <a:t>열 이름‘</a:t>
            </a:r>
            <a:r>
              <a:rPr lang="en-US" altLang="ko-KR" sz="2800" dirty="0">
                <a:solidFill>
                  <a:schemeClr val="bg1"/>
                </a:solidFill>
              </a:rPr>
              <a:t>].replace( {‘</a:t>
            </a:r>
            <a:r>
              <a:rPr lang="ko-KR" altLang="en-US" sz="2800" dirty="0">
                <a:solidFill>
                  <a:schemeClr val="bg1"/>
                </a:solidFill>
              </a:rPr>
              <a:t>기존 값</a:t>
            </a:r>
            <a:r>
              <a:rPr lang="en-US" altLang="ko-KR" sz="2800" dirty="0">
                <a:solidFill>
                  <a:schemeClr val="bg1"/>
                </a:solidFill>
              </a:rPr>
              <a:t>‘ : ‘</a:t>
            </a:r>
            <a:r>
              <a:rPr lang="ko-KR" altLang="en-US" sz="2800" dirty="0">
                <a:solidFill>
                  <a:schemeClr val="bg1"/>
                </a:solidFill>
              </a:rPr>
              <a:t>변경할 값</a:t>
            </a:r>
            <a:r>
              <a:rPr lang="en-US" altLang="ko-KR" sz="2800" dirty="0">
                <a:solidFill>
                  <a:schemeClr val="bg1"/>
                </a:solidFill>
              </a:rPr>
              <a:t>‘} )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0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8D6CC-34D4-49B1-9DFE-F6D15A2FCE76}"/>
              </a:ext>
            </a:extLst>
          </p:cNvPr>
          <p:cNvSpPr txBox="1"/>
          <p:nvPr/>
        </p:nvSpPr>
        <p:spPr>
          <a:xfrm>
            <a:off x="1084240" y="265928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범주형 데이터 처리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EA615-4250-4472-B44A-A03B315BBCA2}"/>
              </a:ext>
            </a:extLst>
          </p:cNvPr>
          <p:cNvSpPr txBox="1"/>
          <p:nvPr/>
        </p:nvSpPr>
        <p:spPr>
          <a:xfrm>
            <a:off x="788586" y="1452282"/>
            <a:ext cx="600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구간 분할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A0C0E-D4F4-46B7-B209-7C41E8035570}"/>
              </a:ext>
            </a:extLst>
          </p:cNvPr>
          <p:cNvSpPr txBox="1"/>
          <p:nvPr/>
        </p:nvSpPr>
        <p:spPr>
          <a:xfrm>
            <a:off x="968187" y="2256274"/>
            <a:ext cx="952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A,B = </a:t>
            </a:r>
            <a:r>
              <a:rPr lang="en-US" altLang="ko-KR" sz="2000" dirty="0" err="1">
                <a:solidFill>
                  <a:schemeClr val="bg1"/>
                </a:solidFill>
              </a:rPr>
              <a:t>np.histogram</a:t>
            </a:r>
            <a:r>
              <a:rPr lang="en-US" altLang="ko-KR" sz="2000" dirty="0">
                <a:solidFill>
                  <a:schemeClr val="bg1"/>
                </a:solidFill>
              </a:rPr>
              <a:t>( </a:t>
            </a:r>
            <a:r>
              <a:rPr lang="ko-KR" altLang="en-US" sz="2000" dirty="0">
                <a:solidFill>
                  <a:schemeClr val="bg1"/>
                </a:solidFill>
              </a:rPr>
              <a:t>데이터 프레임 객체</a:t>
            </a:r>
            <a:r>
              <a:rPr lang="en-US" altLang="ko-KR" sz="2000" dirty="0">
                <a:solidFill>
                  <a:schemeClr val="bg1"/>
                </a:solidFill>
              </a:rPr>
              <a:t>, bins = ?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823AD-09BE-4B88-86EB-E327B45EDBEB}"/>
              </a:ext>
            </a:extLst>
          </p:cNvPr>
          <p:cNvSpPr txBox="1"/>
          <p:nvPr/>
        </p:nvSpPr>
        <p:spPr>
          <a:xfrm>
            <a:off x="968187" y="3176699"/>
            <a:ext cx="7234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A -&gt; </a:t>
            </a:r>
            <a:r>
              <a:rPr lang="ko-KR" altLang="en-US" sz="2000" dirty="0">
                <a:solidFill>
                  <a:schemeClr val="bg1"/>
                </a:solidFill>
              </a:rPr>
              <a:t>각 구간에 속하는 값의 개수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B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-&gt;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경계값</a:t>
            </a:r>
            <a:r>
              <a:rPr lang="ko-KR" altLang="en-US" sz="2000" dirty="0">
                <a:solidFill>
                  <a:schemeClr val="bg1"/>
                </a:solidFill>
              </a:rPr>
              <a:t> 리스트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Bins = </a:t>
            </a:r>
            <a:r>
              <a:rPr lang="ko-KR" altLang="en-US" sz="2000" dirty="0">
                <a:solidFill>
                  <a:schemeClr val="bg1"/>
                </a:solidFill>
              </a:rPr>
              <a:t>숫자</a:t>
            </a:r>
            <a:r>
              <a:rPr lang="en-US" altLang="ko-KR" sz="2000" dirty="0">
                <a:solidFill>
                  <a:schemeClr val="bg1"/>
                </a:solidFill>
              </a:rPr>
              <a:t> -&gt; </a:t>
            </a:r>
            <a:r>
              <a:rPr lang="ko-KR" altLang="en-US" sz="2000" dirty="0">
                <a:solidFill>
                  <a:schemeClr val="bg1"/>
                </a:solidFill>
              </a:rPr>
              <a:t>숫자만큼의 구간을 생성</a:t>
            </a:r>
          </a:p>
        </p:txBody>
      </p:sp>
    </p:spTree>
    <p:extLst>
      <p:ext uri="{BB962C8B-B14F-4D97-AF65-F5344CB8AC3E}">
        <p14:creationId xmlns:p14="http://schemas.microsoft.com/office/powerpoint/2010/main" val="25799639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1155</TotalTime>
  <Words>491</Words>
  <Application>Microsoft Office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KoPub돋움체 Bold</vt:lpstr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 </cp:lastModifiedBy>
  <cp:revision>100</cp:revision>
  <dcterms:created xsi:type="dcterms:W3CDTF">2016-03-12T15:04:52Z</dcterms:created>
  <dcterms:modified xsi:type="dcterms:W3CDTF">2020-01-20T10:27:34Z</dcterms:modified>
</cp:coreProperties>
</file>