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258" r:id="rId5"/>
    <p:sldId id="295" r:id="rId6"/>
    <p:sldId id="296" r:id="rId7"/>
    <p:sldId id="297" r:id="rId8"/>
    <p:sldId id="298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06 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다양한 응용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29760" y="4237745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합치기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9053745" y="4366649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D660D-5ABF-4705-A901-0B82214A1253}"/>
              </a:ext>
            </a:extLst>
          </p:cNvPr>
          <p:cNvSpPr txBox="1"/>
          <p:nvPr/>
        </p:nvSpPr>
        <p:spPr>
          <a:xfrm>
            <a:off x="9329760" y="479355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연산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65649C-8BE2-44AA-9D9A-569F081D9D6A}"/>
              </a:ext>
            </a:extLst>
          </p:cNvPr>
          <p:cNvSpPr/>
          <p:nvPr/>
        </p:nvSpPr>
        <p:spPr>
          <a:xfrm>
            <a:off x="9053745" y="492246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046E3-ABC9-466D-A1A4-B09B8CCBF09E}"/>
              </a:ext>
            </a:extLst>
          </p:cNvPr>
          <p:cNvSpPr txBox="1"/>
          <p:nvPr/>
        </p:nvSpPr>
        <p:spPr>
          <a:xfrm>
            <a:off x="9329760" y="5349367"/>
            <a:ext cx="258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 인덱스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D4836E-4E9B-4D71-9DE4-C490677BAFD8}"/>
              </a:ext>
            </a:extLst>
          </p:cNvPr>
          <p:cNvSpPr/>
          <p:nvPr/>
        </p:nvSpPr>
        <p:spPr>
          <a:xfrm>
            <a:off x="9053745" y="547827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A379E4-7DBC-4311-9851-825AA06148C4}"/>
              </a:ext>
            </a:extLst>
          </p:cNvPr>
          <p:cNvSpPr txBox="1"/>
          <p:nvPr/>
        </p:nvSpPr>
        <p:spPr>
          <a:xfrm>
            <a:off x="9329760" y="5899315"/>
            <a:ext cx="258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피벗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F9AEF1-CE6D-44EB-8043-301C61364928}"/>
              </a:ext>
            </a:extLst>
          </p:cNvPr>
          <p:cNvSpPr/>
          <p:nvPr/>
        </p:nvSpPr>
        <p:spPr>
          <a:xfrm>
            <a:off x="9053745" y="6028219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-53788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874550" y="291789"/>
            <a:ext cx="3540131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합치기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882724" y="1801907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E4A9-7268-4907-9E0F-0A7A2D295D5D}"/>
              </a:ext>
            </a:extLst>
          </p:cNvPr>
          <p:cNvSpPr txBox="1"/>
          <p:nvPr/>
        </p:nvSpPr>
        <p:spPr>
          <a:xfrm>
            <a:off x="790147" y="2720331"/>
            <a:ext cx="9765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연결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 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pandas</a:t>
            </a:r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concat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63E47-5A9D-4588-BB9A-85A1DC7F009B}"/>
              </a:ext>
            </a:extLst>
          </p:cNvPr>
          <p:cNvSpPr txBox="1"/>
          <p:nvPr/>
        </p:nvSpPr>
        <p:spPr>
          <a:xfrm>
            <a:off x="882724" y="4044169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병합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D3DA3-7055-4B3F-A85B-1E7FB1E4C8A5}"/>
              </a:ext>
            </a:extLst>
          </p:cNvPr>
          <p:cNvSpPr txBox="1"/>
          <p:nvPr/>
        </p:nvSpPr>
        <p:spPr>
          <a:xfrm>
            <a:off x="790147" y="4962593"/>
            <a:ext cx="10202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병합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 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pandas</a:t>
            </a:r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merge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df_left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28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df_right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                          </a:t>
            </a:r>
            <a:r>
              <a:rPr lang="en-US" altLang="ko-KR" sz="2800" dirty="0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how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‘inner’</a:t>
            </a:r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2800" dirty="0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on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= 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None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8C5181-77E8-4109-8D2E-19BBCAA2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04" y="1346866"/>
            <a:ext cx="8670366" cy="48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B9BDD-BFE6-44CC-B405-AA23985A3B3D}"/>
              </a:ext>
            </a:extLst>
          </p:cNvPr>
          <p:cNvSpPr txBox="1"/>
          <p:nvPr/>
        </p:nvSpPr>
        <p:spPr>
          <a:xfrm>
            <a:off x="888557" y="1547325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결합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892D6-0681-4867-937B-41C312F18D75}"/>
              </a:ext>
            </a:extLst>
          </p:cNvPr>
          <p:cNvSpPr txBox="1"/>
          <p:nvPr/>
        </p:nvSpPr>
        <p:spPr>
          <a:xfrm>
            <a:off x="966309" y="2716762"/>
            <a:ext cx="4224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 인덱스 기준으로 결합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df1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.join(</a:t>
            </a:r>
            <a:r>
              <a:rPr lang="en-US" altLang="ko-KR" sz="2800" dirty="0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df2, how = ‘left’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82A9C-AA48-4A86-B671-43A611CF836B}"/>
              </a:ext>
            </a:extLst>
          </p:cNvPr>
          <p:cNvSpPr txBox="1"/>
          <p:nvPr/>
        </p:nvSpPr>
        <p:spPr>
          <a:xfrm>
            <a:off x="1874550" y="291789"/>
            <a:ext cx="3540131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 합치기</a:t>
            </a: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7D16C-F563-4A02-AC26-F3018FA32C15}"/>
              </a:ext>
            </a:extLst>
          </p:cNvPr>
          <p:cNvSpPr txBox="1"/>
          <p:nvPr/>
        </p:nvSpPr>
        <p:spPr>
          <a:xfrm>
            <a:off x="888557" y="1547325"/>
            <a:ext cx="477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객체 만들기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 단계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36C1-9CCD-4034-AFB2-779FD40D4910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그룹 연산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80C75-CE01-4392-8B42-BD9B55FAA4C9}"/>
              </a:ext>
            </a:extLst>
          </p:cNvPr>
          <p:cNvSpPr txBox="1"/>
          <p:nvPr/>
        </p:nvSpPr>
        <p:spPr>
          <a:xfrm>
            <a:off x="966309" y="2376099"/>
            <a:ext cx="49241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열을 기준으로 그룹화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기준이 되는 열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endParaRPr lang="en-US" altLang="ko-KR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여러 열의 기준으로 그룹화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열의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18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40BEC-7FFD-4EDB-B61D-EBD215B7124D}"/>
              </a:ext>
            </a:extLst>
          </p:cNvPr>
          <p:cNvSpPr txBox="1"/>
          <p:nvPr/>
        </p:nvSpPr>
        <p:spPr>
          <a:xfrm>
            <a:off x="888557" y="1547325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연산 메소드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결합 단계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4BE6D-47F0-441E-8C37-FEED1A3D7300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그룹 연산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F5731-7A3C-4A84-B569-037BB74BEB8F}"/>
              </a:ext>
            </a:extLst>
          </p:cNvPr>
          <p:cNvSpPr txBox="1"/>
          <p:nvPr/>
        </p:nvSpPr>
        <p:spPr>
          <a:xfrm>
            <a:off x="966309" y="2477695"/>
            <a:ext cx="72757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집계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열의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).function</a:t>
            </a:r>
          </a:p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열의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agg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4FA53-A862-4A2D-9FDC-1B1D2EA7BFB7}"/>
              </a:ext>
            </a:extLst>
          </p:cNvPr>
          <p:cNvSpPr txBox="1"/>
          <p:nvPr/>
        </p:nvSpPr>
        <p:spPr>
          <a:xfrm>
            <a:off x="966309" y="4258384"/>
            <a:ext cx="8353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연산 데이터 변환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열의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).transform(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 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2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34DAD-C1D1-4F10-948B-2752CC50D70F}"/>
              </a:ext>
            </a:extLst>
          </p:cNvPr>
          <p:cNvSpPr txBox="1"/>
          <p:nvPr/>
        </p:nvSpPr>
        <p:spPr>
          <a:xfrm>
            <a:off x="888557" y="1547325"/>
            <a:ext cx="563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연산 메소드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결합 단계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C661A-2B87-46F1-A106-0E8B938CB546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그룹 연산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C983D-8B17-4332-A32C-F33F083B666A}"/>
              </a:ext>
            </a:extLst>
          </p:cNvPr>
          <p:cNvSpPr txBox="1"/>
          <p:nvPr/>
        </p:nvSpPr>
        <p:spPr>
          <a:xfrm>
            <a:off x="966309" y="2477695"/>
            <a:ext cx="787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객체 필터링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열의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).filter(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조건식 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BC3CB-6486-40F6-9727-B22CEC9BAF45}"/>
              </a:ext>
            </a:extLst>
          </p:cNvPr>
          <p:cNvSpPr txBox="1"/>
          <p:nvPr/>
        </p:nvSpPr>
        <p:spPr>
          <a:xfrm>
            <a:off x="966309" y="4258384"/>
            <a:ext cx="75402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객체에 함수 매핑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.groupby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열의 리스트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).apply(</a:t>
            </a:r>
            <a:r>
              <a:rPr lang="ko-KR" altLang="en-US" sz="28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매핑함수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96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675A4-6B0C-4695-BB0D-2152316A79DA}"/>
              </a:ext>
            </a:extLst>
          </p:cNvPr>
          <p:cNvSpPr txBox="1"/>
          <p:nvPr/>
        </p:nvSpPr>
        <p:spPr>
          <a:xfrm>
            <a:off x="888557" y="1547325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 인덱스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B9071-1391-4C4C-B6D9-DE1FBBD3E4C2}"/>
              </a:ext>
            </a:extLst>
          </p:cNvPr>
          <p:cNvSpPr txBox="1"/>
          <p:nvPr/>
        </p:nvSpPr>
        <p:spPr>
          <a:xfrm>
            <a:off x="966309" y="2326145"/>
            <a:ext cx="21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92D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.loc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‘A’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’B’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11ED7-7153-417B-BD6F-6F6BF19DA3D0}"/>
              </a:ext>
            </a:extLst>
          </p:cNvPr>
          <p:cNvSpPr txBox="1"/>
          <p:nvPr/>
        </p:nvSpPr>
        <p:spPr>
          <a:xfrm>
            <a:off x="1874551" y="291789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멀티 인덱스와 피벗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50496-DA1C-4A2C-87A1-42936319CF5C}"/>
              </a:ext>
            </a:extLst>
          </p:cNvPr>
          <p:cNvSpPr txBox="1"/>
          <p:nvPr/>
        </p:nvSpPr>
        <p:spPr>
          <a:xfrm>
            <a:off x="888557" y="3772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피벗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0BA18-A361-409B-A23F-622A327693B3}"/>
              </a:ext>
            </a:extLst>
          </p:cNvPr>
          <p:cNvSpPr txBox="1"/>
          <p:nvPr/>
        </p:nvSpPr>
        <p:spPr>
          <a:xfrm>
            <a:off x="966309" y="4551320"/>
            <a:ext cx="9319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accent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pd.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pivot_table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df, index = 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행의 열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columns = 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열의 열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values = 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값의 열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aggfunc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= ‘</a:t>
            </a:r>
            <a:r>
              <a:rPr lang="ko-KR" altLang="en-US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집계함수</a:t>
            </a:r>
            <a:r>
              <a:rPr lang="en-US" altLang="ko-KR" sz="2800" dirty="0"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df.xs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((‘</a:t>
            </a:r>
            <a:r>
              <a:rPr lang="en-US" altLang="ko-KR" sz="2800" dirty="0" err="1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a’,’b</a:t>
            </a:r>
            <a:r>
              <a:rPr lang="en-US" altLang="ko-KR" sz="2800" dirty="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’), level = [‘A’,’B</a:t>
            </a:r>
            <a:r>
              <a:rPr lang="en-US" altLang="ko-KR" sz="2800">
                <a:solidFill>
                  <a:schemeClr val="accent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’], axis = 1)</a:t>
            </a:r>
            <a:endParaRPr lang="en-US" altLang="ko-KR" sz="2800" dirty="0">
              <a:solidFill>
                <a:schemeClr val="accen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9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1443</TotalTime>
  <Words>270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(경영학부)이현준</cp:lastModifiedBy>
  <cp:revision>117</cp:revision>
  <dcterms:created xsi:type="dcterms:W3CDTF">2016-03-12T15:04:52Z</dcterms:created>
  <dcterms:modified xsi:type="dcterms:W3CDTF">2020-02-02T20:55:29Z</dcterms:modified>
</cp:coreProperties>
</file>