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86" r:id="rId7"/>
    <p:sldId id="287" r:id="rId8"/>
    <p:sldId id="261" r:id="rId9"/>
    <p:sldId id="262" r:id="rId10"/>
    <p:sldId id="263" r:id="rId11"/>
    <p:sldId id="266" r:id="rId12"/>
    <p:sldId id="267" r:id="rId13"/>
    <p:sldId id="264" r:id="rId14"/>
    <p:sldId id="265" r:id="rId15"/>
    <p:sldId id="268" r:id="rId16"/>
    <p:sldId id="269" r:id="rId17"/>
    <p:sldId id="270" r:id="rId18"/>
    <p:sldId id="288" r:id="rId19"/>
    <p:sldId id="271" r:id="rId20"/>
    <p:sldId id="273" r:id="rId21"/>
    <p:sldId id="274" r:id="rId22"/>
    <p:sldId id="276" r:id="rId23"/>
    <p:sldId id="281" r:id="rId24"/>
    <p:sldId id="289" r:id="rId25"/>
    <p:sldId id="272" r:id="rId26"/>
    <p:sldId id="277" r:id="rId27"/>
    <p:sldId id="278" r:id="rId28"/>
    <p:sldId id="280" r:id="rId29"/>
    <p:sldId id="282" r:id="rId30"/>
    <p:sldId id="279" r:id="rId31"/>
    <p:sldId id="290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7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1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9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9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6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4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1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4C1FA-EBB9-4E84-94E0-27F8A400B7AB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00E2BB-8DC1-4644-987D-9ACE8F59F2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768D0-ACDF-4400-8436-19F3AD8D0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301693-C718-48F0-999C-8E2D420DB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기초문법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153340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6233-2B29-4458-95D6-4EF2F854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777C7-3AA8-4638-9CF4-21EC455E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변수명을 정할 때 </a:t>
            </a:r>
            <a:r>
              <a:rPr lang="ko-KR" altLang="en-US" dirty="0">
                <a:solidFill>
                  <a:schemeClr val="accent1"/>
                </a:solidFill>
              </a:rPr>
              <a:t>가급적</a:t>
            </a:r>
            <a:r>
              <a:rPr lang="ko-KR" altLang="en-US" dirty="0"/>
              <a:t> 지키면 좋은 규칙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변수 명을 봤을 때</a:t>
            </a:r>
            <a:r>
              <a:rPr lang="en-US" altLang="ko-KR" dirty="0"/>
              <a:t>, </a:t>
            </a:r>
            <a:r>
              <a:rPr lang="ko-KR" altLang="en-US" dirty="0"/>
              <a:t>한눈에 알아볼 수 있도록 이름을 짓는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a = 25 (</a:t>
            </a:r>
            <a:r>
              <a:rPr lang="ko-KR" altLang="en-US" dirty="0"/>
              <a:t>△</a:t>
            </a:r>
            <a:r>
              <a:rPr lang="en-US" altLang="ko-KR" dirty="0"/>
              <a:t>) // </a:t>
            </a:r>
            <a:r>
              <a:rPr lang="en-US" altLang="ko-KR" dirty="0" err="1"/>
              <a:t>jiseub_age</a:t>
            </a:r>
            <a:r>
              <a:rPr lang="en-US" altLang="ko-KR" dirty="0"/>
              <a:t> = 25 (O)</a:t>
            </a:r>
          </a:p>
          <a:p>
            <a:pPr marL="457200" indent="-457200">
              <a:buAutoNum type="arabicPeriod" startAt="2"/>
            </a:pPr>
            <a:r>
              <a:rPr lang="ko-KR" altLang="en-US" dirty="0" err="1"/>
              <a:t>상수값은</a:t>
            </a:r>
            <a:r>
              <a:rPr lang="ko-KR" altLang="en-US" dirty="0"/>
              <a:t> 변수명을 대문자로 지어주는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pie = 3.14 (</a:t>
            </a:r>
            <a:r>
              <a:rPr lang="ko-KR" altLang="en-US" dirty="0"/>
              <a:t>△</a:t>
            </a:r>
            <a:r>
              <a:rPr lang="en-US" altLang="ko-KR" dirty="0"/>
              <a:t>) // PIE = 3.14 (O)</a:t>
            </a:r>
          </a:p>
          <a:p>
            <a:pPr marL="457200" indent="-457200">
              <a:buAutoNum type="arabicPeriod" startAt="3"/>
            </a:pPr>
            <a:r>
              <a:rPr lang="ko-KR" altLang="en-US" dirty="0"/>
              <a:t>그 외 변수들은 전부 소문자로 이름을 짓는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JISEUB_AGE = 25 (</a:t>
            </a:r>
            <a:r>
              <a:rPr lang="ko-KR" altLang="en-US" dirty="0"/>
              <a:t>△</a:t>
            </a:r>
            <a:r>
              <a:rPr lang="en-US" altLang="ko-KR" dirty="0"/>
              <a:t>) // </a:t>
            </a:r>
            <a:r>
              <a:rPr lang="en-US" altLang="ko-KR" dirty="0" err="1"/>
              <a:t>jiseub_age</a:t>
            </a:r>
            <a:r>
              <a:rPr lang="en-US" altLang="ko-KR" dirty="0"/>
              <a:t> = 25 (O)</a:t>
            </a:r>
          </a:p>
          <a:p>
            <a:pPr marL="457200" indent="-457200">
              <a:buAutoNum type="arabicPeriod" startAt="4"/>
            </a:pPr>
            <a:r>
              <a:rPr lang="ko-KR" altLang="en-US" dirty="0"/>
              <a:t>띄어쓰기를 쓰고 싶다면</a:t>
            </a:r>
            <a:r>
              <a:rPr lang="en-US" altLang="ko-KR" dirty="0"/>
              <a:t>, under bar (_)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jiseub</a:t>
            </a:r>
            <a:r>
              <a:rPr lang="en-US" altLang="ko-KR" dirty="0"/>
              <a:t>-age = 25 (</a:t>
            </a:r>
            <a:r>
              <a:rPr lang="ko-KR" altLang="en-US" dirty="0"/>
              <a:t>△</a:t>
            </a:r>
            <a:r>
              <a:rPr lang="en-US" altLang="ko-KR" dirty="0"/>
              <a:t>) // </a:t>
            </a:r>
            <a:r>
              <a:rPr lang="en-US" altLang="ko-KR" dirty="0" err="1"/>
              <a:t>jiseub_age</a:t>
            </a:r>
            <a:r>
              <a:rPr lang="en-US" altLang="ko-KR" dirty="0"/>
              <a:t> = 25 (O)</a:t>
            </a:r>
          </a:p>
        </p:txBody>
      </p:sp>
    </p:spTree>
    <p:extLst>
      <p:ext uri="{BB962C8B-B14F-4D97-AF65-F5344CB8AC3E}">
        <p14:creationId xmlns:p14="http://schemas.microsoft.com/office/powerpoint/2010/main" val="106834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C1E3-3016-43FE-86DD-40D3039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8C43F-5837-419F-890F-4F7BDEDF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(Boolean) </a:t>
            </a:r>
            <a:r>
              <a:rPr lang="ko-KR" altLang="en-US" dirty="0"/>
              <a:t>데이터는 조건을 판단하기 위해 사용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참 </a:t>
            </a:r>
            <a:r>
              <a:rPr lang="en-US" altLang="ko-KR" dirty="0">
                <a:solidFill>
                  <a:schemeClr val="accent1"/>
                </a:solidFill>
              </a:rPr>
              <a:t>: True </a:t>
            </a:r>
            <a:r>
              <a:rPr lang="en-US" altLang="ko-KR" dirty="0"/>
              <a:t>// </a:t>
            </a:r>
            <a:r>
              <a:rPr lang="ko-KR" altLang="en-US" dirty="0">
                <a:solidFill>
                  <a:srgbClr val="FF0000"/>
                </a:solidFill>
              </a:rPr>
              <a:t>거짓 </a:t>
            </a:r>
            <a:r>
              <a:rPr lang="en-US" altLang="ko-KR" dirty="0">
                <a:solidFill>
                  <a:srgbClr val="FF0000"/>
                </a:solidFill>
              </a:rPr>
              <a:t>: False</a:t>
            </a:r>
            <a:r>
              <a:rPr lang="en-US" altLang="ko-KR" dirty="0"/>
              <a:t> * </a:t>
            </a:r>
            <a:r>
              <a:rPr lang="ko-KR" altLang="en-US" dirty="0"/>
              <a:t>반드시 첫번째 글자를 대문자로 써야함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데이터의 타입이 무엇인지 알려주는 함수</a:t>
            </a:r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&gt; bool</a:t>
            </a:r>
          </a:p>
        </p:txBody>
      </p:sp>
    </p:spTree>
    <p:extLst>
      <p:ext uri="{BB962C8B-B14F-4D97-AF65-F5344CB8AC3E}">
        <p14:creationId xmlns:p14="http://schemas.microsoft.com/office/powerpoint/2010/main" val="208953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3814-81DA-4F3D-A571-137D504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20DDC-537E-4682-BACC-7964BEAB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연산자는 </a:t>
            </a:r>
            <a:r>
              <a:rPr lang="en-US" altLang="ko-KR" dirty="0">
                <a:solidFill>
                  <a:schemeClr val="accent1"/>
                </a:solidFill>
              </a:rPr>
              <a:t>and, or, not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5AC645-D034-4022-9B66-F9561EE9C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12902"/>
              </p:ext>
            </p:extLst>
          </p:nvPr>
        </p:nvGraphicFramePr>
        <p:xfrm>
          <a:off x="2032000" y="322081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364">
                  <a:extLst>
                    <a:ext uri="{9D8B030D-6E8A-4147-A177-3AD203B41FA5}">
                      <a16:colId xmlns:a16="http://schemas.microsoft.com/office/drawing/2014/main" val="1736129072"/>
                    </a:ext>
                  </a:extLst>
                </a:gridCol>
                <a:gridCol w="3971365">
                  <a:extLst>
                    <a:ext uri="{9D8B030D-6E8A-4147-A177-3AD203B41FA5}">
                      <a16:colId xmlns:a16="http://schemas.microsoft.com/office/drawing/2014/main" val="326713957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170117"/>
                    </a:ext>
                  </a:extLst>
                </a:gridCol>
                <a:gridCol w="1302871">
                  <a:extLst>
                    <a:ext uri="{9D8B030D-6E8A-4147-A177-3AD203B41FA5}">
                      <a16:colId xmlns:a16="http://schemas.microsoft.com/office/drawing/2014/main" val="334934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1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값이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여야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and 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 and 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3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값 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or 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 or 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7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반댓값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7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CADC-59DD-429E-8EA1-F67FCE11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947D4-5F24-45ED-BA2A-0C4E1561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데이터는 크게 </a:t>
            </a:r>
            <a:r>
              <a:rPr lang="ko-KR" altLang="en-US" dirty="0">
                <a:solidFill>
                  <a:schemeClr val="accent1"/>
                </a:solidFill>
              </a:rPr>
              <a:t>정수</a:t>
            </a:r>
            <a:r>
              <a:rPr lang="en-US" altLang="ko-KR" dirty="0"/>
              <a:t>(integer)</a:t>
            </a:r>
            <a:r>
              <a:rPr lang="ko-KR" altLang="en-US" dirty="0"/>
              <a:t>와 실수</a:t>
            </a:r>
            <a:r>
              <a:rPr lang="en-US" altLang="ko-KR" dirty="0"/>
              <a:t>(float)</a:t>
            </a:r>
            <a:r>
              <a:rPr lang="ko-KR" altLang="en-US" dirty="0"/>
              <a:t>으로 나눌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(1) </a:t>
            </a:r>
          </a:p>
          <a:p>
            <a:r>
              <a:rPr lang="en-US" altLang="ko-KR" dirty="0"/>
              <a:t>&gt; int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(1.5)</a:t>
            </a:r>
          </a:p>
          <a:p>
            <a:r>
              <a:rPr lang="en-US" altLang="ko-KR" dirty="0"/>
              <a:t>&gt; float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(2.0)</a:t>
            </a:r>
          </a:p>
          <a:p>
            <a:r>
              <a:rPr lang="en-US" altLang="ko-KR" dirty="0"/>
              <a:t>&gt; 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42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4E32-CD2F-448D-ACFD-CE188A5C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27F2F-0B8C-4C63-A93B-73A5E18C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숫자에 대한 다양한 연산이 가능함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628EA2D-634F-4783-889C-5E5D8D257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10333"/>
              </p:ext>
            </p:extLst>
          </p:nvPr>
        </p:nvGraphicFramePr>
        <p:xfrm>
          <a:off x="2032000" y="237405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792356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9933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6678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661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4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+ 3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0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3 - 2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3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56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4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F2B19-B138-4A54-AAF6-8E8F217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6428-80DF-468F-8C8D-04CA56E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비교할 수 있음</a:t>
            </a:r>
            <a:r>
              <a:rPr lang="en-US" altLang="ko-KR" dirty="0"/>
              <a:t>. </a:t>
            </a:r>
            <a:r>
              <a:rPr lang="ko-KR" altLang="en-US" dirty="0"/>
              <a:t>비교는 </a:t>
            </a:r>
            <a:r>
              <a:rPr lang="en-US" altLang="ko-KR" dirty="0"/>
              <a:t>bool </a:t>
            </a:r>
            <a:r>
              <a:rPr lang="ko-KR" altLang="en-US" dirty="0"/>
              <a:t>형태로 결과값이 나옴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생각해서</a:t>
            </a:r>
            <a:r>
              <a:rPr lang="en-US" altLang="ko-KR" dirty="0"/>
              <a:t>, </a:t>
            </a:r>
            <a:r>
              <a:rPr lang="ko-KR" altLang="en-US" dirty="0"/>
              <a:t>물음표가 달려있다고 생각하면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E7C764-4DA6-4741-88FA-C74C8D52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98188"/>
              </p:ext>
            </p:extLst>
          </p:nvPr>
        </p:nvGraphicFramePr>
        <p:xfrm>
          <a:off x="2032000" y="308555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9585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95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7576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237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94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이상인가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&gt;=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31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이하인가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&lt;=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초과인가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&gt;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2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미만인가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&lt;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==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1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!=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1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8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14875-CE02-4DA0-9312-3D0FF393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95EAD-BB40-457C-A668-F18DAF1E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데이터는 </a:t>
            </a:r>
            <a:r>
              <a:rPr lang="en-US" altLang="ko-KR" dirty="0">
                <a:solidFill>
                  <a:schemeClr val="accent1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ko-KR" altLang="en-US" dirty="0"/>
              <a:t>이라고 함</a:t>
            </a:r>
            <a:r>
              <a:rPr lang="en-US" altLang="ko-KR" dirty="0"/>
              <a:t>. </a:t>
            </a:r>
            <a:r>
              <a:rPr lang="ko-KR" altLang="en-US" dirty="0"/>
              <a:t>큰따옴표 혹은 작은따옴표로 둘러싸여 있음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(‘123’)</a:t>
            </a:r>
          </a:p>
          <a:p>
            <a:r>
              <a:rPr lang="en-US" altLang="ko-KR" dirty="0"/>
              <a:t>&gt; str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type</a:t>
            </a:r>
            <a:r>
              <a:rPr lang="en-US" altLang="ko-KR" dirty="0"/>
              <a:t>(123)</a:t>
            </a:r>
          </a:p>
          <a:p>
            <a:r>
              <a:rPr lang="en-US" altLang="ko-KR" dirty="0"/>
              <a:t>&gt; int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*print()</a:t>
            </a:r>
            <a:r>
              <a:rPr lang="ko-KR" altLang="en-US" dirty="0"/>
              <a:t> 함수는 화면에 출력해주는 출력함수임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print</a:t>
            </a:r>
            <a:r>
              <a:rPr lang="en-US" altLang="ko-KR" dirty="0"/>
              <a:t>(“’Life is short, you need python’”)</a:t>
            </a:r>
          </a:p>
          <a:p>
            <a:pPr marL="0" indent="0">
              <a:buNone/>
            </a:pPr>
            <a:r>
              <a:rPr lang="en-US" altLang="ko-KR" dirty="0"/>
              <a:t>&gt;’Life is short, you need python’</a:t>
            </a:r>
          </a:p>
        </p:txBody>
      </p:sp>
    </p:spTree>
    <p:extLst>
      <p:ext uri="{BB962C8B-B14F-4D97-AF65-F5344CB8AC3E}">
        <p14:creationId xmlns:p14="http://schemas.microsoft.com/office/powerpoint/2010/main" val="414247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200A-38CF-466F-A428-F6C2913C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4. 0</a:t>
            </a:r>
            <a:r>
              <a:rPr lang="ko-KR" altLang="en-US" dirty="0"/>
              <a:t>차원 데이터 </a:t>
            </a:r>
            <a:r>
              <a:rPr lang="en-US" altLang="ko-KR" dirty="0"/>
              <a:t>- </a:t>
            </a:r>
            <a:r>
              <a:rPr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F9639-E1BF-48DB-825E-5D53472F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str()</a:t>
            </a:r>
            <a:r>
              <a:rPr lang="ko-KR" altLang="en-US" dirty="0"/>
              <a:t>함수를 이용해 각종 데이터를 문자형으로 바꿀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str</a:t>
            </a:r>
            <a:r>
              <a:rPr lang="en-US" altLang="ko-KR" dirty="0"/>
              <a:t>(123)</a:t>
            </a:r>
          </a:p>
          <a:p>
            <a:pPr marL="0" indent="0">
              <a:buNone/>
            </a:pPr>
            <a:r>
              <a:rPr lang="en-US" altLang="ko-KR" dirty="0"/>
              <a:t>&gt;’123’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마찬가지로 </a:t>
            </a:r>
            <a:r>
              <a:rPr lang="en-US" altLang="ko-KR" dirty="0"/>
              <a:t>int(), float() </a:t>
            </a:r>
            <a:r>
              <a:rPr lang="ko-KR" altLang="en-US" dirty="0"/>
              <a:t>함수를 이용해 데이터를 숫자형으로 바꿀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(‘123’)</a:t>
            </a:r>
          </a:p>
          <a:p>
            <a:pPr marL="0" indent="0">
              <a:buNone/>
            </a:pPr>
            <a:r>
              <a:rPr lang="en-US" altLang="ko-KR" dirty="0"/>
              <a:t>&gt;123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문자형 데이터는 </a:t>
            </a:r>
            <a:r>
              <a:rPr lang="en-US" altLang="ko-KR" dirty="0"/>
              <a:t>+ </a:t>
            </a:r>
            <a:r>
              <a:rPr lang="ko-KR" altLang="en-US" dirty="0"/>
              <a:t>연산자 사용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문자형 </a:t>
            </a:r>
            <a:r>
              <a:rPr lang="ko-KR" altLang="en-US" dirty="0" err="1"/>
              <a:t>데이터끼리만</a:t>
            </a:r>
            <a:r>
              <a:rPr lang="ko-KR" altLang="en-US" dirty="0"/>
              <a:t> 더할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‘Hi. My name is’ + ‘Lee </a:t>
            </a:r>
            <a:r>
              <a:rPr lang="en-US" altLang="ko-KR" dirty="0" err="1"/>
              <a:t>soyeon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&gt;Hi. My name </a:t>
            </a:r>
            <a:r>
              <a:rPr lang="en-US" altLang="ko-KR" dirty="0" err="1"/>
              <a:t>isLee</a:t>
            </a:r>
            <a:r>
              <a:rPr lang="en-US" altLang="ko-KR" dirty="0"/>
              <a:t> </a:t>
            </a:r>
            <a:r>
              <a:rPr lang="en-US" altLang="ko-KR" dirty="0" err="1"/>
              <a:t>soyeon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17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D150-6DF1-4AD9-B6B2-1B0E9BAA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05" y="1845734"/>
            <a:ext cx="3456791" cy="4023360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if A &gt; 0:</a:t>
            </a:r>
          </a:p>
          <a:p>
            <a:r>
              <a:rPr lang="en-US" altLang="ko-KR" sz="2800" dirty="0"/>
              <a:t>    print(‘HI’)</a:t>
            </a:r>
          </a:p>
          <a:p>
            <a:r>
              <a:rPr lang="en-US" altLang="ko-KR" sz="2800" dirty="0" err="1"/>
              <a:t>elif</a:t>
            </a:r>
            <a:r>
              <a:rPr lang="en-US" altLang="ko-KR" sz="2800" dirty="0"/>
              <a:t> A &lt; 0:</a:t>
            </a:r>
          </a:p>
          <a:p>
            <a:r>
              <a:rPr lang="en-US" altLang="ko-KR" sz="2800" dirty="0"/>
              <a:t>    print(‘HELLO’)</a:t>
            </a:r>
          </a:p>
          <a:p>
            <a:r>
              <a:rPr lang="en-US" altLang="ko-KR" sz="2800" dirty="0"/>
              <a:t>else:</a:t>
            </a:r>
          </a:p>
          <a:p>
            <a:r>
              <a:rPr lang="en-US" altLang="ko-KR" sz="2800" dirty="0"/>
              <a:t>    print(‘</a:t>
            </a:r>
            <a:r>
              <a:rPr lang="ko-KR" altLang="en-US" sz="2800" dirty="0"/>
              <a:t>안녕</a:t>
            </a:r>
            <a:r>
              <a:rPr lang="en-US" altLang="ko-KR" sz="28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83519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BF9E-4CBA-40F1-8BAF-40A805C2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72687-F62A-4D7E-9B68-06291118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조건의 </a:t>
            </a:r>
            <a:r>
              <a:rPr lang="ko-KR" altLang="en-US" dirty="0">
                <a:solidFill>
                  <a:schemeClr val="accent1"/>
                </a:solidFill>
              </a:rPr>
              <a:t>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거짓을 판단</a:t>
            </a:r>
            <a:r>
              <a:rPr lang="ko-KR" altLang="en-US" dirty="0"/>
              <a:t>하여 실행여부를 결정하는 문법</a:t>
            </a:r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if</a:t>
            </a:r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실행문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실행문</a:t>
            </a:r>
            <a:r>
              <a:rPr lang="en-US" altLang="ko-KR" dirty="0"/>
              <a:t>2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else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실행문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실행문</a:t>
            </a:r>
            <a:r>
              <a:rPr lang="en-US" altLang="ko-KR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C7E9B-4325-4702-8807-22021CD4219F}"/>
              </a:ext>
            </a:extLst>
          </p:cNvPr>
          <p:cNvSpPr txBox="1"/>
          <p:nvPr/>
        </p:nvSpPr>
        <p:spPr>
          <a:xfrm>
            <a:off x="6230471" y="3429000"/>
            <a:ext cx="394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조건문은 항상 </a:t>
            </a:r>
            <a:r>
              <a:rPr lang="en-US" altLang="ko-KR" u="sng" dirty="0"/>
              <a:t>True </a:t>
            </a:r>
            <a:r>
              <a:rPr lang="ko-KR" altLang="en-US" u="sng" dirty="0"/>
              <a:t>혹은 </a:t>
            </a:r>
            <a:r>
              <a:rPr lang="en-US" altLang="ko-KR" u="sng" dirty="0"/>
              <a:t>False</a:t>
            </a:r>
            <a:r>
              <a:rPr lang="ko-KR" altLang="en-US" u="sng" dirty="0"/>
              <a:t>여야 함</a:t>
            </a:r>
            <a:r>
              <a:rPr lang="en-US" altLang="ko-KR" u="sng" dirty="0"/>
              <a:t>!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4798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A0ADD-074C-40DD-BF29-68C1FD1F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데이터분석가</a:t>
            </a:r>
            <a:endParaRPr lang="en-US" altLang="ko-KR" dirty="0"/>
          </a:p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엔지니어</a:t>
            </a:r>
            <a:endParaRPr lang="en-US" altLang="ko-KR" dirty="0"/>
          </a:p>
          <a:p>
            <a:pPr algn="ctr"/>
            <a:r>
              <a:rPr lang="ko-KR" altLang="en-US" dirty="0"/>
              <a:t>인공지능 개발자</a:t>
            </a:r>
            <a:endParaRPr lang="en-US" altLang="ko-KR" dirty="0"/>
          </a:p>
          <a:p>
            <a:pPr algn="ctr"/>
            <a:r>
              <a:rPr lang="ko-KR" altLang="en-US" dirty="0"/>
              <a:t>데이터베이스 관리자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이들의 공통점은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97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28600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학점이 </a:t>
            </a:r>
            <a:r>
              <a:rPr lang="en-US" altLang="ko-KR" dirty="0">
                <a:solidFill>
                  <a:schemeClr val="accent1"/>
                </a:solidFill>
              </a:rPr>
              <a:t>4.3 </a:t>
            </a:r>
            <a:r>
              <a:rPr lang="ko-KR" altLang="en-US" dirty="0">
                <a:solidFill>
                  <a:schemeClr val="accent1"/>
                </a:solidFill>
              </a:rPr>
              <a:t>이상이면 장학금을 받고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그렇지 않으면 장학금을 못 받는다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28600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if 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&gt;= 4.3: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장학금 받음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else 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장학금 </a:t>
            </a:r>
            <a:r>
              <a:rPr lang="ko-KR" altLang="en-US" dirty="0" err="1">
                <a:solidFill>
                  <a:schemeClr val="accent1"/>
                </a:solidFill>
              </a:rPr>
              <a:t>못받음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D430514-6234-4664-9602-250FD55A533D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6625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성적이 </a:t>
            </a:r>
            <a:r>
              <a:rPr lang="en-US" altLang="ko-KR" dirty="0">
                <a:solidFill>
                  <a:schemeClr val="accent1"/>
                </a:solidFill>
              </a:rPr>
              <a:t>90</a:t>
            </a:r>
            <a:r>
              <a:rPr lang="ko-KR" altLang="en-US" dirty="0">
                <a:solidFill>
                  <a:schemeClr val="accent1"/>
                </a:solidFill>
              </a:rPr>
              <a:t>점보다 크면 </a:t>
            </a:r>
            <a:r>
              <a:rPr lang="en-US" altLang="ko-KR" dirty="0">
                <a:solidFill>
                  <a:schemeClr val="accent1"/>
                </a:solidFill>
              </a:rPr>
              <a:t>A,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80</a:t>
            </a:r>
            <a:r>
              <a:rPr lang="ko-KR" altLang="en-US" dirty="0">
                <a:solidFill>
                  <a:schemeClr val="accent1"/>
                </a:solidFill>
              </a:rPr>
              <a:t>점보다 크면 </a:t>
            </a:r>
            <a:r>
              <a:rPr lang="en-US" altLang="ko-KR" dirty="0">
                <a:solidFill>
                  <a:schemeClr val="accent1"/>
                </a:solidFill>
              </a:rPr>
              <a:t>B,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70</a:t>
            </a:r>
            <a:r>
              <a:rPr lang="ko-KR" altLang="en-US" dirty="0">
                <a:solidFill>
                  <a:schemeClr val="accent1"/>
                </a:solidFill>
              </a:rPr>
              <a:t>점보다 크면 </a:t>
            </a:r>
            <a:r>
              <a:rPr lang="en-US" altLang="ko-KR" dirty="0">
                <a:solidFill>
                  <a:schemeClr val="accent1"/>
                </a:solidFill>
              </a:rPr>
              <a:t>C,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나머지면 </a:t>
            </a:r>
            <a:r>
              <a:rPr lang="en-US" altLang="ko-KR" dirty="0">
                <a:solidFill>
                  <a:schemeClr val="accent1"/>
                </a:solidFill>
              </a:rPr>
              <a:t>F</a:t>
            </a:r>
            <a:r>
              <a:rPr lang="ko-KR" altLang="en-US" dirty="0">
                <a:solidFill>
                  <a:schemeClr val="accent1"/>
                </a:solidFill>
              </a:rPr>
              <a:t>이다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if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&gt; 90: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‘A’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elif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&gt; 80 and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&lt;= 90: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‘B’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elif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&gt; 70 and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&lt;= 80: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‘C’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else: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‘F’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AB91641-3189-452A-AB7C-EB81EB358182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5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79699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학점이 </a:t>
            </a:r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ko-KR" altLang="en-US" dirty="0">
                <a:solidFill>
                  <a:schemeClr val="accent1"/>
                </a:solidFill>
              </a:rPr>
              <a:t>인 사람들 중에서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성적이 </a:t>
            </a:r>
            <a:r>
              <a:rPr lang="en-US" altLang="ko-KR" dirty="0">
                <a:solidFill>
                  <a:schemeClr val="accent1"/>
                </a:solidFill>
              </a:rPr>
              <a:t>95</a:t>
            </a:r>
            <a:r>
              <a:rPr lang="ko-KR" altLang="en-US" dirty="0">
                <a:solidFill>
                  <a:schemeClr val="accent1"/>
                </a:solidFill>
              </a:rPr>
              <a:t>점 이상인 사람은 </a:t>
            </a:r>
            <a:r>
              <a:rPr lang="en-US" altLang="ko-KR" dirty="0">
                <a:solidFill>
                  <a:schemeClr val="accent1"/>
                </a:solidFill>
              </a:rPr>
              <a:t>A+</a:t>
            </a:r>
            <a:r>
              <a:rPr lang="ko-KR" altLang="en-US" dirty="0">
                <a:solidFill>
                  <a:schemeClr val="accent1"/>
                </a:solidFill>
              </a:rPr>
              <a:t>이다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if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&gt; 90: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‘A’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if </a:t>
            </a:r>
            <a:r>
              <a:rPr lang="ko-KR" altLang="en-US" dirty="0">
                <a:solidFill>
                  <a:schemeClr val="accent1"/>
                </a:solidFill>
              </a:rPr>
              <a:t>성적 </a:t>
            </a:r>
            <a:r>
              <a:rPr lang="en-US" altLang="ko-KR" dirty="0">
                <a:solidFill>
                  <a:schemeClr val="accent1"/>
                </a:solidFill>
              </a:rPr>
              <a:t>&gt;= 95: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학점 </a:t>
            </a:r>
            <a:r>
              <a:rPr lang="en-US" altLang="ko-KR" dirty="0">
                <a:solidFill>
                  <a:schemeClr val="accent1"/>
                </a:solidFill>
              </a:rPr>
              <a:t>= ‘A+’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7ED91F-E1F1-4C4D-8ABB-F799F53DD69E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9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BF9E-4CBA-40F1-8BAF-40A805C2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72687-F62A-4D7E-9B68-06291118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조건문이 어떻게 작동하는지 이해하는 것은 데이터의 특징을 뽑아낼 수 있기 때문에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굉장히 중요하다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전체 데이터 </a:t>
            </a:r>
            <a:r>
              <a:rPr lang="en-US" altLang="ko-KR" dirty="0"/>
              <a:t>-&gt; </a:t>
            </a:r>
            <a:r>
              <a:rPr lang="ko-KR" altLang="en-US" dirty="0"/>
              <a:t>키가 </a:t>
            </a:r>
            <a:r>
              <a:rPr lang="en-US" altLang="ko-KR" dirty="0"/>
              <a:t>170</a:t>
            </a:r>
            <a:r>
              <a:rPr lang="ko-KR" altLang="en-US" dirty="0"/>
              <a:t> 이상이고 몸무게가 </a:t>
            </a:r>
            <a:r>
              <a:rPr lang="en-US" altLang="ko-KR" dirty="0"/>
              <a:t>60 </a:t>
            </a:r>
            <a:r>
              <a:rPr lang="ko-KR" altLang="en-US" dirty="0"/>
              <a:t>이하인 사람들의 데이터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조건문을 정확히 이해하기 위해선</a:t>
            </a:r>
            <a:r>
              <a:rPr lang="en-US" altLang="ko-KR" dirty="0"/>
              <a:t>, </a:t>
            </a:r>
            <a:r>
              <a:rPr lang="ko-KR" altLang="en-US" dirty="0"/>
              <a:t>논리 연산자에 대한 확실한 개념정리가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True, False</a:t>
            </a:r>
            <a:r>
              <a:rPr lang="ko-KR" altLang="en-US" dirty="0"/>
              <a:t>와 친해지도록 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16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994AC-6A66-486A-9A07-CA57D1DB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67144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[1,2,3,4,5,6,7,8,9,10]: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03D9000-84B5-439F-824F-4EE37BB63B3B}"/>
              </a:ext>
            </a:extLst>
          </p:cNvPr>
          <p:cNvSpPr txBox="1">
            <a:spLocks/>
          </p:cNvSpPr>
          <p:nvPr/>
        </p:nvSpPr>
        <p:spPr>
          <a:xfrm>
            <a:off x="7381539" y="2069851"/>
            <a:ext cx="3367144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[1,2,3,4,5,6,7,8,9,10]: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== 1: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    pass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== 3: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== 5: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84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C0DC5-730A-42A1-9C9F-B7D25C85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F0CA6-DD43-4F97-B7C7-2A57C26D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순서가 있는 반복 가능한 집합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)*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반복하는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solidFill>
                  <a:schemeClr val="accent5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실행문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CA082-4101-4538-9A15-A882AB409267}"/>
              </a:ext>
            </a:extLst>
          </p:cNvPr>
          <p:cNvSpPr txBox="1"/>
          <p:nvPr/>
        </p:nvSpPr>
        <p:spPr>
          <a:xfrm>
            <a:off x="1097280" y="5977468"/>
            <a:ext cx="553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반복 가능한 객체 </a:t>
            </a:r>
            <a:r>
              <a:rPr lang="en-US" altLang="ko-KR" dirty="0"/>
              <a:t>: range, list, string, </a:t>
            </a:r>
            <a:r>
              <a:rPr lang="en-US" altLang="ko-KR" dirty="0" err="1"/>
              <a:t>dataframe</a:t>
            </a:r>
            <a:r>
              <a:rPr lang="en-US" altLang="ko-KR" dirty="0"/>
              <a:t>, series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B362-52C2-4392-BCAD-9C94B34B43FA}"/>
              </a:ext>
            </a:extLst>
          </p:cNvPr>
          <p:cNvSpPr txBox="1"/>
          <p:nvPr/>
        </p:nvSpPr>
        <p:spPr>
          <a:xfrm>
            <a:off x="6096000" y="2761129"/>
            <a:ext cx="45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while</a:t>
            </a:r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실행문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0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79699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부터 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까지 숫자를 반복해서 </a:t>
            </a:r>
            <a:r>
              <a:rPr lang="ko-KR" altLang="en-US" dirty="0" err="1">
                <a:solidFill>
                  <a:schemeClr val="accent1"/>
                </a:solidFill>
              </a:rPr>
              <a:t>출력하시오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for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in range(1,11):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print(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7ED91F-E1F1-4C4D-8ABB-F799F53DD69E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DF46-0125-4EAE-94A0-7128DEDD4BED}"/>
              </a:ext>
            </a:extLst>
          </p:cNvPr>
          <p:cNvSpPr txBox="1"/>
          <p:nvPr/>
        </p:nvSpPr>
        <p:spPr>
          <a:xfrm>
            <a:off x="1586753" y="5997388"/>
            <a:ext cx="389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*range(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미만 숫자의 집합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8B520-71BB-4C47-A6A1-B1667F8A8AAF}"/>
              </a:ext>
            </a:extLst>
          </p:cNvPr>
          <p:cNvSpPr txBox="1"/>
          <p:nvPr/>
        </p:nvSpPr>
        <p:spPr>
          <a:xfrm>
            <a:off x="6069105" y="5997388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보통 </a:t>
            </a:r>
            <a:r>
              <a:rPr lang="en-US" altLang="ko-KR" dirty="0"/>
              <a:t>for </a:t>
            </a:r>
            <a:r>
              <a:rPr lang="ko-KR" altLang="en-US" dirty="0"/>
              <a:t>반복문에서는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507999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79699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부터 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까지 숫자를 반복해서 </a:t>
            </a:r>
            <a:r>
              <a:rPr lang="ko-KR" altLang="en-US" dirty="0" err="1">
                <a:solidFill>
                  <a:schemeClr val="accent1"/>
                </a:solidFill>
              </a:rPr>
              <a:t>출력하시오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= 0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while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&lt;= 10: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=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+ 1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print(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7ED91F-E1F1-4C4D-8ABB-F799F53DD69E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79699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부터 </a:t>
            </a:r>
            <a:r>
              <a:rPr lang="en-US" altLang="ko-KR" dirty="0">
                <a:solidFill>
                  <a:schemeClr val="accent1"/>
                </a:solidFill>
              </a:rPr>
              <a:t>10</a:t>
            </a:r>
            <a:r>
              <a:rPr lang="ko-KR" altLang="en-US" dirty="0">
                <a:solidFill>
                  <a:schemeClr val="accent1"/>
                </a:solidFill>
              </a:rPr>
              <a:t>까지 숫자를 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번 반복해서  </a:t>
            </a:r>
            <a:r>
              <a:rPr lang="ko-KR" altLang="en-US" dirty="0" err="1">
                <a:solidFill>
                  <a:schemeClr val="accent1"/>
                </a:solidFill>
              </a:rPr>
              <a:t>출력하시오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for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in range(3):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for k in range(1,11):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	print(k)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7ED91F-E1F1-4C4D-8ABB-F799F53DD69E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62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A13B-7888-49BB-B05D-B2A2FE9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B79FE-60B8-4F22-81BE-406FEDADFA60}"/>
              </a:ext>
            </a:extLst>
          </p:cNvPr>
          <p:cNvSpPr/>
          <p:nvPr/>
        </p:nvSpPr>
        <p:spPr>
          <a:xfrm>
            <a:off x="1452282" y="2501152"/>
            <a:ext cx="2796990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‘</a:t>
            </a:r>
            <a:r>
              <a:rPr lang="ko-KR" altLang="en-US" dirty="0" err="1">
                <a:solidFill>
                  <a:schemeClr val="accent1"/>
                </a:solidFill>
              </a:rPr>
              <a:t>빅데이터경영통계</a:t>
            </a:r>
            <a:r>
              <a:rPr lang="en-US" altLang="ko-KR" dirty="0">
                <a:solidFill>
                  <a:schemeClr val="accent1"/>
                </a:solidFill>
              </a:rPr>
              <a:t>’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문자열을 하나하나 </a:t>
            </a:r>
            <a:r>
              <a:rPr lang="ko-KR" altLang="en-US" dirty="0" err="1">
                <a:solidFill>
                  <a:schemeClr val="accent1"/>
                </a:solidFill>
              </a:rPr>
              <a:t>출력하시오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15E9E-90E8-419F-841A-196892F30382}"/>
              </a:ext>
            </a:extLst>
          </p:cNvPr>
          <p:cNvSpPr/>
          <p:nvPr/>
        </p:nvSpPr>
        <p:spPr>
          <a:xfrm>
            <a:off x="7942729" y="2501152"/>
            <a:ext cx="2967318" cy="286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for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 in ‘</a:t>
            </a:r>
            <a:r>
              <a:rPr lang="ko-KR" altLang="en-US" dirty="0" err="1">
                <a:solidFill>
                  <a:schemeClr val="accent1"/>
                </a:solidFill>
              </a:rPr>
              <a:t>빅데이터경영통계</a:t>
            </a:r>
            <a:r>
              <a:rPr lang="en-US" altLang="ko-KR" dirty="0">
                <a:solidFill>
                  <a:schemeClr val="accent1"/>
                </a:solidFill>
              </a:rPr>
              <a:t>’: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	print(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7ED91F-E1F1-4C4D-8ABB-F799F53DD69E}"/>
              </a:ext>
            </a:extLst>
          </p:cNvPr>
          <p:cNvSpPr/>
          <p:nvPr/>
        </p:nvSpPr>
        <p:spPr>
          <a:xfrm>
            <a:off x="5325035" y="3487269"/>
            <a:ext cx="1488141" cy="89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7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B165F-4F4E-45BF-8504-CDCDD7C4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2800" dirty="0"/>
              <a:t>좋은 데이터</a:t>
            </a:r>
            <a:endParaRPr lang="en-US" altLang="ko-KR" sz="2800" dirty="0"/>
          </a:p>
          <a:p>
            <a:pPr algn="ctr"/>
            <a:r>
              <a:rPr lang="en-US" altLang="ko-KR" sz="2800" dirty="0"/>
              <a:t>=</a:t>
            </a:r>
          </a:p>
          <a:p>
            <a:pPr algn="ctr"/>
            <a:r>
              <a:rPr lang="ko-KR" altLang="en-US" sz="2800" dirty="0"/>
              <a:t>모집단의 특징을 잘 나타낼 수 있는 데이터</a:t>
            </a:r>
            <a:endParaRPr lang="en-US" altLang="ko-KR" sz="2800" dirty="0"/>
          </a:p>
          <a:p>
            <a:pPr algn="ctr"/>
            <a:r>
              <a:rPr lang="en-US" altLang="ko-KR" sz="2800" dirty="0"/>
              <a:t>=</a:t>
            </a:r>
          </a:p>
          <a:p>
            <a:pPr algn="ctr"/>
            <a:r>
              <a:rPr lang="ko-KR" altLang="en-US" sz="2800" u="sng" dirty="0"/>
              <a:t>좋은 </a:t>
            </a:r>
            <a:r>
              <a:rPr lang="ko-KR" altLang="en-US" sz="2800" u="sng" dirty="0">
                <a:solidFill>
                  <a:srgbClr val="FF0000"/>
                </a:solidFill>
              </a:rPr>
              <a:t>특징</a:t>
            </a:r>
            <a:r>
              <a:rPr lang="en-US" altLang="ko-KR" sz="2800" u="sng" dirty="0">
                <a:solidFill>
                  <a:srgbClr val="FF0000"/>
                </a:solidFill>
              </a:rPr>
              <a:t>(Feature)</a:t>
            </a:r>
            <a:r>
              <a:rPr lang="ko-KR" altLang="en-US" sz="2800" u="sng" dirty="0"/>
              <a:t>를 갖는 데이터</a:t>
            </a:r>
          </a:p>
        </p:txBody>
      </p:sp>
    </p:spTree>
    <p:extLst>
      <p:ext uri="{BB962C8B-B14F-4D97-AF65-F5344CB8AC3E}">
        <p14:creationId xmlns:p14="http://schemas.microsoft.com/office/powerpoint/2010/main" val="19217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D517-8ED1-496E-AB08-69B61FE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DF842-A7D9-4D56-BFEF-6C47A65C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반복횟수가 명확히 정해져 있을 때 </a:t>
            </a:r>
            <a:r>
              <a:rPr lang="en-US" altLang="ko-KR" dirty="0"/>
              <a:t>: 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반복횟수가 명확히 정해져 있지 않을 때 </a:t>
            </a:r>
            <a:r>
              <a:rPr lang="en-US" altLang="ko-KR" dirty="0"/>
              <a:t>: 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보통은 </a:t>
            </a:r>
            <a:r>
              <a:rPr lang="en-US" altLang="ko-KR" dirty="0"/>
              <a:t>for </a:t>
            </a:r>
            <a:r>
              <a:rPr lang="ko-KR" altLang="en-US" dirty="0"/>
              <a:t>반복문을 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반복문은 가능하면</a:t>
            </a:r>
            <a:r>
              <a:rPr lang="en-US" altLang="ko-KR" dirty="0"/>
              <a:t>, </a:t>
            </a:r>
            <a:r>
              <a:rPr lang="ko-KR" altLang="en-US" dirty="0"/>
              <a:t>정말 가능하면 쓰지 말자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반복문은 시간이 굉장히 오래 걸린다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반복문은 최소로 쓰는 습관을 들이도록 하자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/>
              <a:t>실제로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반복문은 잘 쓰이지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1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AC2C6-3B15-4DC9-8383-BD7517B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F15E7-E2B7-47B3-A28E-60FC5901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pass, continue, break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pass : </a:t>
            </a:r>
            <a:r>
              <a:rPr lang="ko-KR" altLang="en-US" dirty="0"/>
              <a:t>아무 일도 일어나지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continue : </a:t>
            </a:r>
            <a:r>
              <a:rPr lang="ko-KR" altLang="en-US" dirty="0"/>
              <a:t>반복문을 중지하고</a:t>
            </a:r>
            <a:r>
              <a:rPr lang="en-US" altLang="ko-KR" dirty="0"/>
              <a:t>, </a:t>
            </a:r>
            <a:r>
              <a:rPr lang="ko-KR" altLang="en-US" dirty="0"/>
              <a:t>다음 반복으로 넘어간다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break : </a:t>
            </a:r>
            <a:r>
              <a:rPr lang="ko-KR" altLang="en-US" dirty="0"/>
              <a:t>반복문을 중지한다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0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D517-8ED1-496E-AB08-69B61FE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7. 1</a:t>
            </a:r>
            <a:r>
              <a:rPr lang="ko-KR" altLang="en-US" dirty="0"/>
              <a:t>차원 데이터 </a:t>
            </a:r>
            <a:r>
              <a:rPr lang="en-US" altLang="ko-KR" dirty="0"/>
              <a:t>: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DF842-A7D9-4D56-BFEF-6C47A65C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1"/>
                </a:solidFill>
              </a:rPr>
              <a:t>다양한 종류의 데이터를 담는 자료구조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다양한 종류의 데이터 </a:t>
            </a:r>
            <a:r>
              <a:rPr lang="en-US" altLang="ko-KR" dirty="0"/>
              <a:t>: string, int, float, list, dictionary </a:t>
            </a:r>
            <a:r>
              <a:rPr lang="ko-KR" altLang="en-US" dirty="0"/>
              <a:t>등등 상상할 수 있는 모든 데이터</a:t>
            </a:r>
            <a:endParaRPr lang="en-US" altLang="ko-KR" dirty="0"/>
          </a:p>
          <a:p>
            <a:r>
              <a:rPr lang="ko-KR" altLang="en-US" dirty="0"/>
              <a:t>리스트는 대괄호 기호</a:t>
            </a:r>
            <a:r>
              <a:rPr lang="en-US" altLang="ko-KR" dirty="0"/>
              <a:t> [ ] </a:t>
            </a:r>
            <a:r>
              <a:rPr lang="ko-KR" altLang="en-US" dirty="0"/>
              <a:t>를 사용해 표현한다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name_list</a:t>
            </a:r>
            <a:r>
              <a:rPr lang="en-US" altLang="ko-KR" dirty="0"/>
              <a:t> = [‘</a:t>
            </a:r>
            <a:r>
              <a:rPr lang="ko-KR" altLang="en-US" dirty="0"/>
              <a:t>신지섭</a:t>
            </a:r>
            <a:r>
              <a:rPr lang="en-US" altLang="ko-KR" dirty="0"/>
              <a:t>’, ‘</a:t>
            </a:r>
            <a:r>
              <a:rPr lang="ko-KR" altLang="en-US" dirty="0"/>
              <a:t>이소연</a:t>
            </a:r>
            <a:r>
              <a:rPr lang="en-US" altLang="ko-KR" dirty="0"/>
              <a:t>’, ‘</a:t>
            </a:r>
            <a:r>
              <a:rPr lang="ko-KR" altLang="en-US" dirty="0" err="1"/>
              <a:t>이한석</a:t>
            </a:r>
            <a:r>
              <a:rPr lang="en-US" altLang="ko-KR" dirty="0"/>
              <a:t>’]</a:t>
            </a:r>
          </a:p>
          <a:p>
            <a:r>
              <a:rPr lang="en-US" altLang="ko-KR" dirty="0" err="1"/>
              <a:t>age_list</a:t>
            </a:r>
            <a:r>
              <a:rPr lang="en-US" altLang="ko-KR" dirty="0"/>
              <a:t> = [25, 22, 23]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name_list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&gt;’</a:t>
            </a:r>
            <a:r>
              <a:rPr lang="ko-KR" altLang="en-US" dirty="0"/>
              <a:t>신지섭</a:t>
            </a:r>
            <a:r>
              <a:rPr lang="en-US" altLang="ko-KR" dirty="0"/>
              <a:t>’, ‘</a:t>
            </a:r>
            <a:r>
              <a:rPr lang="ko-KR" altLang="en-US" dirty="0"/>
              <a:t>이소연</a:t>
            </a:r>
            <a:r>
              <a:rPr lang="en-US" altLang="ko-KR" dirty="0"/>
              <a:t>’, ‘</a:t>
            </a:r>
            <a:r>
              <a:rPr lang="ko-KR" altLang="en-US" dirty="0" err="1"/>
              <a:t>이한석</a:t>
            </a:r>
            <a:r>
              <a:rPr lang="en-US" altLang="ko-KR" dirty="0"/>
              <a:t>’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age_list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&gt;25, 22,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9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D517-8ED1-496E-AB08-69B61FE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7. 1</a:t>
            </a:r>
            <a:r>
              <a:rPr lang="ko-KR" altLang="en-US" dirty="0"/>
              <a:t>차원 데이터 </a:t>
            </a:r>
            <a:r>
              <a:rPr lang="en-US" altLang="ko-KR" dirty="0"/>
              <a:t>: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DF842-A7D9-4D56-BFEF-6C47A65C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안에 리스트를 넣을 수도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name_id_list</a:t>
            </a:r>
            <a:r>
              <a:rPr lang="en-US" altLang="ko-KR" dirty="0"/>
              <a:t> = [[‘</a:t>
            </a:r>
            <a:r>
              <a:rPr lang="ko-KR" altLang="en-US" dirty="0"/>
              <a:t>신지섭</a:t>
            </a:r>
            <a:r>
              <a:rPr lang="en-US" altLang="ko-KR" dirty="0"/>
              <a:t>’, ‘geesub2’],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ko-KR" altLang="en-US" dirty="0"/>
              <a:t>이소연</a:t>
            </a:r>
            <a:r>
              <a:rPr lang="en-US" altLang="ko-KR" dirty="0"/>
              <a:t>’, ‘lsy1999’], [‘</a:t>
            </a:r>
            <a:r>
              <a:rPr lang="ko-KR" altLang="en-US" dirty="0" err="1"/>
              <a:t>이한석</a:t>
            </a:r>
            <a:r>
              <a:rPr lang="en-US" altLang="ko-KR" dirty="0"/>
              <a:t>’, ‘onestone98’]]</a:t>
            </a:r>
          </a:p>
          <a:p>
            <a:endParaRPr lang="en-US" altLang="ko-KR" dirty="0"/>
          </a:p>
          <a:p>
            <a:r>
              <a:rPr lang="ko-KR" altLang="en-US" dirty="0"/>
              <a:t>리스트의 각 원소는 </a:t>
            </a:r>
            <a:r>
              <a:rPr lang="ko-KR" altLang="en-US" dirty="0">
                <a:solidFill>
                  <a:srgbClr val="FF0000"/>
                </a:solidFill>
              </a:rPr>
              <a:t>순서가 정해져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name_list</a:t>
            </a:r>
            <a:r>
              <a:rPr lang="en-US" altLang="ko-KR" dirty="0"/>
              <a:t> = [‘</a:t>
            </a:r>
            <a:r>
              <a:rPr lang="ko-KR" altLang="en-US" dirty="0"/>
              <a:t>신지섭</a:t>
            </a:r>
            <a:r>
              <a:rPr lang="en-US" altLang="ko-KR" dirty="0"/>
              <a:t>‘, ‘</a:t>
            </a:r>
            <a:r>
              <a:rPr lang="ko-KR" altLang="en-US" dirty="0"/>
              <a:t>이소연</a:t>
            </a:r>
            <a:r>
              <a:rPr lang="en-US" altLang="ko-KR" dirty="0"/>
              <a:t>’, ‘</a:t>
            </a:r>
            <a:r>
              <a:rPr lang="ko-KR" altLang="en-US" dirty="0" err="1"/>
              <a:t>이한석</a:t>
            </a:r>
            <a:r>
              <a:rPr lang="en-US" altLang="ko-KR" dirty="0"/>
              <a:t>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ABE59-DDAF-40A5-989C-FB1DD9463940}"/>
              </a:ext>
            </a:extLst>
          </p:cNvPr>
          <p:cNvSpPr txBox="1"/>
          <p:nvPr/>
        </p:nvSpPr>
        <p:spPr>
          <a:xfrm>
            <a:off x="1272988" y="458992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번째 원소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E199-85A1-4E8B-8106-DFC25F7A5F81}"/>
              </a:ext>
            </a:extLst>
          </p:cNvPr>
          <p:cNvSpPr txBox="1"/>
          <p:nvPr/>
        </p:nvSpPr>
        <p:spPr>
          <a:xfrm>
            <a:off x="2776359" y="458992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번째 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D6AF2-572B-4830-B155-88CAEEA44974}"/>
              </a:ext>
            </a:extLst>
          </p:cNvPr>
          <p:cNvSpPr txBox="1"/>
          <p:nvPr/>
        </p:nvSpPr>
        <p:spPr>
          <a:xfrm>
            <a:off x="4279730" y="458992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원소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5D5F2C-2FA3-4335-A8FE-66F635A728C2}"/>
              </a:ext>
            </a:extLst>
          </p:cNvPr>
          <p:cNvCxnSpPr>
            <a:stCxn id="4" idx="0"/>
          </p:cNvCxnSpPr>
          <p:nvPr/>
        </p:nvCxnSpPr>
        <p:spPr>
          <a:xfrm flipV="1">
            <a:off x="1911945" y="4025153"/>
            <a:ext cx="983655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A95638-E5E0-4285-8439-38CC55625FD9}"/>
              </a:ext>
            </a:extLst>
          </p:cNvPr>
          <p:cNvCxnSpPr>
            <a:stCxn id="5" idx="0"/>
          </p:cNvCxnSpPr>
          <p:nvPr/>
        </p:nvCxnSpPr>
        <p:spPr>
          <a:xfrm flipV="1">
            <a:off x="3415316" y="4061012"/>
            <a:ext cx="511225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9DD205-1DB4-46BC-A419-9151726EBA40}"/>
              </a:ext>
            </a:extLst>
          </p:cNvPr>
          <p:cNvCxnSpPr>
            <a:stCxn id="6" idx="0"/>
          </p:cNvCxnSpPr>
          <p:nvPr/>
        </p:nvCxnSpPr>
        <p:spPr>
          <a:xfrm flipV="1">
            <a:off x="4918687" y="4025153"/>
            <a:ext cx="0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1BFB41-4475-4464-901D-C3F41F8934E2}"/>
              </a:ext>
            </a:extLst>
          </p:cNvPr>
          <p:cNvSpPr txBox="1"/>
          <p:nvPr/>
        </p:nvSpPr>
        <p:spPr>
          <a:xfrm>
            <a:off x="1097280" y="5339371"/>
            <a:ext cx="683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*99% </a:t>
            </a:r>
            <a:r>
              <a:rPr lang="ko-KR" altLang="en-US" dirty="0"/>
              <a:t>프로그래밍 언어는 숫자를 </a:t>
            </a:r>
            <a:r>
              <a:rPr lang="en-US" altLang="ko-KR" dirty="0"/>
              <a:t>0</a:t>
            </a:r>
            <a:r>
              <a:rPr lang="ko-KR" altLang="en-US" dirty="0"/>
              <a:t>부터 센다</a:t>
            </a:r>
            <a:r>
              <a:rPr lang="en-US" altLang="ko-KR" dirty="0"/>
              <a:t>. </a:t>
            </a:r>
            <a:r>
              <a:rPr lang="ko-KR" altLang="en-US" dirty="0"/>
              <a:t>항상 주의하도록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34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D517-8ED1-496E-AB08-69B61FE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8. 1</a:t>
            </a:r>
            <a:r>
              <a:rPr lang="ko-KR" altLang="en-US" dirty="0"/>
              <a:t>차원 데이터 </a:t>
            </a:r>
            <a:r>
              <a:rPr lang="en-US" altLang="ko-KR" dirty="0"/>
              <a:t>: 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DF842-A7D9-4D56-BFEF-6C47A65C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71355" cy="4023360"/>
          </a:xfrm>
        </p:spPr>
        <p:txBody>
          <a:bodyPr/>
          <a:lstStyle/>
          <a:p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로 구성된 자료구조이다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는 유일하나</a:t>
            </a:r>
            <a:r>
              <a:rPr lang="en-US" altLang="ko-KR" dirty="0"/>
              <a:t>, value</a:t>
            </a:r>
            <a:r>
              <a:rPr lang="ko-KR" altLang="en-US" dirty="0"/>
              <a:t>는 여러 값이 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중괄호 기호</a:t>
            </a:r>
            <a:r>
              <a:rPr lang="en-US" altLang="ko-KR" dirty="0"/>
              <a:t>{ }</a:t>
            </a:r>
            <a:r>
              <a:rPr lang="ko-KR" altLang="en-US" dirty="0"/>
              <a:t>를 사용해 표시한다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name_pnum_dict</a:t>
            </a:r>
            <a:r>
              <a:rPr lang="en-US" altLang="ko-KR" dirty="0"/>
              <a:t> = {‘</a:t>
            </a:r>
            <a:r>
              <a:rPr lang="ko-KR" altLang="en-US" dirty="0"/>
              <a:t>신지섭</a:t>
            </a:r>
            <a:r>
              <a:rPr lang="en-US" altLang="ko-KR" dirty="0"/>
              <a:t>’:’01012341234’, ‘</a:t>
            </a:r>
            <a:r>
              <a:rPr lang="ko-KR" altLang="en-US" dirty="0"/>
              <a:t>이소연</a:t>
            </a:r>
            <a:r>
              <a:rPr lang="en-US" altLang="ko-KR" dirty="0"/>
              <a:t>’ : ‘01012341234’, ‘</a:t>
            </a:r>
            <a:r>
              <a:rPr lang="ko-KR" altLang="en-US" dirty="0" err="1"/>
              <a:t>이한석</a:t>
            </a:r>
            <a:r>
              <a:rPr lang="en-US" altLang="ko-KR" dirty="0"/>
              <a:t>’ : ‘01034563452’}</a:t>
            </a:r>
          </a:p>
          <a:p>
            <a:endParaRPr lang="en-US" altLang="ko-KR" dirty="0"/>
          </a:p>
          <a:p>
            <a:r>
              <a:rPr lang="ko-KR" altLang="en-US" dirty="0"/>
              <a:t>많이 쓰이지 않는 자료구조이지만</a:t>
            </a:r>
            <a:r>
              <a:rPr lang="en-US" altLang="ko-KR" dirty="0"/>
              <a:t>, </a:t>
            </a:r>
            <a:r>
              <a:rPr lang="ko-KR" altLang="en-US" dirty="0"/>
              <a:t>나중에 주로 사용하게 될 </a:t>
            </a:r>
            <a:r>
              <a:rPr lang="en-US" altLang="ko-KR" dirty="0"/>
              <a:t>Series</a:t>
            </a:r>
            <a:r>
              <a:rPr lang="ko-KR" altLang="en-US" dirty="0"/>
              <a:t>와 </a:t>
            </a:r>
            <a:r>
              <a:rPr lang="en-US" altLang="ko-KR" dirty="0" err="1"/>
              <a:t>DataFrame</a:t>
            </a:r>
            <a:r>
              <a:rPr lang="ko-KR" altLang="en-US" dirty="0"/>
              <a:t>의 기본 구조이기 때문에 </a:t>
            </a:r>
            <a:r>
              <a:rPr lang="ko-KR" altLang="en-US" dirty="0" err="1"/>
              <a:t>알아두도록</a:t>
            </a:r>
            <a:r>
              <a:rPr lang="ko-KR" altLang="en-US" dirty="0"/>
              <a:t> 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68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32323-C8EB-4D37-96AD-F6CF4C1A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dirty="0"/>
              <a:t>보기 좋은 떡이 먹기도 좋다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컴퓨터도 마찬가지이다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데이터의 특징을 발굴하기 위해</a:t>
            </a:r>
            <a:r>
              <a:rPr lang="en-US" altLang="ko-KR" dirty="0"/>
              <a:t>, </a:t>
            </a:r>
            <a:r>
              <a:rPr lang="ko-KR" altLang="en-US" dirty="0"/>
              <a:t>데이터를 가공하는 법 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  <a:r>
              <a:rPr lang="ko-KR" altLang="en-US" dirty="0"/>
              <a:t>를 배운다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31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8225-D714-4E81-B49E-BA45765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B6ADA-3D92-4C3B-BC7B-06BF7C2D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분석 모듈 활용을 위한 파이썬 문법을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분석 모듈을 활용해 데이터 전처리를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8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8225-D714-4E81-B49E-BA45765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B6ADA-3D92-4C3B-BC7B-06BF7C2D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파이썬 변수의 타입과 연산법을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조건문과 반복문을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많은 데이터를 담을 수 있는 자료구조인 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딕셔너리를</a:t>
            </a:r>
            <a:r>
              <a:rPr lang="ko-KR" altLang="en-US" dirty="0"/>
              <a:t> 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각 변수 타입에 맞는 함수를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자료구조에 적용되는 함수를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함수를 직접 정의할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56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B38CF-2809-4B99-BC4E-2BC28991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4000" dirty="0"/>
              <a:t>X = 50</a:t>
            </a:r>
          </a:p>
          <a:p>
            <a:pPr algn="ctr"/>
            <a:r>
              <a:rPr lang="en-US" altLang="ko-KR" sz="4000" dirty="0"/>
              <a:t>a, b = 10, 20</a:t>
            </a:r>
          </a:p>
          <a:p>
            <a:pPr algn="ctr"/>
            <a:r>
              <a:rPr lang="en-US" altLang="ko-KR" sz="4000" dirty="0"/>
              <a:t>name = ‘</a:t>
            </a:r>
            <a:r>
              <a:rPr lang="ko-KR" altLang="en-US" sz="4000" dirty="0"/>
              <a:t>신지섭</a:t>
            </a:r>
            <a:r>
              <a:rPr lang="en-US" altLang="ko-KR" sz="4000" dirty="0"/>
              <a:t>’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892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1525-CEA0-430D-BDFA-F6841091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6F5ED-DD0A-4397-A63A-73BA7195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데이터</a:t>
            </a:r>
            <a:r>
              <a:rPr lang="ko-KR" altLang="en-US" dirty="0"/>
              <a:t>가 살고 있는 집</a:t>
            </a:r>
            <a:endParaRPr lang="en-US" altLang="ko-KR" dirty="0"/>
          </a:p>
          <a:p>
            <a:r>
              <a:rPr lang="ko-KR" altLang="en-US" dirty="0"/>
              <a:t>변수를 만들고 싶을 땐</a:t>
            </a:r>
            <a:r>
              <a:rPr lang="en-US" altLang="ko-KR" dirty="0"/>
              <a:t>, =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Ex ) x = 50 (O)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Error)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 (X)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변수를 지우고 싶을 땐</a:t>
            </a:r>
            <a:r>
              <a:rPr lang="en-US" altLang="ko-KR" dirty="0">
                <a:solidFill>
                  <a:schemeClr val="tx1"/>
                </a:solidFill>
              </a:rPr>
              <a:t>, del </a:t>
            </a:r>
            <a:r>
              <a:rPr lang="ko-KR" altLang="en-US" dirty="0">
                <a:solidFill>
                  <a:schemeClr val="tx1"/>
                </a:solidFill>
              </a:rPr>
              <a:t>명령어를 사용한다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del x</a:t>
            </a:r>
          </a:p>
        </p:txBody>
      </p:sp>
    </p:spTree>
    <p:extLst>
      <p:ext uri="{BB962C8B-B14F-4D97-AF65-F5344CB8AC3E}">
        <p14:creationId xmlns:p14="http://schemas.microsoft.com/office/powerpoint/2010/main" val="429068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6233-2B29-4458-95D6-4EF2F854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777C7-3AA8-4638-9CF4-21EC455E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변수명을 정할 때 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ko-KR" altLang="en-US" dirty="0"/>
              <a:t> 지켜야 하는 규칙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변수명의 시작은 숫자</a:t>
            </a:r>
            <a:r>
              <a:rPr lang="en-US" altLang="ko-KR" dirty="0"/>
              <a:t>, </a:t>
            </a:r>
            <a:r>
              <a:rPr lang="ko-KR" altLang="en-US" dirty="0"/>
              <a:t>공백을</a:t>
            </a:r>
            <a:r>
              <a:rPr lang="en-US" altLang="ko-KR" dirty="0"/>
              <a:t>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ko-KR" altLang="en-US" dirty="0"/>
              <a:t>나머진 전부 다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daon</a:t>
            </a:r>
            <a:r>
              <a:rPr lang="en-US" altLang="ko-KR" dirty="0"/>
              <a:t> = 2 (O) // 2daon = 3 (X)</a:t>
            </a:r>
          </a:p>
          <a:p>
            <a:pPr marL="457200" indent="-457200">
              <a:buAutoNum type="arabicPeriod" startAt="2"/>
            </a:pPr>
            <a:r>
              <a:rPr lang="ko-KR" altLang="en-US" dirty="0"/>
              <a:t>파이썬 키워드는 변수명으로 사용할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True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 (X) // from = 3 (X)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3.    </a:t>
            </a:r>
            <a:r>
              <a:rPr lang="ko-KR" altLang="en-US" dirty="0" err="1"/>
              <a:t>변수명</a:t>
            </a:r>
            <a:r>
              <a:rPr lang="ko-KR" altLang="en-US" dirty="0"/>
              <a:t> 사이에 </a:t>
            </a:r>
            <a:r>
              <a:rPr lang="en-US" altLang="ko-KR" dirty="0"/>
              <a:t>– </a:t>
            </a:r>
            <a:r>
              <a:rPr lang="ko-KR" altLang="en-US" dirty="0"/>
              <a:t>을 넣을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1401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3124</TotalTime>
  <Words>1639</Words>
  <Application>Microsoft Office PowerPoint</Application>
  <PresentationFormat>와이드스크린</PresentationFormat>
  <Paragraphs>312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추억</vt:lpstr>
      <vt:lpstr>1주차</vt:lpstr>
      <vt:lpstr>PowerPoint 프레젠테이션</vt:lpstr>
      <vt:lpstr>PowerPoint 프레젠테이션</vt:lpstr>
      <vt:lpstr>PowerPoint 프레젠테이션</vt:lpstr>
      <vt:lpstr>학습목표</vt:lpstr>
      <vt:lpstr>1주차 학습목표</vt:lpstr>
      <vt:lpstr>PowerPoint 프레젠테이션</vt:lpstr>
      <vt:lpstr>1. 변수 Variable</vt:lpstr>
      <vt:lpstr>1. 변수 Variable</vt:lpstr>
      <vt:lpstr>1. 변수 Variable</vt:lpstr>
      <vt:lpstr>2. 0차원 데이터 - 논리</vt:lpstr>
      <vt:lpstr>2. 0차원 데이터 - 논리</vt:lpstr>
      <vt:lpstr>3. 0차원 데이터 - 숫자</vt:lpstr>
      <vt:lpstr>3. 0차원 데이터 - 숫자</vt:lpstr>
      <vt:lpstr>3. 0차원 데이터 - 숫자</vt:lpstr>
      <vt:lpstr>4. 0차원 데이터 - 문자</vt:lpstr>
      <vt:lpstr>4. 0차원 데이터 - 문자</vt:lpstr>
      <vt:lpstr>PowerPoint 프레젠테이션</vt:lpstr>
      <vt:lpstr>5. 조건문</vt:lpstr>
      <vt:lpstr>5. 조건문</vt:lpstr>
      <vt:lpstr>5. 조건문</vt:lpstr>
      <vt:lpstr>5. 조건문</vt:lpstr>
      <vt:lpstr>5. 조건문</vt:lpstr>
      <vt:lpstr>PowerPoint 프레젠테이션</vt:lpstr>
      <vt:lpstr>6. 반복문</vt:lpstr>
      <vt:lpstr>6. 반복문</vt:lpstr>
      <vt:lpstr>6. 반복문</vt:lpstr>
      <vt:lpstr>6. 반복문</vt:lpstr>
      <vt:lpstr>6. 반복문</vt:lpstr>
      <vt:lpstr>6. 반복문</vt:lpstr>
      <vt:lpstr>6. 반복문</vt:lpstr>
      <vt:lpstr>7. 1차원 데이터 : list</vt:lpstr>
      <vt:lpstr>7. 1차원 데이터 : list</vt:lpstr>
      <vt:lpstr>8. 1차원 데이터 :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지섭</dc:creator>
  <cp:lastModifiedBy>신 지섭</cp:lastModifiedBy>
  <cp:revision>34</cp:revision>
  <dcterms:created xsi:type="dcterms:W3CDTF">2019-12-18T12:43:32Z</dcterms:created>
  <dcterms:modified xsi:type="dcterms:W3CDTF">2019-12-28T11:51:36Z</dcterms:modified>
</cp:coreProperties>
</file>