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84" r:id="rId4"/>
    <p:sldId id="281" r:id="rId5"/>
    <p:sldId id="280" r:id="rId6"/>
    <p:sldId id="257" r:id="rId7"/>
    <p:sldId id="258" r:id="rId8"/>
    <p:sldId id="259" r:id="rId9"/>
    <p:sldId id="260" r:id="rId10"/>
    <p:sldId id="261" r:id="rId11"/>
    <p:sldId id="285" r:id="rId12"/>
    <p:sldId id="262" r:id="rId13"/>
    <p:sldId id="263" r:id="rId14"/>
    <p:sldId id="264" r:id="rId15"/>
    <p:sldId id="265" r:id="rId16"/>
    <p:sldId id="266" r:id="rId17"/>
    <p:sldId id="282" r:id="rId18"/>
    <p:sldId id="286" r:id="rId19"/>
    <p:sldId id="267" r:id="rId20"/>
    <p:sldId id="268" r:id="rId21"/>
    <p:sldId id="269" r:id="rId22"/>
    <p:sldId id="270" r:id="rId23"/>
    <p:sldId id="287" r:id="rId24"/>
    <p:sldId id="272" r:id="rId25"/>
    <p:sldId id="273" r:id="rId26"/>
    <p:sldId id="274" r:id="rId27"/>
    <p:sldId id="275" r:id="rId28"/>
    <p:sldId id="271" r:id="rId29"/>
    <p:sldId id="276" r:id="rId30"/>
    <p:sldId id="277" r:id="rId31"/>
    <p:sldId id="27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75BEF-C8A3-4F46-9584-F102BCCA9CC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0F9FE43E-64B9-4494-BB75-CEF80A5C9171}">
      <dgm:prSet phldrT="[텍스트]"/>
      <dgm:spPr/>
      <dgm:t>
        <a:bodyPr/>
        <a:lstStyle/>
        <a:p>
          <a:pPr latinLnBrk="1"/>
          <a:r>
            <a:rPr lang="ko-KR" altLang="en-US" dirty="0"/>
            <a:t>속성</a:t>
          </a:r>
        </a:p>
      </dgm:t>
    </dgm:pt>
    <dgm:pt modelId="{CC9B4D32-B335-4F27-A12B-5ADF3DC59FE8}" type="parTrans" cxnId="{AB893092-BBF3-4810-B9F7-9B6BEB623BF8}">
      <dgm:prSet/>
      <dgm:spPr/>
      <dgm:t>
        <a:bodyPr/>
        <a:lstStyle/>
        <a:p>
          <a:pPr latinLnBrk="1"/>
          <a:endParaRPr lang="ko-KR" altLang="en-US"/>
        </a:p>
      </dgm:t>
    </dgm:pt>
    <dgm:pt modelId="{D72595DC-9A9B-4A07-B935-71BAE7182D4B}" type="sibTrans" cxnId="{AB893092-BBF3-4810-B9F7-9B6BEB623BF8}">
      <dgm:prSet/>
      <dgm:spPr/>
      <dgm:t>
        <a:bodyPr/>
        <a:lstStyle/>
        <a:p>
          <a:pPr latinLnBrk="1"/>
          <a:endParaRPr lang="ko-KR" altLang="en-US"/>
        </a:p>
      </dgm:t>
    </dgm:pt>
    <dgm:pt modelId="{6B4483A4-ACF2-4752-8850-970ED598BCBB}">
      <dgm:prSet phldrT="[텍스트]"/>
      <dgm:spPr/>
      <dgm:t>
        <a:bodyPr/>
        <a:lstStyle/>
        <a:p>
          <a:pPr latinLnBrk="1"/>
          <a:r>
            <a:rPr lang="ko-KR" altLang="en-US" dirty="0"/>
            <a:t>기능</a:t>
          </a:r>
        </a:p>
      </dgm:t>
    </dgm:pt>
    <dgm:pt modelId="{32742269-FF84-4FFA-BA1E-17DDFC51DED5}" type="parTrans" cxnId="{3A7F63DB-4B74-4639-A715-BE7008EC022F}">
      <dgm:prSet/>
      <dgm:spPr/>
      <dgm:t>
        <a:bodyPr/>
        <a:lstStyle/>
        <a:p>
          <a:pPr latinLnBrk="1"/>
          <a:endParaRPr lang="ko-KR" altLang="en-US"/>
        </a:p>
      </dgm:t>
    </dgm:pt>
    <dgm:pt modelId="{755A6758-4F4D-423E-A81D-018A13E31BE2}" type="sibTrans" cxnId="{3A7F63DB-4B74-4639-A715-BE7008EC022F}">
      <dgm:prSet/>
      <dgm:spPr/>
      <dgm:t>
        <a:bodyPr/>
        <a:lstStyle/>
        <a:p>
          <a:pPr latinLnBrk="1"/>
          <a:endParaRPr lang="ko-KR" altLang="en-US"/>
        </a:p>
      </dgm:t>
    </dgm:pt>
    <dgm:pt modelId="{87D43D65-BF87-4F66-9A8C-26BB5422FA28}">
      <dgm:prSet phldrT="[텍스트]"/>
      <dgm:spPr/>
      <dgm:t>
        <a:bodyPr/>
        <a:lstStyle/>
        <a:p>
          <a:pPr latinLnBrk="1"/>
          <a:r>
            <a:rPr lang="ko-KR" altLang="en-US" dirty="0"/>
            <a:t>대상</a:t>
          </a:r>
        </a:p>
      </dgm:t>
    </dgm:pt>
    <dgm:pt modelId="{98F0D2D0-2F04-4870-A8BE-623482801F22}" type="parTrans" cxnId="{CC48B1D7-4C5B-4BA5-B5FB-8241A85707A9}">
      <dgm:prSet/>
      <dgm:spPr/>
      <dgm:t>
        <a:bodyPr/>
        <a:lstStyle/>
        <a:p>
          <a:pPr latinLnBrk="1"/>
          <a:endParaRPr lang="ko-KR" altLang="en-US"/>
        </a:p>
      </dgm:t>
    </dgm:pt>
    <dgm:pt modelId="{AA9300E7-846F-4AF6-8D4C-22016DA3925C}" type="sibTrans" cxnId="{CC48B1D7-4C5B-4BA5-B5FB-8241A85707A9}">
      <dgm:prSet/>
      <dgm:spPr/>
      <dgm:t>
        <a:bodyPr/>
        <a:lstStyle/>
        <a:p>
          <a:pPr latinLnBrk="1"/>
          <a:endParaRPr lang="ko-KR" altLang="en-US"/>
        </a:p>
      </dgm:t>
    </dgm:pt>
    <dgm:pt modelId="{B051CF98-95FF-4CB6-93FB-646657D7128A}" type="pres">
      <dgm:prSet presAssocID="{F8575BEF-C8A3-4F46-9584-F102BCCA9CC4}" presName="linearFlow" presStyleCnt="0">
        <dgm:presLayoutVars>
          <dgm:dir/>
          <dgm:resizeHandles val="exact"/>
        </dgm:presLayoutVars>
      </dgm:prSet>
      <dgm:spPr/>
    </dgm:pt>
    <dgm:pt modelId="{D33DAAF2-DD0D-4D21-85DB-D5EC75E6A5DB}" type="pres">
      <dgm:prSet presAssocID="{0F9FE43E-64B9-4494-BB75-CEF80A5C9171}" presName="node" presStyleLbl="node1" presStyleIdx="0" presStyleCnt="3">
        <dgm:presLayoutVars>
          <dgm:bulletEnabled val="1"/>
        </dgm:presLayoutVars>
      </dgm:prSet>
      <dgm:spPr/>
    </dgm:pt>
    <dgm:pt modelId="{F46A9FE3-CB58-4933-AB19-FAADBD2F178B}" type="pres">
      <dgm:prSet presAssocID="{D72595DC-9A9B-4A07-B935-71BAE7182D4B}" presName="spacerL" presStyleCnt="0"/>
      <dgm:spPr/>
    </dgm:pt>
    <dgm:pt modelId="{D5A7EAA3-1A71-44EB-8A5E-91355E43B0D1}" type="pres">
      <dgm:prSet presAssocID="{D72595DC-9A9B-4A07-B935-71BAE7182D4B}" presName="sibTrans" presStyleLbl="sibTrans2D1" presStyleIdx="0" presStyleCnt="2"/>
      <dgm:spPr/>
    </dgm:pt>
    <dgm:pt modelId="{7BD5FA68-B82D-4AB2-ABC5-12298BEF2AF3}" type="pres">
      <dgm:prSet presAssocID="{D72595DC-9A9B-4A07-B935-71BAE7182D4B}" presName="spacerR" presStyleCnt="0"/>
      <dgm:spPr/>
    </dgm:pt>
    <dgm:pt modelId="{61601A04-FCA8-445A-B5AC-506EABD7635B}" type="pres">
      <dgm:prSet presAssocID="{6B4483A4-ACF2-4752-8850-970ED598BCBB}" presName="node" presStyleLbl="node1" presStyleIdx="1" presStyleCnt="3">
        <dgm:presLayoutVars>
          <dgm:bulletEnabled val="1"/>
        </dgm:presLayoutVars>
      </dgm:prSet>
      <dgm:spPr/>
    </dgm:pt>
    <dgm:pt modelId="{A758CE43-31F8-4E25-9456-9E04FF52026E}" type="pres">
      <dgm:prSet presAssocID="{755A6758-4F4D-423E-A81D-018A13E31BE2}" presName="spacerL" presStyleCnt="0"/>
      <dgm:spPr/>
    </dgm:pt>
    <dgm:pt modelId="{C93D5467-7C23-4ABF-805E-180D69B1B1B4}" type="pres">
      <dgm:prSet presAssocID="{755A6758-4F4D-423E-A81D-018A13E31BE2}" presName="sibTrans" presStyleLbl="sibTrans2D1" presStyleIdx="1" presStyleCnt="2"/>
      <dgm:spPr/>
    </dgm:pt>
    <dgm:pt modelId="{7BF5944A-92B4-42B0-A7F0-901516EBA715}" type="pres">
      <dgm:prSet presAssocID="{755A6758-4F4D-423E-A81D-018A13E31BE2}" presName="spacerR" presStyleCnt="0"/>
      <dgm:spPr/>
    </dgm:pt>
    <dgm:pt modelId="{9933CDE5-4E1E-4DAA-90AF-42E9094C5F36}" type="pres">
      <dgm:prSet presAssocID="{87D43D65-BF87-4F66-9A8C-26BB5422FA28}" presName="node" presStyleLbl="node1" presStyleIdx="2" presStyleCnt="3">
        <dgm:presLayoutVars>
          <dgm:bulletEnabled val="1"/>
        </dgm:presLayoutVars>
      </dgm:prSet>
      <dgm:spPr/>
    </dgm:pt>
  </dgm:ptLst>
  <dgm:cxnLst>
    <dgm:cxn modelId="{18D3D819-77A7-408A-A647-F38C695173F9}" type="presOf" srcId="{D72595DC-9A9B-4A07-B935-71BAE7182D4B}" destId="{D5A7EAA3-1A71-44EB-8A5E-91355E43B0D1}" srcOrd="0" destOrd="0" presId="urn:microsoft.com/office/officeart/2005/8/layout/equation1"/>
    <dgm:cxn modelId="{D799182F-74B5-4C57-ACDB-21F363DF49D0}" type="presOf" srcId="{F8575BEF-C8A3-4F46-9584-F102BCCA9CC4}" destId="{B051CF98-95FF-4CB6-93FB-646657D7128A}" srcOrd="0" destOrd="0" presId="urn:microsoft.com/office/officeart/2005/8/layout/equation1"/>
    <dgm:cxn modelId="{07F64165-CA47-4DCC-9892-ABB5FCECAAF9}" type="presOf" srcId="{0F9FE43E-64B9-4494-BB75-CEF80A5C9171}" destId="{D33DAAF2-DD0D-4D21-85DB-D5EC75E6A5DB}" srcOrd="0" destOrd="0" presId="urn:microsoft.com/office/officeart/2005/8/layout/equation1"/>
    <dgm:cxn modelId="{C8A32B7B-2DD8-40DD-A40F-49CFDFDA04CB}" type="presOf" srcId="{755A6758-4F4D-423E-A81D-018A13E31BE2}" destId="{C93D5467-7C23-4ABF-805E-180D69B1B1B4}" srcOrd="0" destOrd="0" presId="urn:microsoft.com/office/officeart/2005/8/layout/equation1"/>
    <dgm:cxn modelId="{AB893092-BBF3-4810-B9F7-9B6BEB623BF8}" srcId="{F8575BEF-C8A3-4F46-9584-F102BCCA9CC4}" destId="{0F9FE43E-64B9-4494-BB75-CEF80A5C9171}" srcOrd="0" destOrd="0" parTransId="{CC9B4D32-B335-4F27-A12B-5ADF3DC59FE8}" sibTransId="{D72595DC-9A9B-4A07-B935-71BAE7182D4B}"/>
    <dgm:cxn modelId="{59C01FCB-BACB-45EF-BADC-94393691A675}" type="presOf" srcId="{6B4483A4-ACF2-4752-8850-970ED598BCBB}" destId="{61601A04-FCA8-445A-B5AC-506EABD7635B}" srcOrd="0" destOrd="0" presId="urn:microsoft.com/office/officeart/2005/8/layout/equation1"/>
    <dgm:cxn modelId="{CC48B1D7-4C5B-4BA5-B5FB-8241A85707A9}" srcId="{F8575BEF-C8A3-4F46-9584-F102BCCA9CC4}" destId="{87D43D65-BF87-4F66-9A8C-26BB5422FA28}" srcOrd="2" destOrd="0" parTransId="{98F0D2D0-2F04-4870-A8BE-623482801F22}" sibTransId="{AA9300E7-846F-4AF6-8D4C-22016DA3925C}"/>
    <dgm:cxn modelId="{3A7F63DB-4B74-4639-A715-BE7008EC022F}" srcId="{F8575BEF-C8A3-4F46-9584-F102BCCA9CC4}" destId="{6B4483A4-ACF2-4752-8850-970ED598BCBB}" srcOrd="1" destOrd="0" parTransId="{32742269-FF84-4FFA-BA1E-17DDFC51DED5}" sibTransId="{755A6758-4F4D-423E-A81D-018A13E31BE2}"/>
    <dgm:cxn modelId="{4A99E2F6-7422-460B-A858-C6729FC0174E}" type="presOf" srcId="{87D43D65-BF87-4F66-9A8C-26BB5422FA28}" destId="{9933CDE5-4E1E-4DAA-90AF-42E9094C5F36}" srcOrd="0" destOrd="0" presId="urn:microsoft.com/office/officeart/2005/8/layout/equation1"/>
    <dgm:cxn modelId="{108DE06B-FBA6-40A0-9969-E00E7FA8774F}" type="presParOf" srcId="{B051CF98-95FF-4CB6-93FB-646657D7128A}" destId="{D33DAAF2-DD0D-4D21-85DB-D5EC75E6A5DB}" srcOrd="0" destOrd="0" presId="urn:microsoft.com/office/officeart/2005/8/layout/equation1"/>
    <dgm:cxn modelId="{8CC08555-6C38-4E95-8CB9-F658A7212EE7}" type="presParOf" srcId="{B051CF98-95FF-4CB6-93FB-646657D7128A}" destId="{F46A9FE3-CB58-4933-AB19-FAADBD2F178B}" srcOrd="1" destOrd="0" presId="urn:microsoft.com/office/officeart/2005/8/layout/equation1"/>
    <dgm:cxn modelId="{0A25063A-09C6-44EC-88ED-50AF611FBEAC}" type="presParOf" srcId="{B051CF98-95FF-4CB6-93FB-646657D7128A}" destId="{D5A7EAA3-1A71-44EB-8A5E-91355E43B0D1}" srcOrd="2" destOrd="0" presId="urn:microsoft.com/office/officeart/2005/8/layout/equation1"/>
    <dgm:cxn modelId="{FB5FF251-1B38-407E-99F7-52F4AB3141C3}" type="presParOf" srcId="{B051CF98-95FF-4CB6-93FB-646657D7128A}" destId="{7BD5FA68-B82D-4AB2-ABC5-12298BEF2AF3}" srcOrd="3" destOrd="0" presId="urn:microsoft.com/office/officeart/2005/8/layout/equation1"/>
    <dgm:cxn modelId="{26C91D09-619C-4280-ABAB-38AE2696854F}" type="presParOf" srcId="{B051CF98-95FF-4CB6-93FB-646657D7128A}" destId="{61601A04-FCA8-445A-B5AC-506EABD7635B}" srcOrd="4" destOrd="0" presId="urn:microsoft.com/office/officeart/2005/8/layout/equation1"/>
    <dgm:cxn modelId="{F47B480D-D4F6-4ED3-81CB-56C7BA1CCB1F}" type="presParOf" srcId="{B051CF98-95FF-4CB6-93FB-646657D7128A}" destId="{A758CE43-31F8-4E25-9456-9E04FF52026E}" srcOrd="5" destOrd="0" presId="urn:microsoft.com/office/officeart/2005/8/layout/equation1"/>
    <dgm:cxn modelId="{96F06430-7475-4790-8ED1-B9906F5B4A9F}" type="presParOf" srcId="{B051CF98-95FF-4CB6-93FB-646657D7128A}" destId="{C93D5467-7C23-4ABF-805E-180D69B1B1B4}" srcOrd="6" destOrd="0" presId="urn:microsoft.com/office/officeart/2005/8/layout/equation1"/>
    <dgm:cxn modelId="{F83843C3-B864-443C-BB85-073225375BB3}" type="presParOf" srcId="{B051CF98-95FF-4CB6-93FB-646657D7128A}" destId="{7BF5944A-92B4-42B0-A7F0-901516EBA715}" srcOrd="7" destOrd="0" presId="urn:microsoft.com/office/officeart/2005/8/layout/equation1"/>
    <dgm:cxn modelId="{4201752B-EF88-4183-BF21-6EF65B18A2EB}" type="presParOf" srcId="{B051CF98-95FF-4CB6-93FB-646657D7128A}" destId="{9933CDE5-4E1E-4DAA-90AF-42E9094C5F3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DAAF2-DD0D-4D21-85DB-D5EC75E6A5DB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/>
            <a:t>속성</a:t>
          </a:r>
        </a:p>
      </dsp:txBody>
      <dsp:txXfrm>
        <a:off x="266688" y="2068788"/>
        <a:ext cx="1281090" cy="1281090"/>
      </dsp:txXfrm>
    </dsp:sp>
    <dsp:sp modelId="{D5A7EAA3-1A71-44EB-8A5E-91355E43B0D1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2099498" y="2585758"/>
        <a:ext cx="772237" cy="247149"/>
      </dsp:txXfrm>
    </dsp:sp>
    <dsp:sp modelId="{61601A04-FCA8-445A-B5AC-506EABD7635B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/>
            <a:t>기능</a:t>
          </a:r>
        </a:p>
      </dsp:txBody>
      <dsp:txXfrm>
        <a:off x="3423454" y="2068788"/>
        <a:ext cx="1281090" cy="1281090"/>
      </dsp:txXfrm>
    </dsp:sp>
    <dsp:sp modelId="{C93D5467-7C23-4ABF-805E-180D69B1B1B4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>
        <a:off x="5256264" y="2400396"/>
        <a:ext cx="772237" cy="617873"/>
      </dsp:txXfrm>
    </dsp:sp>
    <dsp:sp modelId="{9933CDE5-4E1E-4DAA-90AF-42E9094C5F36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/>
            <a:t>대상</a:t>
          </a:r>
        </a:p>
      </dsp:txBody>
      <dsp:txXfrm>
        <a:off x="6580220" y="2068788"/>
        <a:ext cx="1281090" cy="128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CC12-90D3-4BCA-A9C0-2F74A35FC83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177-98A7-4987-8766-ECCE1F2799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CC12-90D3-4BCA-A9C0-2F74A35FC83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177-98A7-4987-8766-ECCE1F27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8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CC12-90D3-4BCA-A9C0-2F74A35FC83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177-98A7-4987-8766-ECCE1F27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9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CC12-90D3-4BCA-A9C0-2F74A35FC83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177-98A7-4987-8766-ECCE1F27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0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CC12-90D3-4BCA-A9C0-2F74A35FC83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177-98A7-4987-8766-ECCE1F2799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CC12-90D3-4BCA-A9C0-2F74A35FC83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177-98A7-4987-8766-ECCE1F27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5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CC12-90D3-4BCA-A9C0-2F74A35FC83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177-98A7-4987-8766-ECCE1F27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CC12-90D3-4BCA-A9C0-2F74A35FC83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177-98A7-4987-8766-ECCE1F27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0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CC12-90D3-4BCA-A9C0-2F74A35FC83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177-98A7-4987-8766-ECCE1F27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31CC12-90D3-4BCA-A9C0-2F74A35FC83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BDD177-98A7-4987-8766-ECCE1F27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CC12-90D3-4BCA-A9C0-2F74A35FC83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177-98A7-4987-8766-ECCE1F27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2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31CC12-90D3-4BCA-A9C0-2F74A35FC83A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BDD177-98A7-4987-8766-ECCE1F2799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5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16B8E-2462-4AE3-B257-A82C3EB7B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3567DC-64A5-48B0-9E2E-9142030B8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자료형 심화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98598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D37AA-112D-4761-890B-4EA8F0D8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(method)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대상만이 할 수 있는 특수한 행동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리스트에 값 추가하기</a:t>
            </a:r>
            <a:r>
              <a:rPr lang="en-US" altLang="ko-KR" dirty="0"/>
              <a:t>, </a:t>
            </a:r>
            <a:r>
              <a:rPr lang="ko-KR" altLang="en-US" dirty="0"/>
              <a:t>사전에 값 추가하기</a:t>
            </a:r>
            <a:r>
              <a:rPr lang="en-US" altLang="ko-KR" dirty="0"/>
              <a:t>, </a:t>
            </a:r>
            <a:r>
              <a:rPr lang="ko-KR" altLang="en-US" dirty="0"/>
              <a:t>문자열 구분하기 등등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모든 대상이 </a:t>
            </a:r>
            <a:r>
              <a:rPr lang="en-US" altLang="ko-KR" dirty="0"/>
              <a:t>*</a:t>
            </a:r>
            <a:r>
              <a:rPr lang="ko-KR" altLang="en-US" dirty="0"/>
              <a:t>대체적으로 할 수 있는 일반적인 행동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정렬하기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대체적이다 </a:t>
            </a:r>
            <a:r>
              <a:rPr lang="en-US" altLang="ko-KR" dirty="0"/>
              <a:t>: </a:t>
            </a:r>
            <a:r>
              <a:rPr lang="ko-KR" altLang="en-US" dirty="0"/>
              <a:t>말도 안되는 것은 안된다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숫자의 길이를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(?)</a:t>
            </a:r>
          </a:p>
          <a:p>
            <a:r>
              <a:rPr lang="en-US" altLang="ko-KR" dirty="0" err="1"/>
              <a:t>len</a:t>
            </a:r>
            <a:r>
              <a:rPr lang="en-US" altLang="ko-KR" dirty="0"/>
              <a:t>(123) *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대상의 길이를 구하는 함수</a:t>
            </a:r>
            <a:endParaRPr lang="en-US" altLang="ko-KR" dirty="0"/>
          </a:p>
          <a:p>
            <a:r>
              <a:rPr lang="en-US" altLang="ko-KR" dirty="0"/>
              <a:t>&gt; error!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7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6CF1F-EB69-4464-8A0A-24254FD9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4800" dirty="0"/>
              <a:t>‘my</a:t>
            </a:r>
            <a:r>
              <a:rPr lang="ko-KR" altLang="en-US" sz="4800" dirty="0"/>
              <a:t> </a:t>
            </a:r>
            <a:r>
              <a:rPr lang="en-US" altLang="ko-KR" sz="4800" dirty="0"/>
              <a:t>name</a:t>
            </a:r>
            <a:r>
              <a:rPr lang="ko-KR" altLang="en-US" sz="4800" dirty="0"/>
              <a:t> </a:t>
            </a:r>
            <a:r>
              <a:rPr lang="en-US" altLang="ko-KR" sz="4800" dirty="0"/>
              <a:t>is blah blah blah’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3677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F4967-CB43-4CE4-95A0-42B2BA98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문자열 기능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32617-4FC7-42B1-BACC-9DC4ECBF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str.replace</a:t>
            </a:r>
            <a:r>
              <a:rPr lang="en-US" altLang="ko-KR" dirty="0"/>
              <a:t>(old, new, *count) : old</a:t>
            </a:r>
            <a:r>
              <a:rPr lang="ko-KR" altLang="en-US" dirty="0"/>
              <a:t>의 문자를 </a:t>
            </a:r>
            <a:r>
              <a:rPr lang="en-US" altLang="ko-KR" dirty="0"/>
              <a:t>new</a:t>
            </a:r>
            <a:r>
              <a:rPr lang="ko-KR" altLang="en-US" dirty="0"/>
              <a:t>로 </a:t>
            </a:r>
            <a:r>
              <a:rPr lang="en-US" altLang="ko-KR" dirty="0"/>
              <a:t>count</a:t>
            </a:r>
            <a:r>
              <a:rPr lang="ko-KR" altLang="en-US" dirty="0"/>
              <a:t>만큼 바꾼다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str.split</a:t>
            </a:r>
            <a:r>
              <a:rPr lang="en-US" altLang="ko-KR" dirty="0"/>
              <a:t>(string) : string</a:t>
            </a:r>
            <a:r>
              <a:rPr lang="ko-KR" altLang="en-US" dirty="0"/>
              <a:t>을 기준으로 </a:t>
            </a:r>
            <a:r>
              <a:rPr lang="en-US" altLang="ko-KR" dirty="0"/>
              <a:t>str</a:t>
            </a:r>
            <a:r>
              <a:rPr lang="ko-KR" altLang="en-US" dirty="0"/>
              <a:t>을 나눠서 </a:t>
            </a:r>
            <a:r>
              <a:rPr lang="en-US" altLang="ko-KR" dirty="0"/>
              <a:t>list</a:t>
            </a:r>
            <a:r>
              <a:rPr lang="ko-KR" altLang="en-US" dirty="0"/>
              <a:t>로 만든다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str.join</a:t>
            </a:r>
            <a:r>
              <a:rPr lang="en-US" altLang="ko-KR" dirty="0"/>
              <a:t>(list) : str</a:t>
            </a:r>
            <a:r>
              <a:rPr lang="ko-KR" altLang="en-US" dirty="0"/>
              <a:t>을 구분점으로 </a:t>
            </a:r>
            <a:r>
              <a:rPr lang="en-US" altLang="ko-KR" dirty="0"/>
              <a:t>list</a:t>
            </a:r>
            <a:r>
              <a:rPr lang="ko-KR" altLang="en-US" dirty="0"/>
              <a:t>의 원소들을 </a:t>
            </a:r>
            <a:r>
              <a:rPr lang="en-US" altLang="ko-KR" dirty="0"/>
              <a:t>string</a:t>
            </a:r>
            <a:r>
              <a:rPr lang="ko-KR" altLang="en-US" dirty="0"/>
              <a:t>으로 합친다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예제를 풀어보세요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0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0DAD5-0ACF-4737-A91E-C7A20EA7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문자열 </a:t>
            </a:r>
            <a:r>
              <a:rPr lang="en-US" altLang="ko-KR" dirty="0"/>
              <a:t>indexing, slicing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A6D03-9F0E-4A45-907C-8DE3ACF1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문자열의 가장 중요한 특징 </a:t>
            </a:r>
            <a:r>
              <a:rPr lang="en-US" altLang="ko-KR" dirty="0"/>
              <a:t>: </a:t>
            </a:r>
            <a:r>
              <a:rPr lang="ko-KR" altLang="en-US" dirty="0"/>
              <a:t>자리에 순서가 정해져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00A04D-A311-426B-8E18-9C99F741EAB0}"/>
              </a:ext>
            </a:extLst>
          </p:cNvPr>
          <p:cNvSpPr/>
          <p:nvPr/>
        </p:nvSpPr>
        <p:spPr>
          <a:xfrm>
            <a:off x="4673817" y="2967335"/>
            <a:ext cx="2844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ABCDEFG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117ADF4-EC73-4AFD-A7CC-3A52A0EF7ADE}"/>
              </a:ext>
            </a:extLst>
          </p:cNvPr>
          <p:cNvCxnSpPr/>
          <p:nvPr/>
        </p:nvCxnSpPr>
        <p:spPr>
          <a:xfrm flipV="1">
            <a:off x="3518704" y="3727048"/>
            <a:ext cx="1331088" cy="63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244599-6F32-44C2-9D8F-301474AB157B}"/>
              </a:ext>
            </a:extLst>
          </p:cNvPr>
          <p:cNvSpPr txBox="1"/>
          <p:nvPr/>
        </p:nvSpPr>
        <p:spPr>
          <a:xfrm>
            <a:off x="2569580" y="436365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번째 글자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C2B11D-8CCE-4FD6-961E-021BE672E3BF}"/>
              </a:ext>
            </a:extLst>
          </p:cNvPr>
          <p:cNvCxnSpPr/>
          <p:nvPr/>
        </p:nvCxnSpPr>
        <p:spPr>
          <a:xfrm flipH="1" flipV="1">
            <a:off x="7292051" y="3727048"/>
            <a:ext cx="1157468" cy="74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B19604-9061-4BC8-B12C-1BCDD5854419}"/>
              </a:ext>
            </a:extLst>
          </p:cNvPr>
          <p:cNvSpPr txBox="1"/>
          <p:nvPr/>
        </p:nvSpPr>
        <p:spPr>
          <a:xfrm>
            <a:off x="7998106" y="446782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6(-1)</a:t>
            </a:r>
            <a:r>
              <a:rPr lang="ko-KR" altLang="en-US" dirty="0"/>
              <a:t>번째 글자</a:t>
            </a:r>
          </a:p>
        </p:txBody>
      </p:sp>
    </p:spTree>
    <p:extLst>
      <p:ext uri="{BB962C8B-B14F-4D97-AF65-F5344CB8AC3E}">
        <p14:creationId xmlns:p14="http://schemas.microsoft.com/office/powerpoint/2010/main" val="109066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285E9-270F-49FE-9723-C643F399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문자열 </a:t>
            </a:r>
            <a:r>
              <a:rPr lang="en-US" altLang="ko-KR" dirty="0"/>
              <a:t>indexing,</a:t>
            </a:r>
            <a:r>
              <a:rPr lang="ko-KR" altLang="en-US" dirty="0"/>
              <a:t> </a:t>
            </a:r>
            <a:r>
              <a:rPr lang="en-US" altLang="ko-KR" dirty="0"/>
              <a:t>slicing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5FAC4-4307-4244-A279-D6CE78239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순서가 정해져 있다 </a:t>
            </a:r>
            <a:r>
              <a:rPr lang="en-US" altLang="ko-KR" dirty="0"/>
              <a:t>= </a:t>
            </a:r>
            <a:r>
              <a:rPr lang="ko-KR" altLang="en-US" dirty="0"/>
              <a:t>순서를 기준으로 뽑을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45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B6F36-2E4A-4D2E-8B94-A40BFC6A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문자열 </a:t>
            </a:r>
            <a:r>
              <a:rPr lang="en-US" altLang="ko-KR" dirty="0"/>
              <a:t>indexing,</a:t>
            </a:r>
            <a:r>
              <a:rPr lang="ko-KR" altLang="en-US" dirty="0"/>
              <a:t> </a:t>
            </a:r>
            <a:r>
              <a:rPr lang="en-US" altLang="ko-KR" dirty="0"/>
              <a:t>slicing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6139-3B0D-4A60-8175-095FE43E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인덱싱 </a:t>
            </a:r>
            <a:r>
              <a:rPr lang="en-US" altLang="ko-KR" dirty="0"/>
              <a:t>: </a:t>
            </a:r>
            <a:r>
              <a:rPr lang="ko-KR" altLang="en-US" dirty="0"/>
              <a:t>데이터를 뽑는 것</a:t>
            </a:r>
            <a:r>
              <a:rPr lang="en-US" altLang="ko-KR" dirty="0"/>
              <a:t>. </a:t>
            </a:r>
            <a:r>
              <a:rPr lang="ko-KR" altLang="en-US" dirty="0"/>
              <a:t>대상</a:t>
            </a:r>
            <a:r>
              <a:rPr lang="en-US" altLang="ko-KR" dirty="0"/>
              <a:t>[</a:t>
            </a:r>
            <a:r>
              <a:rPr lang="ko-KR" altLang="en-US" dirty="0"/>
              <a:t>순서</a:t>
            </a:r>
            <a:r>
              <a:rPr lang="en-US" altLang="ko-KR" dirty="0"/>
              <a:t>] </a:t>
            </a:r>
            <a:r>
              <a:rPr lang="ko-KR" altLang="en-US" dirty="0"/>
              <a:t>방식으로 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 err="1"/>
              <a:t>my_name</a:t>
            </a:r>
            <a:r>
              <a:rPr lang="en-US" altLang="ko-KR" dirty="0"/>
              <a:t> = ‘</a:t>
            </a:r>
            <a:r>
              <a:rPr lang="ko-KR" altLang="en-US" dirty="0"/>
              <a:t>신지섭</a:t>
            </a:r>
            <a:r>
              <a:rPr lang="en-US" altLang="ko-KR" dirty="0"/>
              <a:t>’</a:t>
            </a:r>
          </a:p>
          <a:p>
            <a:r>
              <a:rPr lang="en-US" altLang="ko-KR" dirty="0" err="1"/>
              <a:t>my_name</a:t>
            </a:r>
            <a:r>
              <a:rPr lang="en-US" altLang="ko-KR" dirty="0"/>
              <a:t>[0]</a:t>
            </a:r>
          </a:p>
          <a:p>
            <a:r>
              <a:rPr lang="en-US" altLang="ko-KR" dirty="0"/>
              <a:t>&gt; ‘</a:t>
            </a:r>
            <a:r>
              <a:rPr lang="ko-KR" altLang="en-US" dirty="0"/>
              <a:t>신‘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데이터를 자르는 것</a:t>
            </a:r>
            <a:r>
              <a:rPr lang="en-US" altLang="ko-KR" dirty="0"/>
              <a:t>. </a:t>
            </a:r>
            <a:r>
              <a:rPr lang="ko-KR" altLang="en-US" dirty="0"/>
              <a:t>대상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(</a:t>
            </a:r>
            <a:r>
              <a:rPr lang="ko-KR" altLang="en-US" dirty="0"/>
              <a:t>이상</a:t>
            </a:r>
            <a:r>
              <a:rPr lang="en-US" altLang="ko-KR" dirty="0"/>
              <a:t>):</a:t>
            </a:r>
            <a:r>
              <a:rPr lang="ko-KR" altLang="en-US" dirty="0"/>
              <a:t>끝</a:t>
            </a:r>
            <a:r>
              <a:rPr lang="en-US" altLang="ko-KR" dirty="0"/>
              <a:t>(</a:t>
            </a:r>
            <a:r>
              <a:rPr lang="ko-KR" altLang="en-US" dirty="0"/>
              <a:t>미만</a:t>
            </a:r>
            <a:r>
              <a:rPr lang="en-US" altLang="ko-KR" dirty="0"/>
              <a:t>)] </a:t>
            </a:r>
            <a:r>
              <a:rPr lang="ko-KR" altLang="en-US" dirty="0"/>
              <a:t>방식으로 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my_name</a:t>
            </a:r>
            <a:r>
              <a:rPr lang="en-US" altLang="ko-KR" dirty="0"/>
              <a:t>[1:]</a:t>
            </a:r>
          </a:p>
          <a:p>
            <a:r>
              <a:rPr lang="en-US" altLang="ko-KR" dirty="0"/>
              <a:t>&gt;’</a:t>
            </a:r>
            <a:r>
              <a:rPr lang="ko-KR" altLang="en-US" dirty="0"/>
              <a:t>지섭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* </a:t>
            </a:r>
            <a:r>
              <a:rPr lang="ko-KR" altLang="en-US" dirty="0"/>
              <a:t>예제를 풀어보세요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78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EBF85-ADAE-43AC-A71A-1442079C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algn="ctr"/>
            <a:r>
              <a:rPr lang="en-US" altLang="ko-KR" dirty="0"/>
              <a:t>=</a:t>
            </a:r>
          </a:p>
          <a:p>
            <a:pPr algn="ctr"/>
            <a:r>
              <a:rPr lang="ko-KR" altLang="en-US" dirty="0"/>
              <a:t>내가 원하는 데이터를 뽑을 수 있다</a:t>
            </a:r>
            <a:endParaRPr lang="en-US" altLang="ko-KR" dirty="0"/>
          </a:p>
          <a:p>
            <a:pPr algn="ctr"/>
            <a:r>
              <a:rPr lang="en-US" altLang="ko-KR" dirty="0"/>
              <a:t>=</a:t>
            </a:r>
          </a:p>
          <a:p>
            <a:pPr algn="ctr"/>
            <a:r>
              <a:rPr lang="ko-KR" altLang="en-US" dirty="0"/>
              <a:t>데이터 분석에서 아주 중요한 스킬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497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268C2-C46D-47DB-8A7E-A85651D0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문자열 </a:t>
            </a:r>
            <a:r>
              <a:rPr lang="en-US" altLang="ko-KR" dirty="0"/>
              <a:t>formatting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AD94C-4BF0-4557-8274-2F2386E2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formatting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문자열 내에 값을 자유롭게 넣는 방법을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‘{} * {} = {}’.format(a, b, a*b)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551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F36CD-A233-4378-9BE3-D3E9FFA9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344C4-B114-4CB7-A9D4-6C973367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4800" dirty="0"/>
              <a:t>[a, b, c, d, e, f, g]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9818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FA35-E525-42A4-BA4A-3A0700B9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기능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FEEEB-19D1-4496-96CD-489BEDD7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list.append</a:t>
            </a:r>
            <a:r>
              <a:rPr lang="en-US" altLang="ko-KR" dirty="0"/>
              <a:t>(a) : </a:t>
            </a:r>
            <a:r>
              <a:rPr lang="ko-KR" altLang="en-US" dirty="0"/>
              <a:t>리스트에 </a:t>
            </a:r>
            <a:r>
              <a:rPr lang="en-US" altLang="ko-KR" dirty="0"/>
              <a:t>a</a:t>
            </a:r>
            <a:r>
              <a:rPr lang="ko-KR" altLang="en-US" dirty="0"/>
              <a:t>라는 원소를 리스트 마지막에 추가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list.reverse</a:t>
            </a:r>
            <a:r>
              <a:rPr lang="en-US" altLang="ko-KR" dirty="0"/>
              <a:t>() : </a:t>
            </a:r>
            <a:r>
              <a:rPr lang="ko-KR" altLang="en-US" dirty="0"/>
              <a:t>리스트를 역순으로 출력</a:t>
            </a:r>
            <a:r>
              <a:rPr lang="en-US" altLang="ko-KR" dirty="0"/>
              <a:t>. </a:t>
            </a:r>
            <a:r>
              <a:rPr lang="ko-KR" altLang="en-US" dirty="0"/>
              <a:t>리스트 자체를 바꾸지는 않음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list.sort</a:t>
            </a:r>
            <a:r>
              <a:rPr lang="en-US" altLang="ko-KR" dirty="0"/>
              <a:t>(reverse = False) : </a:t>
            </a:r>
            <a:r>
              <a:rPr lang="ko-KR" altLang="en-US" dirty="0"/>
              <a:t>리스트를 순서대로 정렬</a:t>
            </a:r>
            <a:r>
              <a:rPr lang="en-US" altLang="ko-KR" dirty="0"/>
              <a:t>. reverse = True </a:t>
            </a:r>
            <a:r>
              <a:rPr lang="ko-KR" altLang="en-US" dirty="0"/>
              <a:t>인자를 넣으면 역순으로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list.remove</a:t>
            </a:r>
            <a:r>
              <a:rPr lang="en-US" altLang="ko-KR" dirty="0"/>
              <a:t>(a) : </a:t>
            </a:r>
            <a:r>
              <a:rPr lang="ko-KR" altLang="en-US" dirty="0"/>
              <a:t>지정 값 </a:t>
            </a:r>
            <a:r>
              <a:rPr lang="en-US" altLang="ko-KR" dirty="0"/>
              <a:t>1</a:t>
            </a:r>
            <a:r>
              <a:rPr lang="ko-KR" altLang="en-US" dirty="0"/>
              <a:t>개 삭제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26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A91E8-02DD-4A5D-870E-F04ED906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스터디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C38D1-3D37-45F1-A0BF-E940A8D33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데이터를 다룬다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데이터의 종류를 알고</a:t>
            </a:r>
            <a:r>
              <a:rPr lang="en-US" altLang="ko-KR" dirty="0"/>
              <a:t>, </a:t>
            </a:r>
            <a:r>
              <a:rPr lang="ko-KR" altLang="en-US" dirty="0"/>
              <a:t>각 종류별 성질을 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데이터를 다루기 위해</a:t>
            </a:r>
            <a:r>
              <a:rPr lang="en-US" altLang="ko-KR" dirty="0"/>
              <a:t>, </a:t>
            </a:r>
            <a:r>
              <a:rPr lang="ko-KR" altLang="en-US" dirty="0"/>
              <a:t>조건문과 반복문을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50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3970-4B57-483D-BFFB-7B07563E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</a:t>
            </a:r>
            <a:r>
              <a:rPr lang="en-US" altLang="ko-KR" dirty="0"/>
              <a:t>indexing, slicing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1EC1E-0755-45F6-B94A-D4F6F66E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역시 순서가 있는 </a:t>
            </a:r>
            <a:r>
              <a:rPr lang="ko-KR" altLang="en-US" dirty="0" err="1"/>
              <a:t>자료형이므로</a:t>
            </a:r>
            <a:r>
              <a:rPr lang="en-US" altLang="ko-KR" dirty="0"/>
              <a:t>, </a:t>
            </a:r>
            <a:r>
              <a:rPr lang="ko-KR" altLang="en-US" dirty="0"/>
              <a:t>인덱싱 및 </a:t>
            </a:r>
            <a:r>
              <a:rPr lang="ko-KR" altLang="en-US" dirty="0" err="1"/>
              <a:t>슬라이싱을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572F34-3DA6-4866-A6E6-E8D420074EE2}"/>
              </a:ext>
            </a:extLst>
          </p:cNvPr>
          <p:cNvSpPr/>
          <p:nvPr/>
        </p:nvSpPr>
        <p:spPr>
          <a:xfrm>
            <a:off x="3475126" y="2967335"/>
            <a:ext cx="5241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[‘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A’,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‘B’,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‘C’,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2,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2E45E-D9F0-46D3-98FC-E4D4FB2E1029}"/>
              </a:ext>
            </a:extLst>
          </p:cNvPr>
          <p:cNvSpPr txBox="1"/>
          <p:nvPr/>
        </p:nvSpPr>
        <p:spPr>
          <a:xfrm>
            <a:off x="2118167" y="453727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번째 원소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CE26D-73AE-4692-AF5C-E8B9F492CAEF}"/>
              </a:ext>
            </a:extLst>
          </p:cNvPr>
          <p:cNvSpPr txBox="1"/>
          <p:nvPr/>
        </p:nvSpPr>
        <p:spPr>
          <a:xfrm>
            <a:off x="8077925" y="453727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5(-1)</a:t>
            </a:r>
            <a:r>
              <a:rPr lang="ko-KR" altLang="en-US" dirty="0"/>
              <a:t>번째 원소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5754BED-D88F-474F-9333-BC9B43EAC95D}"/>
              </a:ext>
            </a:extLst>
          </p:cNvPr>
          <p:cNvCxnSpPr/>
          <p:nvPr/>
        </p:nvCxnSpPr>
        <p:spPr>
          <a:xfrm flipV="1">
            <a:off x="2757124" y="3773347"/>
            <a:ext cx="1247717" cy="56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091AFE-39AB-440E-82BE-60B136FB02C0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218026" y="3857414"/>
            <a:ext cx="663164" cy="67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49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D5FEF-86F6-4725-829B-F2F440A8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</a:t>
            </a:r>
            <a:r>
              <a:rPr lang="en-US" altLang="ko-KR" dirty="0"/>
              <a:t>indexing, slicing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CB735-88EF-4F58-8241-2438E1AC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[1,2,3,4,5,’</a:t>
            </a:r>
            <a:r>
              <a:rPr lang="ko-KR" altLang="en-US" dirty="0"/>
              <a:t>신</a:t>
            </a:r>
            <a:r>
              <a:rPr lang="en-US" altLang="ko-KR" dirty="0"/>
              <a:t>’, ‘</a:t>
            </a:r>
            <a:r>
              <a:rPr lang="ko-KR" altLang="en-US" dirty="0"/>
              <a:t>이</a:t>
            </a:r>
            <a:r>
              <a:rPr lang="en-US" altLang="ko-KR" dirty="0"/>
              <a:t>’, ‘</a:t>
            </a:r>
            <a:r>
              <a:rPr lang="ko-KR" altLang="en-US" dirty="0"/>
              <a:t>박</a:t>
            </a:r>
            <a:r>
              <a:rPr lang="en-US" altLang="ko-KR" dirty="0"/>
              <a:t>’]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[0]</a:t>
            </a:r>
          </a:p>
          <a:p>
            <a:r>
              <a:rPr lang="en-US" altLang="ko-KR" dirty="0"/>
              <a:t>&gt; 1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[1:3]</a:t>
            </a:r>
          </a:p>
          <a:p>
            <a:r>
              <a:rPr lang="en-US" altLang="ko-KR" dirty="0"/>
              <a:t>&gt;[2,3]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[-1]</a:t>
            </a:r>
          </a:p>
          <a:p>
            <a:r>
              <a:rPr lang="en-US" altLang="ko-KR" dirty="0"/>
              <a:t>&gt;’</a:t>
            </a:r>
            <a:r>
              <a:rPr lang="ko-KR" altLang="en-US" dirty="0"/>
              <a:t>박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79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D5FEF-86F6-4725-829B-F2F440A8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</a:t>
            </a:r>
            <a:r>
              <a:rPr lang="en-US" altLang="ko-KR" dirty="0"/>
              <a:t>indexing, slicing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CB735-88EF-4F58-8241-2438E1AC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안에 리스트가 있을 경우</a:t>
            </a:r>
            <a:r>
              <a:rPr lang="en-US" altLang="ko-KR" dirty="0"/>
              <a:t>, </a:t>
            </a:r>
            <a:r>
              <a:rPr lang="ko-KR" altLang="en-US" dirty="0"/>
              <a:t>계속해서 </a:t>
            </a:r>
            <a:r>
              <a:rPr lang="en-US" altLang="ko-KR" dirty="0"/>
              <a:t>indexing</a:t>
            </a:r>
            <a:r>
              <a:rPr lang="ko-KR" altLang="en-US" dirty="0"/>
              <a:t>을 할 수 있다</a:t>
            </a:r>
            <a:endParaRPr lang="en-US" altLang="ko-KR" dirty="0"/>
          </a:p>
          <a:p>
            <a:r>
              <a:rPr lang="en-US" altLang="ko-KR" dirty="0" err="1"/>
              <a:t>my_list</a:t>
            </a:r>
            <a:r>
              <a:rPr lang="en-US" altLang="ko-KR" dirty="0"/>
              <a:t> = [[1,2,3],</a:t>
            </a:r>
          </a:p>
          <a:p>
            <a:r>
              <a:rPr lang="en-US" altLang="ko-KR" dirty="0"/>
              <a:t>                  [4,5,6],</a:t>
            </a:r>
          </a:p>
          <a:p>
            <a:r>
              <a:rPr lang="en-US" altLang="ko-KR" dirty="0"/>
              <a:t>                  [7,8,9]]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[0][1]</a:t>
            </a:r>
          </a:p>
          <a:p>
            <a:r>
              <a:rPr lang="en-US" altLang="ko-KR" dirty="0"/>
              <a:t>&gt;2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[1][1]</a:t>
            </a:r>
          </a:p>
          <a:p>
            <a:r>
              <a:rPr lang="en-US" altLang="ko-KR" dirty="0"/>
              <a:t>&gt;5</a:t>
            </a:r>
          </a:p>
        </p:txBody>
      </p:sp>
    </p:spTree>
    <p:extLst>
      <p:ext uri="{BB962C8B-B14F-4D97-AF65-F5344CB8AC3E}">
        <p14:creationId xmlns:p14="http://schemas.microsoft.com/office/powerpoint/2010/main" val="173703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D1293-CF4F-42A7-9A67-A9549AB4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more…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39D3-4E8F-4A77-A48D-F26F92B6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사전은 </a:t>
            </a:r>
            <a:r>
              <a:rPr lang="en-US" altLang="ko-KR" dirty="0"/>
              <a:t>{key1 : value1, key2 : value2 …} </a:t>
            </a:r>
            <a:r>
              <a:rPr lang="ko-KR" altLang="en-US" dirty="0"/>
              <a:t>로 이루어진 자료구조이다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key</a:t>
            </a:r>
            <a:r>
              <a:rPr lang="ko-KR" altLang="en-US" dirty="0"/>
              <a:t>값의 </a:t>
            </a:r>
            <a:r>
              <a:rPr lang="en-US" altLang="ko-KR" dirty="0"/>
              <a:t>value</a:t>
            </a:r>
            <a:r>
              <a:rPr lang="ko-KR" altLang="en-US" dirty="0"/>
              <a:t>를 보고 싶을 땐</a:t>
            </a:r>
            <a:endParaRPr lang="en-US" altLang="ko-KR" dirty="0"/>
          </a:p>
          <a:p>
            <a:r>
              <a:rPr lang="ko-KR" altLang="en-US" dirty="0"/>
              <a:t>사전이름</a:t>
            </a:r>
            <a:r>
              <a:rPr lang="en-US" altLang="ko-KR" dirty="0"/>
              <a:t>[key1]</a:t>
            </a:r>
          </a:p>
          <a:p>
            <a:r>
              <a:rPr lang="en-US" altLang="ko-KR" dirty="0"/>
              <a:t>&gt; value1</a:t>
            </a:r>
          </a:p>
          <a:p>
            <a:r>
              <a:rPr lang="ko-KR" altLang="en-US" dirty="0"/>
              <a:t>사전 전체의 </a:t>
            </a:r>
            <a:r>
              <a:rPr lang="en-US" altLang="ko-KR" dirty="0"/>
              <a:t>key</a:t>
            </a:r>
            <a:r>
              <a:rPr lang="ko-KR" altLang="en-US" dirty="0"/>
              <a:t>값을 보고 싶을 땐</a:t>
            </a:r>
            <a:endParaRPr lang="en-US" altLang="ko-KR" dirty="0"/>
          </a:p>
          <a:p>
            <a:r>
              <a:rPr lang="ko-KR" altLang="en-US" dirty="0"/>
              <a:t>사전이름</a:t>
            </a:r>
            <a:r>
              <a:rPr lang="en-US" altLang="ko-KR" dirty="0"/>
              <a:t>.keys()</a:t>
            </a:r>
          </a:p>
          <a:p>
            <a:r>
              <a:rPr lang="ko-KR" altLang="en-US" dirty="0"/>
              <a:t>사전 전체의 </a:t>
            </a:r>
            <a:r>
              <a:rPr lang="en-US" altLang="ko-KR" dirty="0"/>
              <a:t>value</a:t>
            </a:r>
            <a:r>
              <a:rPr lang="ko-KR" altLang="en-US" dirty="0"/>
              <a:t>값을 보고 싶을 땐</a:t>
            </a:r>
            <a:endParaRPr lang="en-US" altLang="ko-KR" dirty="0"/>
          </a:p>
          <a:p>
            <a:r>
              <a:rPr lang="ko-KR" altLang="en-US" dirty="0"/>
              <a:t>사전이름</a:t>
            </a:r>
            <a:r>
              <a:rPr lang="en-US" altLang="ko-KR" dirty="0"/>
              <a:t>.values()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785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D35E7-73F4-46B6-92BC-5D0F52CE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FA3F-629E-4F0C-8E80-C21EEFFF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특정 작업을 수행하는 명령어들의 모음에 이름을 붙인 것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입력을 해주면</a:t>
            </a:r>
            <a:r>
              <a:rPr lang="en-US" altLang="ko-KR" dirty="0"/>
              <a:t>, </a:t>
            </a:r>
            <a:r>
              <a:rPr lang="ko-KR" altLang="en-US" dirty="0"/>
              <a:t>일련의 과정을 거쳐 출력을 함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이를 통해 데이터를 좀 더 내 뜻대로 다룰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156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5C39-9399-4AB7-AFB7-F0662525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E955EB-A1A6-4C04-AB82-6FBD43D08803}"/>
              </a:ext>
            </a:extLst>
          </p:cNvPr>
          <p:cNvSpPr/>
          <p:nvPr/>
        </p:nvSpPr>
        <p:spPr>
          <a:xfrm>
            <a:off x="1097280" y="2967335"/>
            <a:ext cx="2871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= </a:t>
            </a:r>
            <a:r>
              <a:rPr lang="en-US" altLang="ko-K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aX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494F7-AF61-4E11-B9F8-B722B2986287}"/>
              </a:ext>
            </a:extLst>
          </p:cNvPr>
          <p:cNvSpPr txBox="1"/>
          <p:nvPr/>
        </p:nvSpPr>
        <p:spPr>
          <a:xfrm>
            <a:off x="7928660" y="2644170"/>
            <a:ext cx="24112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def f(x):</a:t>
            </a:r>
          </a:p>
          <a:p>
            <a:r>
              <a:rPr lang="en-US" altLang="ko-KR" sz="3200" dirty="0"/>
              <a:t>	y = a*x + b</a:t>
            </a:r>
          </a:p>
          <a:p>
            <a:r>
              <a:rPr lang="en-US" altLang="ko-KR" sz="3200" dirty="0"/>
              <a:t>	return y</a:t>
            </a:r>
            <a:endParaRPr lang="ko-KR" altLang="en-US" sz="32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B7ABD74-9223-4778-A3A4-B710F306B267}"/>
              </a:ext>
            </a:extLst>
          </p:cNvPr>
          <p:cNvSpPr/>
          <p:nvPr/>
        </p:nvSpPr>
        <p:spPr>
          <a:xfrm>
            <a:off x="5370654" y="2967335"/>
            <a:ext cx="1551007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9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929BB-5376-4542-B1BC-A057B174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D9051F-D29E-4322-B406-0F912D0B4B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61023" y="2795387"/>
            <a:ext cx="3926450" cy="17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</a:rPr>
              <a:t>def</a:t>
            </a:r>
            <a:r>
              <a:rPr lang="en-US" altLang="ko-KR" sz="3200" dirty="0"/>
              <a:t> f(x):</a:t>
            </a:r>
          </a:p>
          <a:p>
            <a:r>
              <a:rPr lang="en-US" altLang="ko-KR" sz="3200" dirty="0"/>
              <a:t>	y = a*x + b</a:t>
            </a:r>
          </a:p>
          <a:p>
            <a:r>
              <a:rPr lang="en-US" altLang="ko-KR" sz="3200" dirty="0"/>
              <a:t>	</a:t>
            </a:r>
            <a:r>
              <a:rPr lang="en-US" altLang="ko-KR" sz="3200" dirty="0">
                <a:solidFill>
                  <a:srgbClr val="7030A0"/>
                </a:solidFill>
              </a:rPr>
              <a:t>return</a:t>
            </a:r>
            <a:r>
              <a:rPr lang="en-US" altLang="ko-KR" sz="3200" dirty="0"/>
              <a:t> y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B857E-9786-4200-B070-D62B00B286EE}"/>
              </a:ext>
            </a:extLst>
          </p:cNvPr>
          <p:cNvSpPr txBox="1"/>
          <p:nvPr/>
        </p:nvSpPr>
        <p:spPr>
          <a:xfrm>
            <a:off x="1423686" y="2928395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함수를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8E2BD-E2B8-4B83-840B-D41B8E24884B}"/>
              </a:ext>
            </a:extLst>
          </p:cNvPr>
          <p:cNvSpPr txBox="1"/>
          <p:nvPr/>
        </p:nvSpPr>
        <p:spPr>
          <a:xfrm>
            <a:off x="3454206" y="208170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B0E4F-867A-4693-9864-A3296671A52A}"/>
              </a:ext>
            </a:extLst>
          </p:cNvPr>
          <p:cNvSpPr txBox="1"/>
          <p:nvPr/>
        </p:nvSpPr>
        <p:spPr>
          <a:xfrm>
            <a:off x="5648446" y="2081707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입력해야 하는 값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5EBDA-14D6-433F-9A69-58A5FF0888E7}"/>
              </a:ext>
            </a:extLst>
          </p:cNvPr>
          <p:cNvSpPr txBox="1"/>
          <p:nvPr/>
        </p:nvSpPr>
        <p:spPr>
          <a:xfrm>
            <a:off x="8383647" y="350122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가공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3BA27-BC33-45C9-ADF1-2420EA2806A8}"/>
              </a:ext>
            </a:extLst>
          </p:cNvPr>
          <p:cNvSpPr txBox="1"/>
          <p:nvPr/>
        </p:nvSpPr>
        <p:spPr>
          <a:xfrm>
            <a:off x="3454206" y="498323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3D565-E0CB-4D28-8EF6-6246BBE9FE0F}"/>
              </a:ext>
            </a:extLst>
          </p:cNvPr>
          <p:cNvSpPr txBox="1"/>
          <p:nvPr/>
        </p:nvSpPr>
        <p:spPr>
          <a:xfrm>
            <a:off x="7410310" y="49832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810743-016C-47F3-BB54-C6537454B086}"/>
              </a:ext>
            </a:extLst>
          </p:cNvPr>
          <p:cNvCxnSpPr>
            <a:stCxn id="5" idx="3"/>
          </p:cNvCxnSpPr>
          <p:nvPr/>
        </p:nvCxnSpPr>
        <p:spPr>
          <a:xfrm>
            <a:off x="3103954" y="3113061"/>
            <a:ext cx="1257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B216E4-B6D9-4D42-B011-14731CB8015A}"/>
              </a:ext>
            </a:extLst>
          </p:cNvPr>
          <p:cNvCxnSpPr>
            <a:stCxn id="6" idx="2"/>
          </p:cNvCxnSpPr>
          <p:nvPr/>
        </p:nvCxnSpPr>
        <p:spPr>
          <a:xfrm>
            <a:off x="4150070" y="2451039"/>
            <a:ext cx="965940" cy="34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D76A2B-7AAC-474C-803F-CE035E49F206}"/>
              </a:ext>
            </a:extLst>
          </p:cNvPr>
          <p:cNvCxnSpPr>
            <a:stCxn id="7" idx="2"/>
          </p:cNvCxnSpPr>
          <p:nvPr/>
        </p:nvCxnSpPr>
        <p:spPr>
          <a:xfrm flipH="1">
            <a:off x="5451676" y="2451039"/>
            <a:ext cx="1451280" cy="47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6AC3CB-0317-4481-BE3F-E3DB935DD9FE}"/>
              </a:ext>
            </a:extLst>
          </p:cNvPr>
          <p:cNvCxnSpPr>
            <a:stCxn id="8" idx="1"/>
          </p:cNvCxnSpPr>
          <p:nvPr/>
        </p:nvCxnSpPr>
        <p:spPr>
          <a:xfrm flipH="1">
            <a:off x="7187878" y="3685887"/>
            <a:ext cx="119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AFC2B2-0D4A-4846-A03A-5D1927713A36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6601591" y="4576387"/>
            <a:ext cx="1247301" cy="40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8FE9D9-DF4F-4013-B6B7-DA7F0685F11A}"/>
              </a:ext>
            </a:extLst>
          </p:cNvPr>
          <p:cNvCxnSpPr>
            <a:stCxn id="9" idx="0"/>
          </p:cNvCxnSpPr>
          <p:nvPr/>
        </p:nvCxnSpPr>
        <p:spPr>
          <a:xfrm flipV="1">
            <a:off x="4037058" y="4465294"/>
            <a:ext cx="1078952" cy="51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9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971B9-5AD2-4300-A3C7-D6A2A3CD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460C4-6DF3-49B0-BB20-711A0156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함수 사용시 장점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재사용성의 극대화</a:t>
            </a:r>
            <a:endParaRPr lang="en-US" altLang="ko-KR" dirty="0"/>
          </a:p>
          <a:p>
            <a:pPr algn="ctr"/>
            <a:r>
              <a:rPr lang="ko-KR" altLang="en-US" dirty="0"/>
              <a:t>메모리 낭비 방지</a:t>
            </a:r>
            <a:endParaRPr lang="en-US" altLang="ko-KR" dirty="0"/>
          </a:p>
          <a:p>
            <a:pPr algn="ctr"/>
            <a:r>
              <a:rPr lang="ko-KR" altLang="en-US" dirty="0"/>
              <a:t>중복된 코드 제거</a:t>
            </a:r>
            <a:endParaRPr lang="en-US" altLang="ko-KR" dirty="0"/>
          </a:p>
          <a:p>
            <a:pPr algn="ctr"/>
            <a:r>
              <a:rPr lang="ko-KR" altLang="en-US" dirty="0"/>
              <a:t>가독성이 좋아짐</a:t>
            </a:r>
          </a:p>
        </p:txBody>
      </p:sp>
    </p:spTree>
    <p:extLst>
      <p:ext uri="{BB962C8B-B14F-4D97-AF65-F5344CB8AC3E}">
        <p14:creationId xmlns:p14="http://schemas.microsoft.com/office/powerpoint/2010/main" val="2868494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D35E7-73F4-46B6-92BC-5D0F52CE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FA3F-629E-4F0C-8E80-C21EEFFF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함수의 종류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내장함수</a:t>
            </a:r>
            <a:endParaRPr lang="en-US" altLang="ko-KR" dirty="0"/>
          </a:p>
          <a:p>
            <a:pPr algn="ctr"/>
            <a:r>
              <a:rPr lang="ko-KR" altLang="en-US" dirty="0"/>
              <a:t>모듈함수</a:t>
            </a:r>
            <a:endParaRPr lang="en-US" altLang="ko-KR" dirty="0"/>
          </a:p>
          <a:p>
            <a:pPr algn="ctr"/>
            <a:r>
              <a:rPr lang="ko-KR" altLang="en-US" dirty="0"/>
              <a:t>사용자 정의 함수</a:t>
            </a:r>
            <a:endParaRPr lang="en-US" altLang="ko-KR" dirty="0"/>
          </a:p>
          <a:p>
            <a:pPr algn="ctr"/>
            <a:r>
              <a:rPr lang="ko-KR" altLang="en-US" dirty="0"/>
              <a:t>무명</a:t>
            </a:r>
            <a:r>
              <a:rPr lang="en-US" altLang="ko-KR" dirty="0"/>
              <a:t>(</a:t>
            </a:r>
            <a:r>
              <a:rPr lang="ko-KR" altLang="en-US" dirty="0"/>
              <a:t>無名</a:t>
            </a:r>
            <a:r>
              <a:rPr lang="en-US" altLang="ko-KR" dirty="0"/>
              <a:t>)</a:t>
            </a:r>
            <a:r>
              <a:rPr lang="ko-KR" altLang="en-US" dirty="0"/>
              <a:t>함수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16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857DC-7B71-4BA8-A1EA-D98D4081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 </a:t>
            </a:r>
            <a:r>
              <a:rPr lang="ko-KR" altLang="en-US" dirty="0"/>
              <a:t>내장함수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C8441-FD2A-4866-AF16-DC6E4937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기본적으로 제공해주는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알아 두면 좋은 함수들</a:t>
            </a:r>
            <a:endParaRPr lang="en-US" altLang="ko-KR" dirty="0"/>
          </a:p>
          <a:p>
            <a:r>
              <a:rPr lang="en-US" altLang="ko-KR" dirty="0" err="1"/>
              <a:t>len</a:t>
            </a:r>
            <a:r>
              <a:rPr lang="en-US" altLang="ko-KR" dirty="0"/>
              <a:t>(a) : a</a:t>
            </a:r>
            <a:r>
              <a:rPr lang="ko-KR" altLang="en-US" dirty="0"/>
              <a:t>의 길이를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min(), max() : </a:t>
            </a:r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endParaRPr lang="en-US" altLang="ko-KR" dirty="0"/>
          </a:p>
          <a:p>
            <a:r>
              <a:rPr lang="en-US" altLang="ko-KR" dirty="0"/>
              <a:t>range(</a:t>
            </a:r>
            <a:r>
              <a:rPr lang="en-US" altLang="ko-KR" dirty="0" err="1"/>
              <a:t>a,b</a:t>
            </a:r>
            <a:r>
              <a:rPr lang="en-US" altLang="ko-KR" dirty="0"/>
              <a:t>) : a</a:t>
            </a:r>
            <a:r>
              <a:rPr lang="ko-KR" altLang="en-US" dirty="0"/>
              <a:t>이상 </a:t>
            </a:r>
            <a:r>
              <a:rPr lang="en-US" altLang="ko-KR" dirty="0"/>
              <a:t>b</a:t>
            </a:r>
            <a:r>
              <a:rPr lang="ko-KR" altLang="en-US" dirty="0"/>
              <a:t>미만인 집합을 만들어준다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sum(a) : a</a:t>
            </a:r>
            <a:r>
              <a:rPr lang="ko-KR" altLang="en-US" dirty="0"/>
              <a:t>의 합을 반환한다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4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2E66-DA95-4C6E-B3B3-F398688F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스터디 복습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C06675-C4BA-47A2-80F4-C15326FAB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955491"/>
              </p:ext>
            </p:extLst>
          </p:nvPr>
        </p:nvGraphicFramePr>
        <p:xfrm>
          <a:off x="1066800" y="2751698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61">
                  <a:extLst>
                    <a:ext uri="{9D8B030D-6E8A-4147-A177-3AD203B41FA5}">
                      <a16:colId xmlns:a16="http://schemas.microsoft.com/office/drawing/2014/main" val="1099955657"/>
                    </a:ext>
                  </a:extLst>
                </a:gridCol>
                <a:gridCol w="3610139">
                  <a:extLst>
                    <a:ext uri="{9D8B030D-6E8A-4147-A177-3AD203B41FA5}">
                      <a16:colId xmlns:a16="http://schemas.microsoft.com/office/drawing/2014/main" val="29158663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2268421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5549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0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and, or , 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True, 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4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+, 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‘123’, “Hello world”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4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+, -, *, /, //,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123, 456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다양한 데이터 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[‘a’, ’b’, ’c’, ’d’]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딕셔너리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Key, value</a:t>
                      </a:r>
                      <a:r>
                        <a:rPr lang="ko-KR" altLang="en-US" dirty="0"/>
                        <a:t>로 이루어진 데이터 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{1 : a, 2 : b}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3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00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857DC-7B71-4BA8-A1EA-D98D4081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 </a:t>
            </a:r>
            <a:r>
              <a:rPr lang="ko-KR" altLang="en-US" dirty="0"/>
              <a:t>모듈함수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C8441-FD2A-4866-AF16-DC6E4937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불러온</a:t>
            </a:r>
            <a:r>
              <a:rPr lang="en-US" altLang="ko-KR" dirty="0"/>
              <a:t>(import) </a:t>
            </a:r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r>
              <a:rPr lang="ko-KR" altLang="en-US" dirty="0"/>
              <a:t>에 있는 함수</a:t>
            </a:r>
            <a:endParaRPr lang="en-US" altLang="ko-KR" dirty="0"/>
          </a:p>
          <a:p>
            <a:r>
              <a:rPr lang="ko-KR" altLang="en-US" dirty="0"/>
              <a:t>모듈</a:t>
            </a:r>
            <a:r>
              <a:rPr lang="en-US" altLang="ko-KR" dirty="0"/>
              <a:t>.</a:t>
            </a:r>
            <a:r>
              <a:rPr lang="ko-KR" altLang="en-US" dirty="0"/>
              <a:t>함수 형식으로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</a:t>
            </a:r>
          </a:p>
          <a:p>
            <a:r>
              <a:rPr lang="en-US" altLang="ko-KR" dirty="0"/>
              <a:t>import pandas as pd # pandas</a:t>
            </a:r>
            <a:r>
              <a:rPr lang="ko-KR" altLang="en-US" dirty="0"/>
              <a:t>라는 모듈을 불러옴</a:t>
            </a:r>
            <a:endParaRPr lang="en-US" altLang="ko-KR" dirty="0"/>
          </a:p>
          <a:p>
            <a:r>
              <a:rPr lang="en-US" altLang="ko-KR" dirty="0" err="1"/>
              <a:t>pd.read_csv</a:t>
            </a:r>
            <a:r>
              <a:rPr lang="en-US" altLang="ko-KR" dirty="0"/>
              <a:t>(‘file_name.csv’) # pandas </a:t>
            </a:r>
            <a:r>
              <a:rPr lang="ko-KR" altLang="en-US" dirty="0"/>
              <a:t>모듈의 </a:t>
            </a:r>
            <a:r>
              <a:rPr lang="en-US" altLang="ko-KR" dirty="0" err="1"/>
              <a:t>read_csv</a:t>
            </a:r>
            <a:r>
              <a:rPr lang="ko-KR" altLang="en-US" dirty="0"/>
              <a:t>라는 함수를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자주 사용하는 함수는 추후 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알려주겠음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7825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7F39F-B35F-4C73-AB69-DDC8206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7C8F3-E3E8-4256-B364-A62EFFF1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직접 만든 함수</a:t>
            </a:r>
            <a:endParaRPr lang="en-US" altLang="ko-KR" dirty="0"/>
          </a:p>
          <a:p>
            <a:r>
              <a:rPr lang="en-US" altLang="ko-KR" dirty="0"/>
              <a:t>def </a:t>
            </a:r>
            <a:r>
              <a:rPr lang="ko-KR" altLang="en-US" dirty="0"/>
              <a:t>명령어를 통해 만들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ko-KR" altLang="en-US" dirty="0"/>
              <a:t>함수이름 </a:t>
            </a:r>
            <a:r>
              <a:rPr lang="en-US" altLang="ko-KR" dirty="0"/>
              <a:t>(</a:t>
            </a:r>
            <a:r>
              <a:rPr lang="ko-KR" altLang="en-US" dirty="0"/>
              <a:t>입력해야 하는 값들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일련의 과정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일련의 과정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 return </a:t>
            </a:r>
            <a:r>
              <a:rPr lang="ko-KR" altLang="en-US" dirty="0" err="1"/>
              <a:t>출력값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478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6081-28AD-4F9D-835E-77355558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 </a:t>
            </a:r>
            <a:r>
              <a:rPr lang="ko-KR" altLang="en-US" dirty="0"/>
              <a:t>무명</a:t>
            </a:r>
            <a:r>
              <a:rPr lang="en-US" altLang="ko-KR" dirty="0"/>
              <a:t>(</a:t>
            </a:r>
            <a:r>
              <a:rPr lang="ko-KR" altLang="en-US" dirty="0"/>
              <a:t>無名</a:t>
            </a:r>
            <a:r>
              <a:rPr lang="en-US" altLang="ko-KR" dirty="0"/>
              <a:t>)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9F83A-857E-4281-9461-BD580BA0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쉽게 말해서 일회용 함수</a:t>
            </a:r>
            <a:r>
              <a:rPr lang="en-US" altLang="ko-KR" dirty="0"/>
              <a:t>. </a:t>
            </a:r>
            <a:r>
              <a:rPr lang="ko-KR" altLang="en-US" dirty="0"/>
              <a:t>한번 사용하면 버려지고</a:t>
            </a:r>
            <a:r>
              <a:rPr lang="en-US" altLang="ko-KR" dirty="0"/>
              <a:t>, </a:t>
            </a:r>
            <a:r>
              <a:rPr lang="ko-KR" altLang="en-US" dirty="0"/>
              <a:t>다른 곳에서 사용할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lambda </a:t>
            </a:r>
            <a:r>
              <a:rPr lang="ko-KR" altLang="en-US" dirty="0"/>
              <a:t>명령어를 통해 생성할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4982D-50F5-41D9-9346-72D75ACC4CD0}"/>
              </a:ext>
            </a:extLst>
          </p:cNvPr>
          <p:cNvSpPr txBox="1"/>
          <p:nvPr/>
        </p:nvSpPr>
        <p:spPr>
          <a:xfrm>
            <a:off x="1097280" y="3244334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함수이름 </a:t>
            </a:r>
            <a:r>
              <a:rPr lang="en-US" altLang="ko-KR" dirty="0"/>
              <a:t>= lambda </a:t>
            </a:r>
            <a:r>
              <a:rPr lang="ko-KR" altLang="en-US" dirty="0" err="1"/>
              <a:t>입력값</a:t>
            </a:r>
            <a:r>
              <a:rPr lang="en-US" altLang="ko-KR" dirty="0"/>
              <a:t>1, </a:t>
            </a:r>
            <a:r>
              <a:rPr lang="ko-KR" altLang="en-US" dirty="0" err="1"/>
              <a:t>입력값</a:t>
            </a:r>
            <a:r>
              <a:rPr lang="en-US" altLang="ko-KR" dirty="0"/>
              <a:t>2 : </a:t>
            </a:r>
            <a:r>
              <a:rPr lang="ko-KR" altLang="en-US" dirty="0"/>
              <a:t>수식</a:t>
            </a:r>
          </a:p>
        </p:txBody>
      </p:sp>
    </p:spTree>
    <p:extLst>
      <p:ext uri="{BB962C8B-B14F-4D97-AF65-F5344CB8AC3E}">
        <p14:creationId xmlns:p14="http://schemas.microsoft.com/office/powerpoint/2010/main" val="159706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태양에 대한 이미지 검색결과">
            <a:extLst>
              <a:ext uri="{FF2B5EF4-FFF2-40B4-BE49-F238E27FC236}">
                <a16:creationId xmlns:a16="http://schemas.microsoft.com/office/drawing/2014/main" id="{91FBE6BB-867B-4FCF-83BF-498A6F5FCB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1819275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태양에 대한 이미지 검색결과">
            <a:extLst>
              <a:ext uri="{FF2B5EF4-FFF2-40B4-BE49-F238E27FC236}">
                <a16:creationId xmlns:a16="http://schemas.microsoft.com/office/drawing/2014/main" id="{F0488611-2FD7-4D25-AE53-9FA780C72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205037"/>
            <a:ext cx="3810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15B97E6-FAFC-4E4E-9A5B-903F3D50A51B}"/>
              </a:ext>
            </a:extLst>
          </p:cNvPr>
          <p:cNvSpPr/>
          <p:nvPr/>
        </p:nvSpPr>
        <p:spPr>
          <a:xfrm>
            <a:off x="5880286" y="3321424"/>
            <a:ext cx="1085850" cy="94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2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흐음 이모티콘에 대한 이미지 검색결과">
            <a:extLst>
              <a:ext uri="{FF2B5EF4-FFF2-40B4-BE49-F238E27FC236}">
                <a16:creationId xmlns:a16="http://schemas.microsoft.com/office/drawing/2014/main" id="{BC49D88D-A6C2-4261-B053-17E019F594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12" y="1978307"/>
            <a:ext cx="3282576" cy="32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ECE8305E-A22C-4030-B018-A9E1F69E206D}"/>
              </a:ext>
            </a:extLst>
          </p:cNvPr>
          <p:cNvSpPr/>
          <p:nvPr/>
        </p:nvSpPr>
        <p:spPr>
          <a:xfrm>
            <a:off x="7324165" y="1810871"/>
            <a:ext cx="2151530" cy="135815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어떻게 컴퓨터 세계로 가져올까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5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5D22E-511E-4D74-A7A9-0370EBB7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ko-KR" altLang="en-US" dirty="0"/>
              <a:t>노트북을 어떻게 최소한의 표현으로 설명할 수 있을까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388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B1B9D-A756-44EC-9391-63D49134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파이썬의</a:t>
            </a:r>
            <a:r>
              <a:rPr lang="ko-KR" altLang="en-US" dirty="0"/>
              <a:t> 철학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세상 모든 만물은 그 물건의 성질</a:t>
            </a:r>
            <a:r>
              <a:rPr lang="en-US" altLang="ko-KR" dirty="0"/>
              <a:t>, </a:t>
            </a:r>
            <a:r>
              <a:rPr lang="ko-KR" altLang="en-US" dirty="0"/>
              <a:t>그 물건이 할 수 있는 일 두 가지로 표현할 수 있다</a:t>
            </a:r>
            <a:r>
              <a:rPr lang="en-US" altLang="ko-KR" dirty="0"/>
              <a:t>.-</a:t>
            </a:r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DC822A48-F2B9-4146-B054-432943C69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276099"/>
              </p:ext>
            </p:extLst>
          </p:nvPr>
        </p:nvGraphicFramePr>
        <p:xfrm>
          <a:off x="2032000" y="174164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95DF96-EC55-4BD8-B4ED-312E3892519E}"/>
              </a:ext>
            </a:extLst>
          </p:cNvPr>
          <p:cNvSpPr txBox="1"/>
          <p:nvPr/>
        </p:nvSpPr>
        <p:spPr>
          <a:xfrm>
            <a:off x="2430684" y="5603854"/>
            <a:ext cx="101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6DE85-A800-47DD-A844-D95AF4D0DE9C}"/>
              </a:ext>
            </a:extLst>
          </p:cNvPr>
          <p:cNvSpPr txBox="1"/>
          <p:nvPr/>
        </p:nvSpPr>
        <p:spPr>
          <a:xfrm>
            <a:off x="5590829" y="5603854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4EF53-794F-41B8-B10F-F7E163835010}"/>
              </a:ext>
            </a:extLst>
          </p:cNvPr>
          <p:cNvSpPr txBox="1"/>
          <p:nvPr/>
        </p:nvSpPr>
        <p:spPr>
          <a:xfrm>
            <a:off x="8750975" y="560385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77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830A0-1880-43A5-8C6D-2E2FE4C4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어떠한 대상을 사용할 때</a:t>
            </a:r>
            <a:r>
              <a:rPr lang="en-US" altLang="ko-KR" dirty="0"/>
              <a:t>, </a:t>
            </a:r>
            <a:r>
              <a:rPr lang="ko-KR" altLang="en-US" dirty="0"/>
              <a:t>점</a:t>
            </a:r>
            <a:r>
              <a:rPr lang="en-US" altLang="ko-KR" dirty="0"/>
              <a:t> </a:t>
            </a:r>
            <a:r>
              <a:rPr lang="ko-KR" altLang="en-US" dirty="0"/>
              <a:t>표기법 </a:t>
            </a:r>
            <a:r>
              <a:rPr lang="en-US" altLang="ko-KR" dirty="0"/>
              <a:t>(dot</a:t>
            </a:r>
            <a:r>
              <a:rPr lang="ko-KR" altLang="en-US" dirty="0"/>
              <a:t> </a:t>
            </a:r>
            <a:r>
              <a:rPr lang="en-US" altLang="ko-KR" dirty="0"/>
              <a:t>notation)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list.append</a:t>
            </a:r>
            <a:r>
              <a:rPr lang="en-US" altLang="ko-KR" dirty="0"/>
              <a:t>() // </a:t>
            </a:r>
            <a:r>
              <a:rPr lang="en-US" altLang="ko-KR" dirty="0" err="1"/>
              <a:t>string.split</a:t>
            </a:r>
            <a:r>
              <a:rPr lang="en-US" altLang="ko-KR" dirty="0"/>
              <a:t>() // dataframe.info</a:t>
            </a:r>
          </a:p>
          <a:p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/>
              <a:t>함수를 사용할 땐</a:t>
            </a:r>
            <a:r>
              <a:rPr lang="en-US" altLang="ko-KR" dirty="0"/>
              <a:t>, </a:t>
            </a:r>
            <a:r>
              <a:rPr lang="ko-KR" altLang="en-US" dirty="0"/>
              <a:t>괄호 안에 직접 넣는다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max(list)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/>
              <a:t>min(list) …</a:t>
            </a:r>
          </a:p>
        </p:txBody>
      </p:sp>
    </p:spTree>
    <p:extLst>
      <p:ext uri="{BB962C8B-B14F-4D97-AF65-F5344CB8AC3E}">
        <p14:creationId xmlns:p14="http://schemas.microsoft.com/office/powerpoint/2010/main" val="372726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6DE6F-3F70-48AB-8497-2CAA3506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속성은 괄호를 붙이지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dataframe.info</a:t>
            </a:r>
          </a:p>
          <a:p>
            <a:pPr marL="0" indent="0">
              <a:buNone/>
            </a:pPr>
            <a:r>
              <a:rPr lang="ko-KR" altLang="en-US" dirty="0"/>
              <a:t>기능은 괄호를 붙인다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list.append</a:t>
            </a:r>
            <a:r>
              <a:rPr lang="en-US" altLang="ko-KR" dirty="0"/>
              <a:t>() // </a:t>
            </a:r>
            <a:r>
              <a:rPr lang="en-US" altLang="ko-KR" dirty="0" err="1"/>
              <a:t>string.split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7534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1730</TotalTime>
  <Words>1129</Words>
  <Application>Microsoft Office PowerPoint</Application>
  <PresentationFormat>와이드스크린</PresentationFormat>
  <Paragraphs>194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Calibri</vt:lpstr>
      <vt:lpstr>Calibri Light</vt:lpstr>
      <vt:lpstr>추억</vt:lpstr>
      <vt:lpstr>1주차</vt:lpstr>
      <vt:lpstr>지난 스터디 복습</vt:lpstr>
      <vt:lpstr>지난 스터디 복습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문자열 기능method</vt:lpstr>
      <vt:lpstr>1. 문자열 indexing, slicing</vt:lpstr>
      <vt:lpstr>1. 문자열 indexing, slicing</vt:lpstr>
      <vt:lpstr>1. 문자열 indexing, slicing</vt:lpstr>
      <vt:lpstr>PowerPoint 프레젠테이션</vt:lpstr>
      <vt:lpstr>1. 문자열 formatting</vt:lpstr>
      <vt:lpstr>PowerPoint 프레젠테이션</vt:lpstr>
      <vt:lpstr>2. 리스트 기능method</vt:lpstr>
      <vt:lpstr>2. 리스트 indexing, slicing</vt:lpstr>
      <vt:lpstr>2. 리스트 indexing, slicing</vt:lpstr>
      <vt:lpstr>2. 리스트 indexing, slicing</vt:lpstr>
      <vt:lpstr>2. 딕셔너리 more…</vt:lpstr>
      <vt:lpstr>3. 함수function</vt:lpstr>
      <vt:lpstr>3. 함수function</vt:lpstr>
      <vt:lpstr>3. 함수function</vt:lpstr>
      <vt:lpstr>3. 함수function</vt:lpstr>
      <vt:lpstr>3. 함수function</vt:lpstr>
      <vt:lpstr>3.1. 내장함수</vt:lpstr>
      <vt:lpstr>3.2. 모듈함수</vt:lpstr>
      <vt:lpstr>3.3. 사용자 정의 함수</vt:lpstr>
      <vt:lpstr>3.4. 무명(無名)함수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</dc:title>
  <dc:creator>신 지섭</dc:creator>
  <cp:lastModifiedBy>신 지섭</cp:lastModifiedBy>
  <cp:revision>28</cp:revision>
  <dcterms:created xsi:type="dcterms:W3CDTF">2019-12-22T10:35:39Z</dcterms:created>
  <dcterms:modified xsi:type="dcterms:W3CDTF">2020-01-01T13:19:39Z</dcterms:modified>
</cp:coreProperties>
</file>