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68" r:id="rId4"/>
    <p:sldId id="272" r:id="rId5"/>
    <p:sldId id="273" r:id="rId6"/>
    <p:sldId id="271" r:id="rId7"/>
    <p:sldId id="270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2" r:id="rId17"/>
    <p:sldId id="261" r:id="rId18"/>
    <p:sldId id="263" r:id="rId19"/>
    <p:sldId id="264" r:id="rId20"/>
    <p:sldId id="266" r:id="rId21"/>
    <p:sldId id="265" r:id="rId22"/>
    <p:sldId id="267" r:id="rId23"/>
    <p:sldId id="282" r:id="rId24"/>
    <p:sldId id="283" r:id="rId25"/>
    <p:sldId id="284" r:id="rId26"/>
    <p:sldId id="285" r:id="rId27"/>
    <p:sldId id="286" r:id="rId28"/>
    <p:sldId id="257" r:id="rId29"/>
    <p:sldId id="258" r:id="rId30"/>
    <p:sldId id="259" r:id="rId31"/>
    <p:sldId id="26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4582A-A305-4708-A48D-5409D9D474C2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4BCB-E1BF-4310-887D-5B3BE640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6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55BD1-8323-457D-A6B5-53C1B4DF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7DFE9E-29DB-477F-8504-416D99AA2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9BC9-5495-45C0-BFFF-3467516F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E94EA-CF4A-426D-A535-B72EC8BC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39495-519B-464F-8EDE-51A78E3E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7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9C9E8-9E5D-4C84-8FC6-240E44DE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BE948-267A-45FD-A18A-431DCF517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A7C51-C784-4353-99A8-11151D9B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ACE5E-63DA-4F39-98EB-735CD34F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98878-BF4F-409B-B073-665938B8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0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4C9262-8CB0-418D-8BC2-E8047D5BC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C1B09-BCBB-44D6-81E2-A2EF2DABA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7564-0E5E-4B50-BE51-546D9D58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66124-211B-443B-A0CB-7F19056B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F2825-F3F2-4409-9FC9-2E5D9E1D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1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33670-A838-4F13-BC58-B0DA06C4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164BD-6E85-4B10-927A-215D1E6D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87B6D-AEA5-4445-81B9-BCA6B0DF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C8117-6D18-4449-84E5-E2AFE22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EDD74-E4DC-4155-BEE3-09520E6D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1A94C-9852-4B67-9F0D-99EA7877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7A489-54FD-4F38-8B4A-5561D0EA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460A0-561A-4274-BCED-FFA04FCD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F07C0-4A9B-493B-86D5-0B38D538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E848B-35CE-4452-AFDB-7495958B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8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12CD3-D10D-4E83-96AE-E2852D31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D8F14-CB1D-4F10-90F1-3683B94A6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901CB-0AF0-42DA-BBC7-193DF59F3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B9ED4-B7DA-405C-B473-99BB9643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46559-2548-4A8F-9B40-ECDAEE23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ECE9F-C569-4F84-B46C-6312F738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627B6-9E02-4CB2-9135-57A4222A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513BF-B30A-4FC7-AE19-64025F82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7EF7B0-B0A9-406F-974C-32C381C87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1D949-2381-4FEE-8A7B-3A6CD6B6F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57E688-16D8-4246-9787-5CC14B64D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EC0CE-6EF0-4BF7-902D-28B06BF9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12FDF-886F-4DE4-B214-8F22751E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BA2423-6A3A-497D-9BBF-4CC7C75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152F-D488-46E0-8E0B-146B8CB5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C82B60-0946-4C89-BA66-112B2482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8F0319-4EB9-4B29-AA46-95BF3BF9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421755-9847-427E-B688-D62F471B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6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0F9584-EDC7-46BE-8099-00244C1B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90986B-D965-4E3D-86C3-363AD01B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E7329-BA39-4BB0-8DB3-53DAF0BC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2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2B88-8E74-4D08-89C0-83520BDD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6CE10-E37C-4FDC-995F-EF7F07B1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FBA72-1B6C-4EAC-8256-A3C3DC605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3492F-BC3A-4B54-B1AD-4A376FCF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AA9DF-2CB4-4378-A8EA-C865ADB4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7F787-6680-446E-A632-A512CC59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7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B3A0-6B12-43B5-BABE-D1859932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994689-F54F-4D00-895E-2E95F072B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E55B9-8EF3-45CF-88BA-54B4E3668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B0E85-16F5-4BAE-AFE0-423880CD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D59BC-D400-495A-920D-9232D2B4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0EB82-A9D0-4092-B90C-8E846C45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2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AEC7F4-1932-4896-A819-E6713D2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9B739-34D5-4C7B-9CDC-7D8F5346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19C-A734-483B-A692-6C308C1D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5E17-12B6-482C-A753-20C3D2AB5AD6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DCDB5-37AC-4E4B-8750-D7F8DC9C6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AE6BF-3169-4B7B-A56F-224D0074A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9CE5-C47B-44BA-A27C-DFAC2F9E6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30CE1-E212-4D42-9C3F-7DF0A8E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610" y="2186704"/>
            <a:ext cx="7708777" cy="108249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Pandas </a:t>
            </a:r>
            <a:r>
              <a:rPr lang="ko-KR" altLang="en-US" sz="4400" dirty="0"/>
              <a:t>데이터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BE0B8-08FB-4591-8CF9-14348373D597}"/>
              </a:ext>
            </a:extLst>
          </p:cNvPr>
          <p:cNvSpPr txBox="1"/>
          <p:nvPr/>
        </p:nvSpPr>
        <p:spPr>
          <a:xfrm>
            <a:off x="5088384" y="3852908"/>
            <a:ext cx="201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 수업자료</a:t>
            </a:r>
          </a:p>
        </p:txBody>
      </p:sp>
    </p:spTree>
    <p:extLst>
      <p:ext uri="{BB962C8B-B14F-4D97-AF65-F5344CB8AC3E}">
        <p14:creationId xmlns:p14="http://schemas.microsoft.com/office/powerpoint/2010/main" val="263351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DEA449-F87D-42CE-9B20-FD530C7A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" y="1898339"/>
            <a:ext cx="5181600" cy="432435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9F5EF87-1A9D-4F70-8752-9BDDDF56C38B}"/>
              </a:ext>
            </a:extLst>
          </p:cNvPr>
          <p:cNvSpPr txBox="1">
            <a:spLocks/>
          </p:cNvSpPr>
          <p:nvPr/>
        </p:nvSpPr>
        <p:spPr>
          <a:xfrm>
            <a:off x="427608" y="228911"/>
            <a:ext cx="7153921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DataFrame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A21E6-4FB5-41E5-B4B3-9DF849B78551}"/>
              </a:ext>
            </a:extLst>
          </p:cNvPr>
          <p:cNvSpPr txBox="1"/>
          <p:nvPr/>
        </p:nvSpPr>
        <p:spPr>
          <a:xfrm>
            <a:off x="600666" y="988994"/>
            <a:ext cx="264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 둘러보기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4560E-40E8-4EFD-A819-6983EDDA3A40}"/>
              </a:ext>
            </a:extLst>
          </p:cNvPr>
          <p:cNvSpPr txBox="1"/>
          <p:nvPr/>
        </p:nvSpPr>
        <p:spPr>
          <a:xfrm>
            <a:off x="6601089" y="2621280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</a:t>
            </a:r>
            <a:r>
              <a:rPr lang="ko-KR" altLang="en-US" dirty="0"/>
              <a:t>행의 개수</a:t>
            </a:r>
            <a:r>
              <a:rPr lang="en-US" altLang="ko-KR" dirty="0"/>
              <a:t>, </a:t>
            </a:r>
            <a:r>
              <a:rPr lang="ko-KR" altLang="en-US" dirty="0"/>
              <a:t>열의 개수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9913F-A93C-4264-886B-B09256E97BB9}"/>
              </a:ext>
            </a:extLst>
          </p:cNvPr>
          <p:cNvSpPr txBox="1"/>
          <p:nvPr/>
        </p:nvSpPr>
        <p:spPr>
          <a:xfrm>
            <a:off x="6601089" y="4060514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셀 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의 개수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3A6B52-99F5-43CF-90E4-C05C1D323A62}"/>
              </a:ext>
            </a:extLst>
          </p:cNvPr>
          <p:cNvSpPr/>
          <p:nvPr/>
        </p:nvSpPr>
        <p:spPr>
          <a:xfrm>
            <a:off x="2950965" y="235419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행의 개수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3522C-21CF-4B63-80FD-F9A25FA5A87F}"/>
              </a:ext>
            </a:extLst>
          </p:cNvPr>
          <p:cNvSpPr/>
          <p:nvPr/>
        </p:nvSpPr>
        <p:spPr>
          <a:xfrm>
            <a:off x="2950965" y="2723524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열의 개수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D24C67-F8E2-417C-B0EB-3D3F5027846E}"/>
              </a:ext>
            </a:extLst>
          </p:cNvPr>
          <p:cNvSpPr/>
          <p:nvPr/>
        </p:nvSpPr>
        <p:spPr>
          <a:xfrm>
            <a:off x="6601089" y="531508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행의 개수</a:t>
            </a:r>
          </a:p>
        </p:txBody>
      </p:sp>
    </p:spTree>
    <p:extLst>
      <p:ext uri="{BB962C8B-B14F-4D97-AF65-F5344CB8AC3E}">
        <p14:creationId xmlns:p14="http://schemas.microsoft.com/office/powerpoint/2010/main" val="391035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AA060E-7282-4BFE-8402-2D8382B16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27"/>
          <a:stretch/>
        </p:blipFill>
        <p:spPr>
          <a:xfrm>
            <a:off x="207010" y="1927860"/>
            <a:ext cx="3684270" cy="449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BD6505-7327-472B-BEAD-D4FFB3277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37"/>
          <a:stretch/>
        </p:blipFill>
        <p:spPr>
          <a:xfrm>
            <a:off x="4200525" y="1927860"/>
            <a:ext cx="3790950" cy="4709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4C1251-7956-4C14-AF54-75229F70A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040" y="1927860"/>
            <a:ext cx="3790950" cy="43338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790741E-0222-4FB1-98CB-DB72832EFEFE}"/>
              </a:ext>
            </a:extLst>
          </p:cNvPr>
          <p:cNvSpPr txBox="1">
            <a:spLocks/>
          </p:cNvSpPr>
          <p:nvPr/>
        </p:nvSpPr>
        <p:spPr>
          <a:xfrm>
            <a:off x="427608" y="228911"/>
            <a:ext cx="7153921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DataFrame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27D604-80BA-42C2-BE83-4F6C30677478}"/>
              </a:ext>
            </a:extLst>
          </p:cNvPr>
          <p:cNvSpPr txBox="1"/>
          <p:nvPr/>
        </p:nvSpPr>
        <p:spPr>
          <a:xfrm>
            <a:off x="600666" y="988994"/>
            <a:ext cx="264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 둘러보기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49118AE5-3150-4CBC-8269-97335CA0E2B4}"/>
              </a:ext>
            </a:extLst>
          </p:cNvPr>
          <p:cNvSpPr/>
          <p:nvPr/>
        </p:nvSpPr>
        <p:spPr>
          <a:xfrm rot="16200000">
            <a:off x="10372967" y="1498600"/>
            <a:ext cx="346229" cy="148335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26FE0-D476-4933-A9E7-20D828868391}"/>
              </a:ext>
            </a:extLst>
          </p:cNvPr>
          <p:cNvSpPr txBox="1"/>
          <p:nvPr/>
        </p:nvSpPr>
        <p:spPr>
          <a:xfrm>
            <a:off x="8481060" y="1430240"/>
            <a:ext cx="321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을 </a:t>
            </a:r>
            <a:r>
              <a:rPr lang="en-US" altLang="ko-KR" dirty="0"/>
              <a:t>int 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로 바꿈</a:t>
            </a:r>
          </a:p>
        </p:txBody>
      </p:sp>
    </p:spTree>
    <p:extLst>
      <p:ext uri="{BB962C8B-B14F-4D97-AF65-F5344CB8AC3E}">
        <p14:creationId xmlns:p14="http://schemas.microsoft.com/office/powerpoint/2010/main" val="76409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F66A72-81F4-411C-946C-39641D9B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" y="1905635"/>
            <a:ext cx="4438650" cy="3981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AD7713-1142-4CC8-8587-CA613D6EF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905635"/>
            <a:ext cx="5801226" cy="39814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97E57CC-3ECF-4811-9D49-3E2634F8D9B1}"/>
              </a:ext>
            </a:extLst>
          </p:cNvPr>
          <p:cNvSpPr txBox="1">
            <a:spLocks/>
          </p:cNvSpPr>
          <p:nvPr/>
        </p:nvSpPr>
        <p:spPr>
          <a:xfrm>
            <a:off x="427608" y="228911"/>
            <a:ext cx="7153921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DataFrame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37EB3-C563-485D-9DBD-8D55DD077527}"/>
              </a:ext>
            </a:extLst>
          </p:cNvPr>
          <p:cNvSpPr txBox="1"/>
          <p:nvPr/>
        </p:nvSpPr>
        <p:spPr>
          <a:xfrm>
            <a:off x="600666" y="988994"/>
            <a:ext cx="264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 열 추가</a:t>
            </a:r>
          </a:p>
        </p:txBody>
      </p:sp>
    </p:spTree>
    <p:extLst>
      <p:ext uri="{BB962C8B-B14F-4D97-AF65-F5344CB8AC3E}">
        <p14:creationId xmlns:p14="http://schemas.microsoft.com/office/powerpoint/2010/main" val="268134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97E57CC-3ECF-4811-9D49-3E2634F8D9B1}"/>
              </a:ext>
            </a:extLst>
          </p:cNvPr>
          <p:cNvSpPr txBox="1">
            <a:spLocks/>
          </p:cNvSpPr>
          <p:nvPr/>
        </p:nvSpPr>
        <p:spPr>
          <a:xfrm>
            <a:off x="427608" y="228911"/>
            <a:ext cx="7153921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DataFrame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37EB3-C563-485D-9DBD-8D55DD077527}"/>
              </a:ext>
            </a:extLst>
          </p:cNvPr>
          <p:cNvSpPr txBox="1"/>
          <p:nvPr/>
        </p:nvSpPr>
        <p:spPr>
          <a:xfrm>
            <a:off x="600666" y="988994"/>
            <a:ext cx="264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 열 삭제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538DD8-9446-4FD0-9A75-D9E6FE7FA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194"/>
          <a:stretch/>
        </p:blipFill>
        <p:spPr>
          <a:xfrm>
            <a:off x="427608" y="1581328"/>
            <a:ext cx="3467100" cy="85534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FDA1A6-6006-4BBB-8FC0-B84CCE6F5DDB}"/>
              </a:ext>
            </a:extLst>
          </p:cNvPr>
          <p:cNvGrpSpPr/>
          <p:nvPr/>
        </p:nvGrpSpPr>
        <p:grpSpPr>
          <a:xfrm>
            <a:off x="413163" y="3050416"/>
            <a:ext cx="4200525" cy="3467100"/>
            <a:chOff x="4483417" y="2345055"/>
            <a:chExt cx="4200525" cy="34671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428667D-2C99-43A7-8C5D-A51942B8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3417" y="2345055"/>
              <a:ext cx="4200525" cy="3467100"/>
            </a:xfrm>
            <a:prstGeom prst="rect">
              <a:avLst/>
            </a:prstGeom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CE818E24-103B-4A04-BF6E-69CD0F31182E}"/>
                </a:ext>
              </a:extLst>
            </p:cNvPr>
            <p:cNvSpPr/>
            <p:nvPr/>
          </p:nvSpPr>
          <p:spPr>
            <a:xfrm rot="16200000">
              <a:off x="7699458" y="1977548"/>
              <a:ext cx="346229" cy="1439861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02C99-8E8F-41C8-9E8D-A4970C99351C}"/>
              </a:ext>
            </a:extLst>
          </p:cNvPr>
          <p:cNvSpPr/>
          <p:nvPr/>
        </p:nvSpPr>
        <p:spPr>
          <a:xfrm>
            <a:off x="398718" y="2628039"/>
            <a:ext cx="680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drop한</a:t>
            </a:r>
            <a:r>
              <a:rPr lang="ko-KR" altLang="en-US" dirty="0"/>
              <a:t> 이후의 </a:t>
            </a:r>
            <a:r>
              <a:rPr lang="en-US" altLang="ko-KR" dirty="0" err="1"/>
              <a:t>dataframe</a:t>
            </a:r>
            <a:r>
              <a:rPr lang="ko-KR" altLang="en-US" dirty="0"/>
              <a:t>으로 기존 </a:t>
            </a:r>
            <a:r>
              <a:rPr lang="en-US" altLang="ko-KR" dirty="0" err="1"/>
              <a:t>dataframe</a:t>
            </a:r>
            <a:r>
              <a:rPr lang="ko-KR" altLang="en-US" dirty="0"/>
              <a:t>을 대체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A1DEE7-B949-4D03-A822-3D0BF8CBD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98" y="1358326"/>
            <a:ext cx="3571875" cy="34099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B34E14-727C-4AEE-BDDF-FCA5FEC0B859}"/>
              </a:ext>
            </a:extLst>
          </p:cNvPr>
          <p:cNvSpPr/>
          <p:nvPr/>
        </p:nvSpPr>
        <p:spPr>
          <a:xfrm>
            <a:off x="6788782" y="752586"/>
            <a:ext cx="4001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i="1" dirty="0"/>
              <a:t>if) </a:t>
            </a:r>
            <a:r>
              <a:rPr lang="en-US" altLang="ko-KR" sz="2400" i="1" dirty="0" err="1"/>
              <a:t>inplace</a:t>
            </a:r>
            <a:r>
              <a:rPr lang="en-US" altLang="ko-KR" sz="2400" i="1" dirty="0"/>
              <a:t> = False </a:t>
            </a:r>
            <a:r>
              <a:rPr lang="ko-KR" altLang="en-US" sz="2400" i="1" dirty="0"/>
              <a:t>라면</a:t>
            </a:r>
            <a:r>
              <a:rPr lang="en-US" altLang="ko-KR" sz="2400" i="1" dirty="0"/>
              <a:t>??</a:t>
            </a:r>
            <a:endParaRPr lang="ko-KR" altLang="en-US" sz="2400" i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89638E-BCC1-4D0D-8CB4-B319B0CB9ACE}"/>
              </a:ext>
            </a:extLst>
          </p:cNvPr>
          <p:cNvSpPr/>
          <p:nvPr/>
        </p:nvSpPr>
        <p:spPr>
          <a:xfrm>
            <a:off x="8659160" y="1966146"/>
            <a:ext cx="3140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기존의 </a:t>
            </a:r>
            <a:r>
              <a:rPr lang="en-US" altLang="ko-KR" dirty="0">
                <a:solidFill>
                  <a:srgbClr val="FF0000"/>
                </a:solidFill>
              </a:rPr>
              <a:t>df</a:t>
            </a:r>
            <a:r>
              <a:rPr lang="ko-KR" altLang="en-US" dirty="0">
                <a:solidFill>
                  <a:srgbClr val="FF0000"/>
                </a:solidFill>
              </a:rPr>
              <a:t>에 반영이 안됨 </a:t>
            </a:r>
            <a:r>
              <a:rPr lang="en-US" altLang="ko-KR" dirty="0">
                <a:solidFill>
                  <a:srgbClr val="FF0000"/>
                </a:solidFill>
              </a:rPr>
              <a:t>!!!!!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711AFFC-EF2F-4474-BFEB-9B6C239BC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782" y="5148686"/>
            <a:ext cx="3276600" cy="6191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599D8A-DCC5-4FE2-B5A2-DA7810B15708}"/>
              </a:ext>
            </a:extLst>
          </p:cNvPr>
          <p:cNvSpPr/>
          <p:nvPr/>
        </p:nvSpPr>
        <p:spPr>
          <a:xfrm>
            <a:off x="8659160" y="5778889"/>
            <a:ext cx="3140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변수에 할당되어야 한다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0665B67-761A-40A7-B087-45B043C7EA72}"/>
              </a:ext>
            </a:extLst>
          </p:cNvPr>
          <p:cNvSpPr txBox="1">
            <a:spLocks/>
          </p:cNvSpPr>
          <p:nvPr/>
        </p:nvSpPr>
        <p:spPr>
          <a:xfrm>
            <a:off x="427608" y="228911"/>
            <a:ext cx="7153921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열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E7095B-DDF7-4081-898F-96C1D7FB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23" y="1116200"/>
            <a:ext cx="3133725" cy="2228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8AE880-B084-47EE-93B5-F8625AB6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23" y="3743444"/>
            <a:ext cx="3057525" cy="2171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A8A103-5C28-4D0D-B4DB-AA5C2EDF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55" y="2230625"/>
            <a:ext cx="1714500" cy="3162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5E90C2-81A7-4AD1-A961-981A92D48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447" y="2677665"/>
            <a:ext cx="2686050" cy="3162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117DD6-BE27-4F50-BDFF-3EAA5FA1381C}"/>
              </a:ext>
            </a:extLst>
          </p:cNvPr>
          <p:cNvSpPr/>
          <p:nvPr/>
        </p:nvSpPr>
        <p:spPr>
          <a:xfrm>
            <a:off x="7198594" y="1688683"/>
            <a:ext cx="4823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여러 개의 열을 동시에 </a:t>
            </a:r>
            <a:r>
              <a:rPr lang="ko-KR" altLang="en-US" dirty="0" err="1"/>
              <a:t>indexing</a:t>
            </a:r>
            <a:r>
              <a:rPr lang="ko-KR" altLang="en-US" dirty="0"/>
              <a:t> 할 때에는 </a:t>
            </a:r>
            <a:endParaRPr lang="en-US" altLang="ko-KR" dirty="0"/>
          </a:p>
          <a:p>
            <a:r>
              <a:rPr lang="ko-KR" altLang="en-US" dirty="0"/>
              <a:t>[[]] 대괄호를 두개!!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C6419-EE6E-4F8A-8D0C-DC46FFF36627}"/>
              </a:ext>
            </a:extLst>
          </p:cNvPr>
          <p:cNvSpPr txBox="1"/>
          <p:nvPr/>
        </p:nvSpPr>
        <p:spPr>
          <a:xfrm>
            <a:off x="213105" y="2150348"/>
            <a:ext cx="9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sol1)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ABCC9-162C-436E-AD90-BD62EC183D07}"/>
              </a:ext>
            </a:extLst>
          </p:cNvPr>
          <p:cNvSpPr txBox="1"/>
          <p:nvPr/>
        </p:nvSpPr>
        <p:spPr>
          <a:xfrm>
            <a:off x="2683128" y="1071303"/>
            <a:ext cx="9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sol2)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2B22-A626-4D15-A0F7-A4A27D19165B}"/>
              </a:ext>
            </a:extLst>
          </p:cNvPr>
          <p:cNvSpPr txBox="1"/>
          <p:nvPr/>
        </p:nvSpPr>
        <p:spPr>
          <a:xfrm>
            <a:off x="2683128" y="3558778"/>
            <a:ext cx="9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sol3)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17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66D241-D9CE-44E1-928B-E0B19BF3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30" y="2365076"/>
            <a:ext cx="3390900" cy="31432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AC2B141-A31A-432B-8C2D-9BC7B7C0850D}"/>
              </a:ext>
            </a:extLst>
          </p:cNvPr>
          <p:cNvSpPr txBox="1">
            <a:spLocks/>
          </p:cNvSpPr>
          <p:nvPr/>
        </p:nvSpPr>
        <p:spPr>
          <a:xfrm>
            <a:off x="427608" y="228911"/>
            <a:ext cx="7153921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열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BA26A-C4D8-41DA-90CD-B37206155E74}"/>
              </a:ext>
            </a:extLst>
          </p:cNvPr>
          <p:cNvSpPr txBox="1"/>
          <p:nvPr/>
        </p:nvSpPr>
        <p:spPr>
          <a:xfrm>
            <a:off x="600666" y="988994"/>
            <a:ext cx="32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filter: </a:t>
            </a:r>
            <a:r>
              <a:rPr lang="ko-KR" altLang="en-US" dirty="0"/>
              <a:t>오직 열만 추출가능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B822DB-9CDA-44AD-98C5-7633B6EF36A3}"/>
              </a:ext>
            </a:extLst>
          </p:cNvPr>
          <p:cNvGrpSpPr/>
          <p:nvPr/>
        </p:nvGrpSpPr>
        <p:grpSpPr>
          <a:xfrm>
            <a:off x="6173099" y="2373465"/>
            <a:ext cx="2495550" cy="3143250"/>
            <a:chOff x="5085979" y="2365076"/>
            <a:chExt cx="2495550" cy="31432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8FFCC6-2F06-4EE6-88CA-DA916B035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5979" y="2365076"/>
              <a:ext cx="2495550" cy="3143250"/>
            </a:xfrm>
            <a:prstGeom prst="rect">
              <a:avLst/>
            </a:prstGeom>
          </p:spPr>
        </p:pic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D5E3EFED-9AA1-4617-B314-E28B6AE1DBD5}"/>
                </a:ext>
              </a:extLst>
            </p:cNvPr>
            <p:cNvSpPr/>
            <p:nvPr/>
          </p:nvSpPr>
          <p:spPr>
            <a:xfrm rot="16200000">
              <a:off x="6565480" y="2054073"/>
              <a:ext cx="346229" cy="1193852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B23A20-D4B1-4DEF-BBC1-98759EE2313E}"/>
              </a:ext>
            </a:extLst>
          </p:cNvPr>
          <p:cNvSpPr/>
          <p:nvPr/>
        </p:nvSpPr>
        <p:spPr>
          <a:xfrm>
            <a:off x="6445514" y="1755240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column명에</a:t>
            </a:r>
            <a:r>
              <a:rPr lang="ko-KR" altLang="en-US" dirty="0"/>
              <a:t> '</a:t>
            </a:r>
            <a:r>
              <a:rPr lang="ko-KR" altLang="en-US" dirty="0" err="1"/>
              <a:t>s'가</a:t>
            </a:r>
            <a:r>
              <a:rPr lang="ko-KR" altLang="en-US" dirty="0"/>
              <a:t> 포함된 </a:t>
            </a:r>
            <a:r>
              <a:rPr lang="ko-KR" altLang="en-US" dirty="0" err="1"/>
              <a:t>column</a:t>
            </a:r>
            <a:r>
              <a:rPr lang="ko-KR" altLang="en-US" dirty="0"/>
              <a:t> 추출</a:t>
            </a:r>
          </a:p>
        </p:txBody>
      </p:sp>
    </p:spTree>
    <p:extLst>
      <p:ext uri="{BB962C8B-B14F-4D97-AF65-F5344CB8AC3E}">
        <p14:creationId xmlns:p14="http://schemas.microsoft.com/office/powerpoint/2010/main" val="80539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545900F-CB30-465C-9B13-6DE394EE1890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행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EDD687-169B-4884-85BB-15AE63C02D97}"/>
              </a:ext>
            </a:extLst>
          </p:cNvPr>
          <p:cNvGrpSpPr/>
          <p:nvPr/>
        </p:nvGrpSpPr>
        <p:grpSpPr>
          <a:xfrm>
            <a:off x="427609" y="1178957"/>
            <a:ext cx="5468645" cy="855553"/>
            <a:chOff x="1180730" y="4279037"/>
            <a:chExt cx="5468645" cy="8555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D744D9-3FB4-47C0-A215-AE186C752898}"/>
                </a:ext>
              </a:extLst>
            </p:cNvPr>
            <p:cNvSpPr txBox="1"/>
            <p:nvPr/>
          </p:nvSpPr>
          <p:spPr>
            <a:xfrm>
              <a:off x="1180730" y="4279037"/>
              <a:ext cx="546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.loc[ ] : </a:t>
              </a:r>
              <a:r>
                <a:rPr lang="ko-KR" altLang="en-US" dirty="0">
                  <a:solidFill>
                    <a:srgbClr val="FF0000"/>
                  </a:solidFill>
                </a:rPr>
                <a:t>인덱스 이름 </a:t>
              </a:r>
              <a:r>
                <a:rPr lang="ko-KR" altLang="en-US" dirty="0"/>
                <a:t>기준으로 행 데이터 읽기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23144C-F013-48AF-B952-62485551A3E8}"/>
                </a:ext>
              </a:extLst>
            </p:cNvPr>
            <p:cNvSpPr txBox="1"/>
            <p:nvPr/>
          </p:nvSpPr>
          <p:spPr>
            <a:xfrm>
              <a:off x="1180730" y="4765258"/>
              <a:ext cx="546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</a:t>
              </a:r>
              <a:r>
                <a:rPr lang="en-US" altLang="ko-KR" dirty="0" err="1"/>
                <a:t>iloc</a:t>
              </a:r>
              <a:r>
                <a:rPr lang="en-US" altLang="ko-KR" dirty="0"/>
                <a:t>[ ] : </a:t>
              </a:r>
              <a:r>
                <a:rPr lang="ko-KR" altLang="en-US" dirty="0">
                  <a:solidFill>
                    <a:srgbClr val="0070C0"/>
                  </a:solidFill>
                </a:rPr>
                <a:t>행 번호 </a:t>
              </a:r>
              <a:r>
                <a:rPr lang="en-US" altLang="ko-KR" dirty="0">
                  <a:solidFill>
                    <a:srgbClr val="0070C0"/>
                  </a:solidFill>
                </a:rPr>
                <a:t>(index)</a:t>
              </a:r>
              <a:r>
                <a:rPr lang="ko-KR" altLang="en-US" dirty="0">
                  <a:solidFill>
                    <a:srgbClr val="0070C0"/>
                  </a:solidFill>
                </a:rPr>
                <a:t> </a:t>
              </a:r>
              <a:r>
                <a:rPr lang="ko-KR" altLang="en-US" dirty="0"/>
                <a:t>기준으로 행 데이터 읽기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E55AD31-2F2B-4369-A3A2-CD777841D5B0}"/>
              </a:ext>
            </a:extLst>
          </p:cNvPr>
          <p:cNvGrpSpPr/>
          <p:nvPr/>
        </p:nvGrpSpPr>
        <p:grpSpPr>
          <a:xfrm>
            <a:off x="1351865" y="3074127"/>
            <a:ext cx="3930867" cy="3094366"/>
            <a:chOff x="7341832" y="679761"/>
            <a:chExt cx="3930867" cy="309436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B705B87-FF78-492D-906F-2D24259AB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205"/>
            <a:stretch/>
          </p:blipFill>
          <p:spPr>
            <a:xfrm>
              <a:off x="8053249" y="698351"/>
              <a:ext cx="3219450" cy="2672317"/>
            </a:xfrm>
            <a:prstGeom prst="rect">
              <a:avLst/>
            </a:prstGeom>
          </p:spPr>
        </p:pic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E34629ED-CDFE-494B-ACE4-DC123BD2DEDA}"/>
                </a:ext>
              </a:extLst>
            </p:cNvPr>
            <p:cNvSpPr/>
            <p:nvPr/>
          </p:nvSpPr>
          <p:spPr>
            <a:xfrm>
              <a:off x="8131945" y="1092098"/>
              <a:ext cx="346229" cy="2260814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210A64-76D2-478D-8D11-A20D0EE300D8}"/>
                </a:ext>
              </a:extLst>
            </p:cNvPr>
            <p:cNvSpPr txBox="1"/>
            <p:nvPr/>
          </p:nvSpPr>
          <p:spPr>
            <a:xfrm>
              <a:off x="7723573" y="1008498"/>
              <a:ext cx="267533" cy="2396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700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5</a:t>
              </a:r>
              <a:endParaRPr lang="ko-KR" altLang="en-US" sz="1700" dirty="0"/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3AC3D473-09C0-4532-AC67-40D9EFC33FDF}"/>
                </a:ext>
              </a:extLst>
            </p:cNvPr>
            <p:cNvSpPr/>
            <p:nvPr/>
          </p:nvSpPr>
          <p:spPr>
            <a:xfrm>
              <a:off x="7707020" y="1100976"/>
              <a:ext cx="346229" cy="2260814"/>
            </a:xfrm>
            <a:prstGeom prst="fram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C9815E-EC8D-449B-95CA-8DD22C0D8426}"/>
                </a:ext>
              </a:extLst>
            </p:cNvPr>
            <p:cNvSpPr txBox="1"/>
            <p:nvPr/>
          </p:nvSpPr>
          <p:spPr>
            <a:xfrm>
              <a:off x="7341832" y="3404795"/>
              <a:ext cx="1136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</a:rPr>
                <a:t>행 번호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595D5C-01C7-4DC3-B325-4371CEA32ACD}"/>
                </a:ext>
              </a:extLst>
            </p:cNvPr>
            <p:cNvSpPr txBox="1"/>
            <p:nvPr/>
          </p:nvSpPr>
          <p:spPr>
            <a:xfrm>
              <a:off x="7641753" y="679761"/>
              <a:ext cx="1326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인덱스 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1C0F085-90DD-444A-A5C9-4DA28F23B560}"/>
              </a:ext>
            </a:extLst>
          </p:cNvPr>
          <p:cNvGrpSpPr/>
          <p:nvPr/>
        </p:nvGrpSpPr>
        <p:grpSpPr>
          <a:xfrm>
            <a:off x="6765803" y="2721984"/>
            <a:ext cx="4016576" cy="3446509"/>
            <a:chOff x="451852" y="3082543"/>
            <a:chExt cx="4016576" cy="34465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60D10F-3476-4998-A8D9-4D847BDA5488}"/>
                </a:ext>
              </a:extLst>
            </p:cNvPr>
            <p:cNvSpPr txBox="1"/>
            <p:nvPr/>
          </p:nvSpPr>
          <p:spPr>
            <a:xfrm>
              <a:off x="942492" y="4170434"/>
              <a:ext cx="267533" cy="200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700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4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600E78-57CC-4C48-AE4B-53BBB5B0BC1F}"/>
                </a:ext>
              </a:extLst>
            </p:cNvPr>
            <p:cNvGrpSpPr/>
            <p:nvPr/>
          </p:nvGrpSpPr>
          <p:grpSpPr>
            <a:xfrm>
              <a:off x="451852" y="3082543"/>
              <a:ext cx="4016576" cy="3446509"/>
              <a:chOff x="451852" y="3082543"/>
              <a:chExt cx="4016576" cy="344650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058CA1D0-1FFE-47AC-A228-D9296467B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253" y="3082543"/>
                <a:ext cx="3305175" cy="3162300"/>
              </a:xfrm>
              <a:prstGeom prst="rect">
                <a:avLst/>
              </a:prstGeom>
            </p:spPr>
          </p:pic>
          <p:sp>
            <p:nvSpPr>
              <p:cNvPr id="16" name="액자 15">
                <a:extLst>
                  <a:ext uri="{FF2B5EF4-FFF2-40B4-BE49-F238E27FC236}">
                    <a16:creationId xmlns:a16="http://schemas.microsoft.com/office/drawing/2014/main" id="{2C8CDD04-B438-4789-A2D8-6766FDC3CB37}"/>
                  </a:ext>
                </a:extLst>
              </p:cNvPr>
              <p:cNvSpPr/>
              <p:nvPr/>
            </p:nvSpPr>
            <p:spPr>
              <a:xfrm>
                <a:off x="1288724" y="4262909"/>
                <a:ext cx="346229" cy="1853806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FF7661-36EE-48F4-ADD4-F8C6E5A72687}"/>
                  </a:ext>
                </a:extLst>
              </p:cNvPr>
              <p:cNvSpPr txBox="1"/>
              <p:nvPr/>
            </p:nvSpPr>
            <p:spPr>
              <a:xfrm>
                <a:off x="798532" y="3850572"/>
                <a:ext cx="1326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인덱스 명</a:t>
                </a:r>
              </a:p>
            </p:txBody>
          </p:sp>
          <p:sp>
            <p:nvSpPr>
              <p:cNvPr id="19" name="액자 18">
                <a:extLst>
                  <a:ext uri="{FF2B5EF4-FFF2-40B4-BE49-F238E27FC236}">
                    <a16:creationId xmlns:a16="http://schemas.microsoft.com/office/drawing/2014/main" id="{E8641929-3976-47ED-8670-CF1817E08511}"/>
                  </a:ext>
                </a:extLst>
              </p:cNvPr>
              <p:cNvSpPr/>
              <p:nvPr/>
            </p:nvSpPr>
            <p:spPr>
              <a:xfrm>
                <a:off x="925939" y="4262912"/>
                <a:ext cx="346229" cy="1853803"/>
              </a:xfrm>
              <a:prstGeom prst="fram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A6ED4E-0537-406F-8D03-F8F525C06780}"/>
                  </a:ext>
                </a:extLst>
              </p:cNvPr>
              <p:cNvSpPr txBox="1"/>
              <p:nvPr/>
            </p:nvSpPr>
            <p:spPr>
              <a:xfrm>
                <a:off x="451852" y="6159720"/>
                <a:ext cx="1136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행 번호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13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FD264DF-DDD6-4DCC-A36C-3A58B1B682F7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행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3BB0B6-64EE-408F-B0B1-2139DA2C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60" y="1251608"/>
            <a:ext cx="3314700" cy="1981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8E80E-2D88-4E41-93D2-AE7DAB26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59" y="3703879"/>
            <a:ext cx="3314699" cy="23526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6A0BF03-149A-492A-B59A-4661F27C1406}"/>
              </a:ext>
            </a:extLst>
          </p:cNvPr>
          <p:cNvGrpSpPr/>
          <p:nvPr/>
        </p:nvGrpSpPr>
        <p:grpSpPr>
          <a:xfrm>
            <a:off x="6800295" y="1881817"/>
            <a:ext cx="3930867" cy="3094366"/>
            <a:chOff x="7341832" y="679761"/>
            <a:chExt cx="3930867" cy="309436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D6B5AEF-78BD-44C3-9743-25672D644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205"/>
            <a:stretch/>
          </p:blipFill>
          <p:spPr>
            <a:xfrm>
              <a:off x="8053249" y="698351"/>
              <a:ext cx="3219450" cy="2672317"/>
            </a:xfrm>
            <a:prstGeom prst="rect">
              <a:avLst/>
            </a:prstGeom>
          </p:spPr>
        </p:pic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6B9C7161-6505-4979-A481-F3654C6C6982}"/>
                </a:ext>
              </a:extLst>
            </p:cNvPr>
            <p:cNvSpPr/>
            <p:nvPr/>
          </p:nvSpPr>
          <p:spPr>
            <a:xfrm>
              <a:off x="8131945" y="1463714"/>
              <a:ext cx="346229" cy="1134076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5CAC38-62F7-4A92-BAF0-18A35A05FEC1}"/>
                </a:ext>
              </a:extLst>
            </p:cNvPr>
            <p:cNvSpPr txBox="1"/>
            <p:nvPr/>
          </p:nvSpPr>
          <p:spPr>
            <a:xfrm>
              <a:off x="7723573" y="1008498"/>
              <a:ext cx="267533" cy="2396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700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5</a:t>
              </a:r>
              <a:endParaRPr lang="ko-KR" altLang="en-US" sz="1700" dirty="0"/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FDE1D39F-56DA-43B3-953E-AB53CB614D73}"/>
                </a:ext>
              </a:extLst>
            </p:cNvPr>
            <p:cNvSpPr/>
            <p:nvPr/>
          </p:nvSpPr>
          <p:spPr>
            <a:xfrm>
              <a:off x="7707020" y="1462403"/>
              <a:ext cx="346229" cy="738158"/>
            </a:xfrm>
            <a:prstGeom prst="fram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4D3B-1B7A-48A0-9DF7-F463BDFE956F}"/>
                </a:ext>
              </a:extLst>
            </p:cNvPr>
            <p:cNvSpPr txBox="1"/>
            <p:nvPr/>
          </p:nvSpPr>
          <p:spPr>
            <a:xfrm>
              <a:off x="7341832" y="3404795"/>
              <a:ext cx="1136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</a:rPr>
                <a:t>행 번호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740B8D-BE3D-4006-8DD6-4876F255E073}"/>
                </a:ext>
              </a:extLst>
            </p:cNvPr>
            <p:cNvSpPr txBox="1"/>
            <p:nvPr/>
          </p:nvSpPr>
          <p:spPr>
            <a:xfrm>
              <a:off x="7641753" y="679761"/>
              <a:ext cx="1326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인덱스 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95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378602-1B64-46B3-A05A-54EA3958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28" y="1300469"/>
            <a:ext cx="2495550" cy="195262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7BB6852-51EB-4619-8C74-B1AD8A53634B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행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9E97DE-5048-48BB-A8EA-AC8E46DCC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28" y="3676075"/>
            <a:ext cx="3038475" cy="239077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4141C2-D5D0-4328-AEC2-855D277A6D47}"/>
              </a:ext>
            </a:extLst>
          </p:cNvPr>
          <p:cNvGrpSpPr/>
          <p:nvPr/>
        </p:nvGrpSpPr>
        <p:grpSpPr>
          <a:xfrm>
            <a:off x="6483493" y="1714140"/>
            <a:ext cx="3930867" cy="3429719"/>
            <a:chOff x="6977848" y="1546464"/>
            <a:chExt cx="3930867" cy="3429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D2AF45-44C0-4B31-9B1B-15068B027AE6}"/>
                </a:ext>
              </a:extLst>
            </p:cNvPr>
            <p:cNvGrpSpPr/>
            <p:nvPr/>
          </p:nvGrpSpPr>
          <p:grpSpPr>
            <a:xfrm>
              <a:off x="6977848" y="1881817"/>
              <a:ext cx="3930867" cy="3094366"/>
              <a:chOff x="7341832" y="679761"/>
              <a:chExt cx="3930867" cy="309436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BBA053B-B204-4357-AAEC-9BEA01A54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9205"/>
              <a:stretch/>
            </p:blipFill>
            <p:spPr>
              <a:xfrm>
                <a:off x="8053249" y="698351"/>
                <a:ext cx="3219450" cy="2672317"/>
              </a:xfrm>
              <a:prstGeom prst="rect">
                <a:avLst/>
              </a:prstGeom>
            </p:spPr>
          </p:pic>
          <p:sp>
            <p:nvSpPr>
              <p:cNvPr id="10" name="액자 9">
                <a:extLst>
                  <a:ext uri="{FF2B5EF4-FFF2-40B4-BE49-F238E27FC236}">
                    <a16:creationId xmlns:a16="http://schemas.microsoft.com/office/drawing/2014/main" id="{1B3D0FB0-86FD-406C-8ADD-BC407E5EC744}"/>
                  </a:ext>
                </a:extLst>
              </p:cNvPr>
              <p:cNvSpPr/>
              <p:nvPr/>
            </p:nvSpPr>
            <p:spPr>
              <a:xfrm>
                <a:off x="8131945" y="1463714"/>
                <a:ext cx="346229" cy="1134076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08B1F1-9921-4679-8F3D-702DC01E4473}"/>
                  </a:ext>
                </a:extLst>
              </p:cNvPr>
              <p:cNvSpPr txBox="1"/>
              <p:nvPr/>
            </p:nvSpPr>
            <p:spPr>
              <a:xfrm>
                <a:off x="7723573" y="1008498"/>
                <a:ext cx="267533" cy="239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5</a:t>
                </a:r>
                <a:endParaRPr lang="ko-KR" altLang="en-US" sz="1700" dirty="0"/>
              </a:p>
            </p:txBody>
          </p:sp>
          <p:sp>
            <p:nvSpPr>
              <p:cNvPr id="12" name="액자 11">
                <a:extLst>
                  <a:ext uri="{FF2B5EF4-FFF2-40B4-BE49-F238E27FC236}">
                    <a16:creationId xmlns:a16="http://schemas.microsoft.com/office/drawing/2014/main" id="{84F74742-50B4-4167-A692-54162CEF0F60}"/>
                  </a:ext>
                </a:extLst>
              </p:cNvPr>
              <p:cNvSpPr/>
              <p:nvPr/>
            </p:nvSpPr>
            <p:spPr>
              <a:xfrm>
                <a:off x="7707020" y="1462403"/>
                <a:ext cx="346229" cy="738158"/>
              </a:xfrm>
              <a:prstGeom prst="fram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E3749D-63A6-4C7C-9280-273919548BFE}"/>
                  </a:ext>
                </a:extLst>
              </p:cNvPr>
              <p:cNvSpPr txBox="1"/>
              <p:nvPr/>
            </p:nvSpPr>
            <p:spPr>
              <a:xfrm>
                <a:off x="7341832" y="3404795"/>
                <a:ext cx="1136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행 번호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54362-49D5-42DD-AC0A-EDD25FF66B95}"/>
                  </a:ext>
                </a:extLst>
              </p:cNvPr>
              <p:cNvSpPr txBox="1"/>
              <p:nvPr/>
            </p:nvSpPr>
            <p:spPr>
              <a:xfrm>
                <a:off x="7561851" y="679761"/>
                <a:ext cx="1326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인덱스 명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4B5902-3735-49C5-8E3A-A38658C8658B}"/>
                </a:ext>
              </a:extLst>
            </p:cNvPr>
            <p:cNvSpPr txBox="1"/>
            <p:nvPr/>
          </p:nvSpPr>
          <p:spPr>
            <a:xfrm>
              <a:off x="8373561" y="1546464"/>
              <a:ext cx="230433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700" dirty="0"/>
                <a:t>0123</a:t>
              </a:r>
              <a:endParaRPr lang="ko-KR" altLang="en-US" sz="1700" dirty="0"/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D43FC476-68B0-4269-9992-BA9B29C2E725}"/>
                </a:ext>
              </a:extLst>
            </p:cNvPr>
            <p:cNvSpPr/>
            <p:nvPr/>
          </p:nvSpPr>
          <p:spPr>
            <a:xfrm rot="5400000">
              <a:off x="8825269" y="1021818"/>
              <a:ext cx="681849" cy="1731146"/>
            </a:xfrm>
            <a:prstGeom prst="frame">
              <a:avLst>
                <a:gd name="adj1" fmla="val 83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03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3D6468-BDC9-4E49-8411-7A2C1C79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" y="2150392"/>
            <a:ext cx="2581275" cy="345757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073BE31-03BB-4E20-9D34-C4F9FFCD90DB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행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81A10F4-7A4F-4CEC-B2A7-BD5BB89E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623" y="2150392"/>
            <a:ext cx="2867025" cy="34956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9213F6-4D70-4D64-80DF-021A1813AD52}"/>
              </a:ext>
            </a:extLst>
          </p:cNvPr>
          <p:cNvGrpSpPr/>
          <p:nvPr/>
        </p:nvGrpSpPr>
        <p:grpSpPr>
          <a:xfrm>
            <a:off x="7825228" y="2097066"/>
            <a:ext cx="3219450" cy="3013241"/>
            <a:chOff x="8224720" y="1842568"/>
            <a:chExt cx="3219450" cy="301324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812443E-0D44-4E20-8B83-6A1BC7672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205"/>
            <a:stretch/>
          </p:blipFill>
          <p:spPr>
            <a:xfrm>
              <a:off x="8224720" y="2183492"/>
              <a:ext cx="3219450" cy="2672317"/>
            </a:xfrm>
            <a:prstGeom prst="rect">
              <a:avLst/>
            </a:prstGeom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459E03A3-7E5B-43C7-89B9-BC201A8F8172}"/>
                </a:ext>
              </a:extLst>
            </p:cNvPr>
            <p:cNvSpPr/>
            <p:nvPr/>
          </p:nvSpPr>
          <p:spPr>
            <a:xfrm rot="5400000">
              <a:off x="9692239" y="1652230"/>
              <a:ext cx="681849" cy="1062526"/>
            </a:xfrm>
            <a:prstGeom prst="frame">
              <a:avLst>
                <a:gd name="adj1" fmla="val 83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300623-0B4D-4812-ADD9-3965167D1B97}"/>
                </a:ext>
              </a:extLst>
            </p:cNvPr>
            <p:cNvSpPr txBox="1"/>
            <p:nvPr/>
          </p:nvSpPr>
          <p:spPr>
            <a:xfrm>
              <a:off x="8851887" y="1917576"/>
              <a:ext cx="2512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-4     -3     -2     -1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FEA3B42-613B-4E0C-A8EB-DB5509DBAD8A}"/>
              </a:ext>
            </a:extLst>
          </p:cNvPr>
          <p:cNvSpPr txBox="1"/>
          <p:nvPr/>
        </p:nvSpPr>
        <p:spPr>
          <a:xfrm>
            <a:off x="4049703" y="1705624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행 추출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D9032439-E6C8-4FB7-B093-4BC2776C0E74}"/>
              </a:ext>
            </a:extLst>
          </p:cNvPr>
          <p:cNvSpPr/>
          <p:nvPr/>
        </p:nvSpPr>
        <p:spPr>
          <a:xfrm>
            <a:off x="4734763" y="2290446"/>
            <a:ext cx="183472" cy="26591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E8180C-E2E0-4D8F-8136-DA4C6C1F9703}"/>
              </a:ext>
            </a:extLst>
          </p:cNvPr>
          <p:cNvSpPr txBox="1"/>
          <p:nvPr/>
        </p:nvSpPr>
        <p:spPr>
          <a:xfrm>
            <a:off x="1497277" y="172773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-3, -2</a:t>
            </a:r>
            <a:r>
              <a:rPr lang="ko-KR" altLang="en-US" dirty="0"/>
              <a:t>번째 열 추출</a:t>
            </a: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8BEB5865-98FF-40B9-B8B1-8AF9B96BE014}"/>
              </a:ext>
            </a:extLst>
          </p:cNvPr>
          <p:cNvSpPr/>
          <p:nvPr/>
        </p:nvSpPr>
        <p:spPr>
          <a:xfrm rot="5400000">
            <a:off x="2243438" y="2080317"/>
            <a:ext cx="346229" cy="688811"/>
          </a:xfrm>
          <a:prstGeom prst="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CCA7F-FE90-4EFA-9B8E-7E280D1AE654}"/>
              </a:ext>
            </a:extLst>
          </p:cNvPr>
          <p:cNvSpPr/>
          <p:nvPr/>
        </p:nvSpPr>
        <p:spPr>
          <a:xfrm>
            <a:off x="2111405" y="4367229"/>
            <a:ext cx="7969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KoPub Dotum"/>
              </a:rPr>
              <a:t>Pandas</a:t>
            </a:r>
            <a:r>
              <a:rPr lang="ko-KR" altLang="en-US" dirty="0">
                <a:solidFill>
                  <a:srgbClr val="000000"/>
                </a:solidFill>
                <a:latin typeface="KoPub Dotum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KoPub Dotum"/>
              </a:rPr>
              <a:t>python</a:t>
            </a:r>
            <a:r>
              <a:rPr lang="ko-KR" altLang="en-US" dirty="0">
                <a:solidFill>
                  <a:srgbClr val="000000"/>
                </a:solidFill>
                <a:latin typeface="KoPub Dotum"/>
              </a:rPr>
              <a:t>에서 사용하는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 Dotum"/>
              </a:rPr>
              <a:t>데이터분석 라이브러리</a:t>
            </a:r>
            <a:r>
              <a:rPr lang="ko-KR" altLang="en-US" dirty="0">
                <a:solidFill>
                  <a:srgbClr val="000000"/>
                </a:solidFill>
                <a:latin typeface="KoPub Dotum"/>
              </a:rPr>
              <a:t>로</a:t>
            </a:r>
            <a:r>
              <a:rPr lang="en-US" altLang="ko-KR" dirty="0">
                <a:solidFill>
                  <a:srgbClr val="000000"/>
                </a:solidFill>
                <a:latin typeface="KoPub Dotum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 Dotum"/>
              </a:rPr>
              <a:t>행과 열로 이루어진 데이터 객체를 만들어 다룰 수 있게 되며 보다 안정적으로 대용량의 데이터들을 처리하는데 매우 편리한 도구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5E887E7-1F52-4122-BA56-E25133AE9502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Pandas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pic>
        <p:nvPicPr>
          <p:cNvPr id="1026" name="Picture 2" descr="https://t1.daumcdn.net/cfile/tistory/99298F365B1A19AF0A">
            <a:extLst>
              <a:ext uri="{FF2B5EF4-FFF2-40B4-BE49-F238E27FC236}">
                <a16:creationId xmlns:a16="http://schemas.microsoft.com/office/drawing/2014/main" id="{B9FC6425-16BA-41A1-A3D1-AFFF7244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824" y="1382668"/>
            <a:ext cx="4690351" cy="243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493F3B-AEA7-4FCD-B523-FA653DBF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068" y="5466728"/>
            <a:ext cx="3857625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5AB44-042E-48FE-8772-B55C29DD28FE}"/>
              </a:ext>
            </a:extLst>
          </p:cNvPr>
          <p:cNvSpPr txBox="1"/>
          <p:nvPr/>
        </p:nvSpPr>
        <p:spPr>
          <a:xfrm>
            <a:off x="5705380" y="5605912"/>
            <a:ext cx="53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pandas</a:t>
            </a:r>
            <a:r>
              <a:rPr lang="ko-KR" altLang="en-US" dirty="0"/>
              <a:t>를 불러오고</a:t>
            </a:r>
            <a:r>
              <a:rPr lang="en-US" altLang="ko-KR" dirty="0"/>
              <a:t>(import)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  <a:r>
              <a:rPr lang="ko-KR" altLang="en-US" dirty="0"/>
              <a:t>로 줄여서 사용함</a:t>
            </a:r>
          </a:p>
        </p:txBody>
      </p:sp>
    </p:spTree>
    <p:extLst>
      <p:ext uri="{BB962C8B-B14F-4D97-AF65-F5344CB8AC3E}">
        <p14:creationId xmlns:p14="http://schemas.microsoft.com/office/powerpoint/2010/main" val="46392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24C13AD-ACFD-4CBF-866E-B08537672678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행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51C47-F38E-4BCF-B8DF-3F2F43701F23}"/>
              </a:ext>
            </a:extLst>
          </p:cNvPr>
          <p:cNvSpPr txBox="1"/>
          <p:nvPr/>
        </p:nvSpPr>
        <p:spPr>
          <a:xfrm>
            <a:off x="1928456" y="2113056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연속적이지 않은 행과 열 추출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C82A59-36F9-430C-BD4A-9C6CCA735369}"/>
              </a:ext>
            </a:extLst>
          </p:cNvPr>
          <p:cNvGrpSpPr/>
          <p:nvPr/>
        </p:nvGrpSpPr>
        <p:grpSpPr>
          <a:xfrm>
            <a:off x="6447986" y="1936085"/>
            <a:ext cx="3930867" cy="3429719"/>
            <a:chOff x="6977848" y="1546464"/>
            <a:chExt cx="3930867" cy="3429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0AE076D-6C2F-449C-B7A3-E6E08E48A40E}"/>
                </a:ext>
              </a:extLst>
            </p:cNvPr>
            <p:cNvGrpSpPr/>
            <p:nvPr/>
          </p:nvGrpSpPr>
          <p:grpSpPr>
            <a:xfrm>
              <a:off x="6977848" y="1900407"/>
              <a:ext cx="3930867" cy="3075776"/>
              <a:chOff x="7341832" y="698351"/>
              <a:chExt cx="3930867" cy="307577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A7C1149-D048-4EC7-B886-86A92B97B1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205"/>
              <a:stretch/>
            </p:blipFill>
            <p:spPr>
              <a:xfrm>
                <a:off x="8053249" y="698351"/>
                <a:ext cx="3219450" cy="267231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64A38E-79C9-4108-A2C4-B47789C8F5F6}"/>
                  </a:ext>
                </a:extLst>
              </p:cNvPr>
              <p:cNvSpPr txBox="1"/>
              <p:nvPr/>
            </p:nvSpPr>
            <p:spPr>
              <a:xfrm>
                <a:off x="7723573" y="1008498"/>
                <a:ext cx="267533" cy="239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700" dirty="0"/>
                  <a:t>5</a:t>
                </a:r>
                <a:endParaRPr lang="ko-KR" altLang="en-US" sz="1700" dirty="0"/>
              </a:p>
            </p:txBody>
          </p:sp>
          <p:sp>
            <p:nvSpPr>
              <p:cNvPr id="14" name="액자 13">
                <a:extLst>
                  <a:ext uri="{FF2B5EF4-FFF2-40B4-BE49-F238E27FC236}">
                    <a16:creationId xmlns:a16="http://schemas.microsoft.com/office/drawing/2014/main" id="{CBB17877-A633-4C7E-A985-85242A115DE5}"/>
                  </a:ext>
                </a:extLst>
              </p:cNvPr>
              <p:cNvSpPr/>
              <p:nvPr/>
            </p:nvSpPr>
            <p:spPr>
              <a:xfrm>
                <a:off x="7707020" y="1462403"/>
                <a:ext cx="346229" cy="369332"/>
              </a:xfrm>
              <a:prstGeom prst="fram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A32CC1-7ED2-45C6-9395-FCC0AFA6BCDF}"/>
                  </a:ext>
                </a:extLst>
              </p:cNvPr>
              <p:cNvSpPr txBox="1"/>
              <p:nvPr/>
            </p:nvSpPr>
            <p:spPr>
              <a:xfrm>
                <a:off x="7341832" y="3404795"/>
                <a:ext cx="1136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행 번호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C0966-6EFD-496A-9033-0369B080FE22}"/>
                </a:ext>
              </a:extLst>
            </p:cNvPr>
            <p:cNvSpPr txBox="1"/>
            <p:nvPr/>
          </p:nvSpPr>
          <p:spPr>
            <a:xfrm>
              <a:off x="8373561" y="1546464"/>
              <a:ext cx="230433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700" dirty="0"/>
                <a:t>0123</a:t>
              </a:r>
              <a:endParaRPr lang="ko-KR" altLang="en-US" sz="1700" dirty="0"/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3DA74D38-EBC4-4309-9D34-7663B9B6C099}"/>
                </a:ext>
              </a:extLst>
            </p:cNvPr>
            <p:cNvSpPr/>
            <p:nvPr/>
          </p:nvSpPr>
          <p:spPr>
            <a:xfrm rot="5400000">
              <a:off x="8831352" y="1634379"/>
              <a:ext cx="681849" cy="506028"/>
            </a:xfrm>
            <a:prstGeom prst="frame">
              <a:avLst>
                <a:gd name="adj1" fmla="val 83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F92124FE-DC7E-44FF-8553-A1CBD423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85" y="2790567"/>
            <a:ext cx="3181350" cy="2409825"/>
          </a:xfrm>
          <a:prstGeom prst="rect">
            <a:avLst/>
          </a:prstGeom>
        </p:spPr>
      </p:pic>
      <p:sp>
        <p:nvSpPr>
          <p:cNvPr id="18" name="액자 17">
            <a:extLst>
              <a:ext uri="{FF2B5EF4-FFF2-40B4-BE49-F238E27FC236}">
                <a16:creationId xmlns:a16="http://schemas.microsoft.com/office/drawing/2014/main" id="{E647D71C-05F5-4A87-87A6-695B701330E8}"/>
              </a:ext>
            </a:extLst>
          </p:cNvPr>
          <p:cNvSpPr/>
          <p:nvPr/>
        </p:nvSpPr>
        <p:spPr>
          <a:xfrm rot="5400000">
            <a:off x="9487086" y="1927001"/>
            <a:ext cx="681849" cy="657802"/>
          </a:xfrm>
          <a:prstGeom prst="frame">
            <a:avLst>
              <a:gd name="adj1" fmla="val 6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D830DA58-D0E4-4E16-BC55-AE96ECAE6C4C}"/>
              </a:ext>
            </a:extLst>
          </p:cNvPr>
          <p:cNvSpPr/>
          <p:nvPr/>
        </p:nvSpPr>
        <p:spPr>
          <a:xfrm>
            <a:off x="6813173" y="2650621"/>
            <a:ext cx="346229" cy="369332"/>
          </a:xfrm>
          <a:prstGeom prst="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573D3908-90D1-45CA-8B60-C9BF62A29B8F}"/>
              </a:ext>
            </a:extLst>
          </p:cNvPr>
          <p:cNvSpPr/>
          <p:nvPr/>
        </p:nvSpPr>
        <p:spPr>
          <a:xfrm>
            <a:off x="6813172" y="3828809"/>
            <a:ext cx="346229" cy="369332"/>
          </a:xfrm>
          <a:prstGeom prst="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4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ECAB82-B1F4-49E4-9E76-586A4FF5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89" y="2062256"/>
            <a:ext cx="3152775" cy="351472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C5E500D-EB42-4E5D-A151-B301943F7B83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행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E20C49-0403-491E-9111-1DDBC28CD732}"/>
              </a:ext>
            </a:extLst>
          </p:cNvPr>
          <p:cNvGrpSpPr/>
          <p:nvPr/>
        </p:nvGrpSpPr>
        <p:grpSpPr>
          <a:xfrm>
            <a:off x="6885374" y="2483459"/>
            <a:ext cx="3219450" cy="2672317"/>
            <a:chOff x="7631097" y="2251556"/>
            <a:chExt cx="3219450" cy="267231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0B9240E-8879-4F65-A143-0E626E4BC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205"/>
            <a:stretch/>
          </p:blipFill>
          <p:spPr>
            <a:xfrm>
              <a:off x="7631097" y="2251556"/>
              <a:ext cx="3219450" cy="2672317"/>
            </a:xfrm>
            <a:prstGeom prst="rect">
              <a:avLst/>
            </a:prstGeom>
          </p:spPr>
        </p:pic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80868964-34EC-42CD-945A-9667A671228C}"/>
                </a:ext>
              </a:extLst>
            </p:cNvPr>
            <p:cNvSpPr/>
            <p:nvPr/>
          </p:nvSpPr>
          <p:spPr>
            <a:xfrm rot="5400000">
              <a:off x="8363969" y="2055592"/>
              <a:ext cx="346229" cy="738158"/>
            </a:xfrm>
            <a:prstGeom prst="fram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9D0B9A59-DB21-486D-8A1D-EEB4BA7EF218}"/>
                </a:ext>
              </a:extLst>
            </p:cNvPr>
            <p:cNvSpPr/>
            <p:nvPr/>
          </p:nvSpPr>
          <p:spPr>
            <a:xfrm rot="5400000">
              <a:off x="9501790" y="2055592"/>
              <a:ext cx="346229" cy="738158"/>
            </a:xfrm>
            <a:prstGeom prst="fram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47C8078-A52B-441C-BCDD-89C8CA677764}"/>
              </a:ext>
            </a:extLst>
          </p:cNvPr>
          <p:cNvSpPr txBox="1"/>
          <p:nvPr/>
        </p:nvSpPr>
        <p:spPr>
          <a:xfrm>
            <a:off x="2377510" y="1595269"/>
            <a:ext cx="450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행</a:t>
            </a:r>
            <a:r>
              <a:rPr lang="en-US" altLang="ko-KR" dirty="0"/>
              <a:t>, </a:t>
            </a:r>
            <a:r>
              <a:rPr lang="ko-KR" altLang="en-US" dirty="0"/>
              <a:t>특정</a:t>
            </a:r>
            <a:r>
              <a:rPr lang="en-US" altLang="ko-KR" dirty="0"/>
              <a:t>(</a:t>
            </a:r>
            <a:r>
              <a:rPr lang="ko-KR" altLang="en-US" dirty="0"/>
              <a:t>연속적이지 않은</a:t>
            </a:r>
            <a:r>
              <a:rPr lang="en-US" altLang="ko-KR" dirty="0"/>
              <a:t>)</a:t>
            </a:r>
            <a:r>
              <a:rPr lang="ko-KR" altLang="en-US" dirty="0"/>
              <a:t> 열 추출</a:t>
            </a:r>
          </a:p>
        </p:txBody>
      </p:sp>
    </p:spTree>
    <p:extLst>
      <p:ext uri="{BB962C8B-B14F-4D97-AF65-F5344CB8AC3E}">
        <p14:creationId xmlns:p14="http://schemas.microsoft.com/office/powerpoint/2010/main" val="151684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301002-8EA3-480E-82FE-5EDC8826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81" y="3749534"/>
            <a:ext cx="2638425" cy="962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3CC5E5-0A44-4AF2-91D7-A53BBF5B2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81" y="2251149"/>
            <a:ext cx="2219325" cy="93345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9271B53-8DA7-494B-9C5E-670A1EFE0EEA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행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7D5DD4-1B61-49EA-A004-BB316038334A}"/>
              </a:ext>
            </a:extLst>
          </p:cNvPr>
          <p:cNvGrpSpPr/>
          <p:nvPr/>
        </p:nvGrpSpPr>
        <p:grpSpPr>
          <a:xfrm>
            <a:off x="6303144" y="1881817"/>
            <a:ext cx="3930867" cy="3094366"/>
            <a:chOff x="7341832" y="679761"/>
            <a:chExt cx="3930867" cy="30943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919BBA5-CFA5-45A7-9768-020C3D96E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205"/>
            <a:stretch/>
          </p:blipFill>
          <p:spPr>
            <a:xfrm>
              <a:off x="8053249" y="698351"/>
              <a:ext cx="3219450" cy="2672317"/>
            </a:xfrm>
            <a:prstGeom prst="rect">
              <a:avLst/>
            </a:prstGeom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0EB82679-EBA0-45DA-AF44-7276A826CED7}"/>
                </a:ext>
              </a:extLst>
            </p:cNvPr>
            <p:cNvSpPr/>
            <p:nvPr/>
          </p:nvSpPr>
          <p:spPr>
            <a:xfrm>
              <a:off x="9446674" y="1092774"/>
              <a:ext cx="346229" cy="346230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1A2948-4DFD-4E49-8D27-05A907C6DA31}"/>
                </a:ext>
              </a:extLst>
            </p:cNvPr>
            <p:cNvSpPr txBox="1"/>
            <p:nvPr/>
          </p:nvSpPr>
          <p:spPr>
            <a:xfrm>
              <a:off x="7723573" y="1008498"/>
              <a:ext cx="267533" cy="2396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700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700" dirty="0"/>
                <a:t>5</a:t>
              </a:r>
              <a:endParaRPr lang="ko-KR" altLang="en-US" sz="1700" dirty="0"/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98683BBF-A807-4860-98EF-69A377EFDF5C}"/>
                </a:ext>
              </a:extLst>
            </p:cNvPr>
            <p:cNvSpPr/>
            <p:nvPr/>
          </p:nvSpPr>
          <p:spPr>
            <a:xfrm rot="16200000">
              <a:off x="9932782" y="1338442"/>
              <a:ext cx="346229" cy="608228"/>
            </a:xfrm>
            <a:prstGeom prst="fram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0A9C2E-98C2-443A-A144-2D2F63DBA531}"/>
                </a:ext>
              </a:extLst>
            </p:cNvPr>
            <p:cNvSpPr txBox="1"/>
            <p:nvPr/>
          </p:nvSpPr>
          <p:spPr>
            <a:xfrm>
              <a:off x="7341832" y="3404795"/>
              <a:ext cx="1136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</a:rPr>
                <a:t>행 번호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E89A4E-3F45-4E9C-979E-FD440B960981}"/>
                </a:ext>
              </a:extLst>
            </p:cNvPr>
            <p:cNvSpPr txBox="1"/>
            <p:nvPr/>
          </p:nvSpPr>
          <p:spPr>
            <a:xfrm>
              <a:off x="7641753" y="679761"/>
              <a:ext cx="1326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인덱스 명</a:t>
              </a:r>
            </a:p>
          </p:txBody>
        </p:sp>
      </p:grpSp>
      <p:sp>
        <p:nvSpPr>
          <p:cNvPr id="13" name="액자 12">
            <a:extLst>
              <a:ext uri="{FF2B5EF4-FFF2-40B4-BE49-F238E27FC236}">
                <a16:creationId xmlns:a16="http://schemas.microsoft.com/office/drawing/2014/main" id="{D0FA30FA-834E-4197-9004-D014C8F13813}"/>
              </a:ext>
            </a:extLst>
          </p:cNvPr>
          <p:cNvSpPr/>
          <p:nvPr/>
        </p:nvSpPr>
        <p:spPr>
          <a:xfrm rot="5400000">
            <a:off x="2893666" y="3350745"/>
            <a:ext cx="346229" cy="136010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D6C868A4-5D2E-498F-8836-D09232C4ECD0}"/>
              </a:ext>
            </a:extLst>
          </p:cNvPr>
          <p:cNvSpPr/>
          <p:nvPr/>
        </p:nvSpPr>
        <p:spPr>
          <a:xfrm rot="16200000">
            <a:off x="2748646" y="2030400"/>
            <a:ext cx="346229" cy="1010962"/>
          </a:xfrm>
          <a:prstGeom prst="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9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2367DEB-B3E5-4A3C-83D3-5C9A642D696B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boolean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F65327-9743-485A-AC81-D22C89E0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54" y="2721927"/>
            <a:ext cx="2981325" cy="2409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87BEC4-1F87-42F4-ABB5-FC0B756307AA}"/>
              </a:ext>
            </a:extLst>
          </p:cNvPr>
          <p:cNvSpPr txBox="1"/>
          <p:nvPr/>
        </p:nvSpPr>
        <p:spPr>
          <a:xfrm>
            <a:off x="600666" y="988994"/>
            <a:ext cx="733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Boolean : </a:t>
            </a:r>
            <a:r>
              <a:rPr lang="ko-KR" altLang="en-US" dirty="0"/>
              <a:t>값이 참 </a:t>
            </a:r>
            <a:r>
              <a:rPr lang="en-US" altLang="ko-KR" dirty="0"/>
              <a:t>(True) </a:t>
            </a:r>
            <a:r>
              <a:rPr lang="ko-KR" altLang="en-US" dirty="0"/>
              <a:t>과 거짓</a:t>
            </a:r>
            <a:r>
              <a:rPr lang="en-US" altLang="ko-KR" dirty="0"/>
              <a:t> (False)</a:t>
            </a:r>
            <a:r>
              <a:rPr lang="ko-KR" altLang="en-US" dirty="0"/>
              <a:t>으로 나타나는 데이터 형태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2AC50-F213-46A2-A4DF-5C2DE7E9DF2E}"/>
              </a:ext>
            </a:extLst>
          </p:cNvPr>
          <p:cNvSpPr txBox="1"/>
          <p:nvPr/>
        </p:nvSpPr>
        <p:spPr>
          <a:xfrm>
            <a:off x="4695500" y="3244334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 </a:t>
            </a:r>
            <a:r>
              <a:rPr lang="ko-KR" altLang="en-US" dirty="0"/>
              <a:t>값만 추출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0AAC4F6-2A98-4622-AD19-A71BC06008FA}"/>
              </a:ext>
            </a:extLst>
          </p:cNvPr>
          <p:cNvSpPr/>
          <p:nvPr/>
        </p:nvSpPr>
        <p:spPr>
          <a:xfrm>
            <a:off x="4308788" y="3613666"/>
            <a:ext cx="2591432" cy="369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1019909-288B-4363-B501-B1C6005A5CD7}"/>
              </a:ext>
            </a:extLst>
          </p:cNvPr>
          <p:cNvGrpSpPr/>
          <p:nvPr/>
        </p:nvGrpSpPr>
        <p:grpSpPr>
          <a:xfrm>
            <a:off x="7313929" y="2588657"/>
            <a:ext cx="3619500" cy="2419350"/>
            <a:chOff x="7215812" y="2588657"/>
            <a:chExt cx="3619500" cy="24193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748B6E0-1C59-4BEB-841F-DA01C45C6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5812" y="2588657"/>
              <a:ext cx="3619500" cy="2419350"/>
            </a:xfrm>
            <a:prstGeom prst="rect">
              <a:avLst/>
            </a:prstGeom>
          </p:spPr>
        </p:pic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6793F67B-84B7-4B1C-9762-B04D08F684E9}"/>
                </a:ext>
              </a:extLst>
            </p:cNvPr>
            <p:cNvSpPr/>
            <p:nvPr/>
          </p:nvSpPr>
          <p:spPr>
            <a:xfrm rot="5400000">
              <a:off x="9006009" y="1904007"/>
              <a:ext cx="346229" cy="1982071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584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DF62AE-BBFB-4DDE-ABC8-299B898F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9" y="2847355"/>
            <a:ext cx="6067425" cy="245745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347ACAA-FC77-4976-AE2E-3D815CD94CDE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boolean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D6E2F-C6F0-4FF4-93F7-5132E4DB72EC}"/>
              </a:ext>
            </a:extLst>
          </p:cNvPr>
          <p:cNvSpPr txBox="1"/>
          <p:nvPr/>
        </p:nvSpPr>
        <p:spPr>
          <a:xfrm>
            <a:off x="600666" y="988994"/>
            <a:ext cx="733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Boolean : </a:t>
            </a:r>
            <a:r>
              <a:rPr lang="ko-KR" altLang="en-US" dirty="0"/>
              <a:t>값이 참 </a:t>
            </a:r>
            <a:r>
              <a:rPr lang="en-US" altLang="ko-KR" dirty="0"/>
              <a:t>(True) </a:t>
            </a:r>
            <a:r>
              <a:rPr lang="ko-KR" altLang="en-US" dirty="0"/>
              <a:t>과 거짓</a:t>
            </a:r>
            <a:r>
              <a:rPr lang="en-US" altLang="ko-KR" dirty="0"/>
              <a:t> (False)</a:t>
            </a:r>
            <a:r>
              <a:rPr lang="ko-KR" altLang="en-US" dirty="0"/>
              <a:t>으로 나타나는 데이터 형태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87D568-63B1-423F-A1D2-FE74B149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16" y="2812442"/>
            <a:ext cx="5324475" cy="377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9A4CE-DB73-42C3-8509-CBF1C08C0E72}"/>
              </a:ext>
            </a:extLst>
          </p:cNvPr>
          <p:cNvSpPr txBox="1"/>
          <p:nvPr/>
        </p:nvSpPr>
        <p:spPr>
          <a:xfrm>
            <a:off x="427608" y="1983231"/>
            <a:ext cx="566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Q1 ) </a:t>
            </a:r>
            <a:r>
              <a:rPr lang="ko-KR" altLang="en-US" dirty="0"/>
              <a:t>나이가 평균이상인 사람의 이름과 나이 데이터를 추출하여라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4364A-879F-43B8-8B82-E9A74AA5FE98}"/>
              </a:ext>
            </a:extLst>
          </p:cNvPr>
          <p:cNvSpPr txBox="1"/>
          <p:nvPr/>
        </p:nvSpPr>
        <p:spPr>
          <a:xfrm>
            <a:off x="6541515" y="1983231"/>
            <a:ext cx="522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Q2 ) ‘</a:t>
            </a:r>
            <a:r>
              <a:rPr lang="en-US" altLang="ko-KR" dirty="0" err="1"/>
              <a:t>hanseok</a:t>
            </a:r>
            <a:r>
              <a:rPr lang="en-US" altLang="ko-KR" dirty="0"/>
              <a:t>’</a:t>
            </a:r>
            <a:r>
              <a:rPr lang="ko-KR" altLang="en-US" dirty="0"/>
              <a:t>의 </a:t>
            </a:r>
            <a:r>
              <a:rPr lang="en-US" altLang="ko-KR" dirty="0"/>
              <a:t>points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바꿔라 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E89D832-5141-4131-97CC-94E1BB4FC142}"/>
              </a:ext>
            </a:extLst>
          </p:cNvPr>
          <p:cNvSpPr/>
          <p:nvPr/>
        </p:nvSpPr>
        <p:spPr>
          <a:xfrm rot="5400000">
            <a:off x="8142409" y="3504552"/>
            <a:ext cx="346229" cy="273391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05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3F89C98-2532-48B3-B4DB-8843F469B2D3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boolean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4F4DF-A84D-4A49-837A-F35C6792F7D5}"/>
              </a:ext>
            </a:extLst>
          </p:cNvPr>
          <p:cNvSpPr txBox="1"/>
          <p:nvPr/>
        </p:nvSpPr>
        <p:spPr>
          <a:xfrm>
            <a:off x="600666" y="988994"/>
            <a:ext cx="733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Boolean : </a:t>
            </a:r>
            <a:r>
              <a:rPr lang="ko-KR" altLang="en-US" dirty="0"/>
              <a:t>값이 참 </a:t>
            </a:r>
            <a:r>
              <a:rPr lang="en-US" altLang="ko-KR" dirty="0"/>
              <a:t>(True) </a:t>
            </a:r>
            <a:r>
              <a:rPr lang="ko-KR" altLang="en-US" dirty="0"/>
              <a:t>과 거짓</a:t>
            </a:r>
            <a:r>
              <a:rPr lang="en-US" altLang="ko-KR" dirty="0"/>
              <a:t> (False)</a:t>
            </a:r>
            <a:r>
              <a:rPr lang="ko-KR" altLang="en-US" dirty="0"/>
              <a:t>으로 나타나는 데이터 형태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0B1DE4-B07E-4B12-AC95-91C10598175B}"/>
              </a:ext>
            </a:extLst>
          </p:cNvPr>
          <p:cNvGrpSpPr/>
          <p:nvPr/>
        </p:nvGrpSpPr>
        <p:grpSpPr>
          <a:xfrm>
            <a:off x="427609" y="1697613"/>
            <a:ext cx="8867775" cy="1933575"/>
            <a:chOff x="961070" y="3006030"/>
            <a:chExt cx="8867775" cy="19335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38049B-F916-4804-8E08-9E95ED5B9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070" y="3006030"/>
              <a:ext cx="8867775" cy="1933575"/>
            </a:xfrm>
            <a:prstGeom prst="rect">
              <a:avLst/>
            </a:prstGeom>
          </p:spPr>
        </p:pic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27FF12B6-AAC3-44A5-92D3-4AEA76D4BE46}"/>
                </a:ext>
              </a:extLst>
            </p:cNvPr>
            <p:cNvSpPr/>
            <p:nvPr/>
          </p:nvSpPr>
          <p:spPr>
            <a:xfrm>
              <a:off x="4669106" y="3341310"/>
              <a:ext cx="346229" cy="346230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C73BF1E-D289-414D-8362-7A9D9054B94B}"/>
              </a:ext>
            </a:extLst>
          </p:cNvPr>
          <p:cNvSpPr txBox="1"/>
          <p:nvPr/>
        </p:nvSpPr>
        <p:spPr>
          <a:xfrm>
            <a:off x="3575395" y="2617864"/>
            <a:ext cx="335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&amp;(and) </a:t>
            </a:r>
            <a:r>
              <a:rPr lang="ko-KR" altLang="en-US" dirty="0"/>
              <a:t>연산자로 조건 나열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93DB8F-2A9C-4A60-BCFC-C9BD0F3A6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9" y="3769737"/>
            <a:ext cx="8924925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DBD0B9-F067-42D8-81EE-7A62A7AD881D}"/>
              </a:ext>
            </a:extLst>
          </p:cNvPr>
          <p:cNvSpPr txBox="1"/>
          <p:nvPr/>
        </p:nvSpPr>
        <p:spPr>
          <a:xfrm>
            <a:off x="3575394" y="4366773"/>
            <a:ext cx="335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|(or) </a:t>
            </a:r>
            <a:r>
              <a:rPr lang="ko-KR" altLang="en-US" dirty="0"/>
              <a:t>연산자로 조건 나열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308A1B3B-C1BD-4C6E-92B7-8E4E0E566C38}"/>
              </a:ext>
            </a:extLst>
          </p:cNvPr>
          <p:cNvSpPr/>
          <p:nvPr/>
        </p:nvSpPr>
        <p:spPr>
          <a:xfrm>
            <a:off x="4173745" y="3909318"/>
            <a:ext cx="346229" cy="34623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8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A02FDA7-6171-4563-87D5-6BEB667B825A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boolean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922E5-44EA-41D6-B1EA-D4E9761C462B}"/>
              </a:ext>
            </a:extLst>
          </p:cNvPr>
          <p:cNvSpPr txBox="1"/>
          <p:nvPr/>
        </p:nvSpPr>
        <p:spPr>
          <a:xfrm>
            <a:off x="600666" y="988994"/>
            <a:ext cx="733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: </a:t>
            </a:r>
            <a:r>
              <a:rPr lang="en-US" altLang="ko-KR" dirty="0" err="1"/>
              <a:t>boolean</a:t>
            </a:r>
            <a:r>
              <a:rPr lang="ko-KR" altLang="en-US" dirty="0"/>
              <a:t> </a:t>
            </a:r>
            <a:r>
              <a:rPr lang="en-US" altLang="ko-KR" dirty="0"/>
              <a:t>indexing</a:t>
            </a:r>
            <a:r>
              <a:rPr lang="ko-KR" altLang="en-US" dirty="0"/>
              <a:t>의 가독성을 높인 것</a:t>
            </a:r>
            <a:r>
              <a:rPr lang="en-US" altLang="ko-KR" dirty="0"/>
              <a:t>, </a:t>
            </a:r>
            <a:r>
              <a:rPr lang="ko-KR" altLang="en-US" dirty="0"/>
              <a:t>질의기능을 수행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0DE3CA-1180-43BB-A023-5115C091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57" y="2619375"/>
            <a:ext cx="3381375" cy="24384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F13CF60-AFDF-4C4A-AB90-175B4A832A46}"/>
              </a:ext>
            </a:extLst>
          </p:cNvPr>
          <p:cNvGrpSpPr/>
          <p:nvPr/>
        </p:nvGrpSpPr>
        <p:grpSpPr>
          <a:xfrm>
            <a:off x="5267938" y="2600325"/>
            <a:ext cx="5772150" cy="2419350"/>
            <a:chOff x="5182213" y="2390775"/>
            <a:chExt cx="5772150" cy="24193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6A26779-5767-498A-8D73-F75D3CAA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2213" y="2390775"/>
              <a:ext cx="5772150" cy="2419350"/>
            </a:xfrm>
            <a:prstGeom prst="rect">
              <a:avLst/>
            </a:prstGeom>
          </p:spPr>
        </p:pic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8F197E33-7CD6-43D5-90A4-A8F8599D8276}"/>
                </a:ext>
              </a:extLst>
            </p:cNvPr>
            <p:cNvSpPr/>
            <p:nvPr/>
          </p:nvSpPr>
          <p:spPr>
            <a:xfrm rot="5400000">
              <a:off x="9401931" y="1530654"/>
              <a:ext cx="346229" cy="2281157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9543F71-7DA7-4E78-84F5-588537055A0A}"/>
              </a:ext>
            </a:extLst>
          </p:cNvPr>
          <p:cNvSpPr txBox="1"/>
          <p:nvPr/>
        </p:nvSpPr>
        <p:spPr>
          <a:xfrm>
            <a:off x="427609" y="1983231"/>
            <a:ext cx="522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Q1 ) 2017</a:t>
            </a:r>
            <a:r>
              <a:rPr lang="ko-KR" altLang="en-US" dirty="0"/>
              <a:t>년 이후 데이터를 추출하여라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67B37-5F85-4A2B-8A69-656C2AC45545}"/>
              </a:ext>
            </a:extLst>
          </p:cNvPr>
          <p:cNvSpPr txBox="1"/>
          <p:nvPr/>
        </p:nvSpPr>
        <p:spPr>
          <a:xfrm>
            <a:off x="5267938" y="1922446"/>
            <a:ext cx="64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Q2 ) </a:t>
            </a:r>
            <a:r>
              <a:rPr lang="ko-KR" altLang="en-US" dirty="0"/>
              <a:t>나이가 평균 이상인 사람의 이름과 나이를 추출하여라</a:t>
            </a:r>
          </a:p>
        </p:txBody>
      </p:sp>
    </p:spTree>
    <p:extLst>
      <p:ext uri="{BB962C8B-B14F-4D97-AF65-F5344CB8AC3E}">
        <p14:creationId xmlns:p14="http://schemas.microsoft.com/office/powerpoint/2010/main" val="1393501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4FAF6B-3D91-4741-ABE5-E9E4B864AD50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boolean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indexing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53F60-693E-484E-9F89-39541941CB8D}"/>
              </a:ext>
            </a:extLst>
          </p:cNvPr>
          <p:cNvSpPr txBox="1"/>
          <p:nvPr/>
        </p:nvSpPr>
        <p:spPr>
          <a:xfrm>
            <a:off x="600666" y="988994"/>
            <a:ext cx="733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: </a:t>
            </a:r>
            <a:r>
              <a:rPr lang="en-US" altLang="ko-KR" dirty="0" err="1"/>
              <a:t>boolean</a:t>
            </a:r>
            <a:r>
              <a:rPr lang="ko-KR" altLang="en-US" dirty="0"/>
              <a:t> </a:t>
            </a:r>
            <a:r>
              <a:rPr lang="en-US" altLang="ko-KR" dirty="0"/>
              <a:t>indexing</a:t>
            </a:r>
            <a:r>
              <a:rPr lang="ko-KR" altLang="en-US" dirty="0"/>
              <a:t>의 가독성을 높인 것</a:t>
            </a:r>
            <a:r>
              <a:rPr lang="en-US" altLang="ko-KR" dirty="0"/>
              <a:t>, </a:t>
            </a:r>
            <a:r>
              <a:rPr lang="ko-KR" altLang="en-US" dirty="0"/>
              <a:t>질의기능을 수행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3DCCF2-BD2A-4EFA-BDFA-6825EE296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9" y="3143250"/>
            <a:ext cx="4943475" cy="1714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F9F170-7ACE-447E-81C8-9B10EBDEE03B}"/>
              </a:ext>
            </a:extLst>
          </p:cNvPr>
          <p:cNvSpPr txBox="1"/>
          <p:nvPr/>
        </p:nvSpPr>
        <p:spPr>
          <a:xfrm>
            <a:off x="427609" y="1983231"/>
            <a:ext cx="522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Q1 ) </a:t>
            </a:r>
            <a:r>
              <a:rPr lang="ko-KR" altLang="en-US" dirty="0"/>
              <a:t>이름이 </a:t>
            </a:r>
            <a:r>
              <a:rPr lang="en-US" altLang="ko-KR" dirty="0" err="1"/>
              <a:t>bohyeon</a:t>
            </a:r>
            <a:r>
              <a:rPr lang="ko-KR" altLang="en-US" dirty="0"/>
              <a:t> 이고 포인트가 </a:t>
            </a:r>
            <a:r>
              <a:rPr lang="en-US" altLang="ko-KR" dirty="0"/>
              <a:t>2</a:t>
            </a:r>
            <a:r>
              <a:rPr lang="ko-KR" altLang="en-US" dirty="0"/>
              <a:t>이하인 데이터를 추출하여라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4D9F3-A1AB-4296-8CA0-A448C0A64609}"/>
              </a:ext>
            </a:extLst>
          </p:cNvPr>
          <p:cNvSpPr txBox="1"/>
          <p:nvPr/>
        </p:nvSpPr>
        <p:spPr>
          <a:xfrm>
            <a:off x="5716754" y="1925419"/>
            <a:ext cx="65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Q2 ) </a:t>
            </a:r>
            <a:r>
              <a:rPr lang="ko-KR" altLang="en-US" dirty="0"/>
              <a:t>나이가 </a:t>
            </a:r>
            <a:r>
              <a:rPr lang="en-US" altLang="ko-KR" dirty="0"/>
              <a:t>22</a:t>
            </a:r>
            <a:r>
              <a:rPr lang="ko-KR" altLang="en-US" dirty="0"/>
              <a:t>이거나 </a:t>
            </a:r>
            <a:r>
              <a:rPr lang="en-US" altLang="ko-KR" dirty="0"/>
              <a:t>23</a:t>
            </a:r>
            <a:r>
              <a:rPr lang="ko-KR" altLang="en-US" dirty="0"/>
              <a:t>인 </a:t>
            </a:r>
            <a:r>
              <a:rPr lang="en-US" altLang="ko-KR" dirty="0"/>
              <a:t>2019</a:t>
            </a:r>
            <a:r>
              <a:rPr lang="ko-KR" altLang="en-US" dirty="0"/>
              <a:t>년 데이터를 추출하여라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1DCD57-8C10-4DAD-9CC3-8D15653C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155" y="3181350"/>
            <a:ext cx="5172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7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E4D2AE-472F-43C0-B980-44EE9479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2" y="1393794"/>
            <a:ext cx="5419725" cy="638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9AF1B8-E33E-4502-ACDB-F408EF19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9" y="2134031"/>
            <a:ext cx="6315075" cy="57150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D1B71516-5731-4E7F-A8CE-6F4AD47DA023}"/>
              </a:ext>
            </a:extLst>
          </p:cNvPr>
          <p:cNvSpPr/>
          <p:nvPr/>
        </p:nvSpPr>
        <p:spPr>
          <a:xfrm>
            <a:off x="4436570" y="2272684"/>
            <a:ext cx="1793290" cy="3274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6F4F9-44D4-4926-ADD5-931F12B9D52A}"/>
              </a:ext>
            </a:extLst>
          </p:cNvPr>
          <p:cNvSpPr txBox="1"/>
          <p:nvPr/>
        </p:nvSpPr>
        <p:spPr>
          <a:xfrm>
            <a:off x="454239" y="1020931"/>
            <a:ext cx="795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en-US" altLang="ko-KR" dirty="0" err="1"/>
              <a:t>pd.read_csv</a:t>
            </a:r>
            <a:r>
              <a:rPr lang="en-US" altLang="ko-KR" dirty="0"/>
              <a:t> : </a:t>
            </a:r>
            <a:r>
              <a:rPr lang="en-US" altLang="ko-KR" dirty="0">
                <a:highlight>
                  <a:srgbClr val="FFFF00"/>
                </a:highlight>
              </a:rPr>
              <a:t>csv </a:t>
            </a:r>
            <a:r>
              <a:rPr lang="ko-KR" altLang="en-US" dirty="0">
                <a:highlight>
                  <a:srgbClr val="FFFF00"/>
                </a:highlight>
              </a:rPr>
              <a:t>파일</a:t>
            </a:r>
            <a:r>
              <a:rPr lang="ko-KR" altLang="en-US" dirty="0"/>
              <a:t>을 불러올 때 구분자를 써주지 않아도 된다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C71FA-0493-4EDA-9870-E5774AB4D592}"/>
              </a:ext>
            </a:extLst>
          </p:cNvPr>
          <p:cNvSpPr txBox="1"/>
          <p:nvPr/>
        </p:nvSpPr>
        <p:spPr>
          <a:xfrm>
            <a:off x="454240" y="3066780"/>
            <a:ext cx="20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en-US" altLang="ko-KR" dirty="0" err="1"/>
              <a:t>pd.read_table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CE97D-0C5D-4BF8-81AB-DBE467D39396}"/>
              </a:ext>
            </a:extLst>
          </p:cNvPr>
          <p:cNvSpPr txBox="1"/>
          <p:nvPr/>
        </p:nvSpPr>
        <p:spPr>
          <a:xfrm>
            <a:off x="7027275" y="2047124"/>
            <a:ext cx="354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한글이 깨지는 경우가 종종 발생</a:t>
            </a:r>
            <a:endParaRPr lang="en-US" altLang="ko-KR" dirty="0"/>
          </a:p>
          <a:p>
            <a:r>
              <a:rPr lang="en-US" altLang="ko-KR" dirty="0"/>
              <a:t>-&gt; encoding</a:t>
            </a:r>
            <a:r>
              <a:rPr lang="ko-KR" altLang="en-US" dirty="0"/>
              <a:t>으로 해결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213570-3238-4E51-983E-0F3A30270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52" y="3521137"/>
            <a:ext cx="5314950" cy="552450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D82123D7-1726-49ED-AE88-CCDBA4B09391}"/>
              </a:ext>
            </a:extLst>
          </p:cNvPr>
          <p:cNvSpPr/>
          <p:nvPr/>
        </p:nvSpPr>
        <p:spPr>
          <a:xfrm>
            <a:off x="4677747" y="3633633"/>
            <a:ext cx="833021" cy="3274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159CE-5070-4612-ABB7-53876C6DCE51}"/>
              </a:ext>
            </a:extLst>
          </p:cNvPr>
          <p:cNvSpPr txBox="1"/>
          <p:nvPr/>
        </p:nvSpPr>
        <p:spPr>
          <a:xfrm>
            <a:off x="6237257" y="3327709"/>
            <a:ext cx="433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Ex) ‘\t’ (Tab</a:t>
            </a:r>
            <a:r>
              <a:rPr lang="ko-KR" altLang="en-US" dirty="0"/>
              <a:t>으로 구분</a:t>
            </a:r>
            <a:r>
              <a:rPr lang="en-US" altLang="ko-KR" dirty="0"/>
              <a:t>), ‘|’ , ‘,’ 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16046DC-10AB-413F-A55A-5B9B22CB1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8" y="4191464"/>
            <a:ext cx="7248525" cy="552450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E4AC0396-C8B9-43E8-B1E2-A637D077D760}"/>
              </a:ext>
            </a:extLst>
          </p:cNvPr>
          <p:cNvSpPr/>
          <p:nvPr/>
        </p:nvSpPr>
        <p:spPr>
          <a:xfrm>
            <a:off x="5690541" y="4303960"/>
            <a:ext cx="1793290" cy="3274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BCDD76-7399-4C21-B6EC-DFEEA3AF302E}"/>
              </a:ext>
            </a:extLst>
          </p:cNvPr>
          <p:cNvSpPr txBox="1"/>
          <p:nvPr/>
        </p:nvSpPr>
        <p:spPr>
          <a:xfrm>
            <a:off x="489752" y="5189000"/>
            <a:ext cx="20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</a:t>
            </a:r>
            <a:r>
              <a:rPr lang="en-US" altLang="ko-KR" dirty="0" err="1"/>
              <a:t>pd.read_excel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392277-9B0B-4F75-892A-4C06631FD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14" y="5667872"/>
            <a:ext cx="5381625" cy="561975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D2331089-E88C-47BC-AF99-88158F281E03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3467470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데이터 불러오기</a:t>
            </a:r>
          </a:p>
        </p:txBody>
      </p:sp>
    </p:spTree>
    <p:extLst>
      <p:ext uri="{BB962C8B-B14F-4D97-AF65-F5344CB8AC3E}">
        <p14:creationId xmlns:p14="http://schemas.microsoft.com/office/powerpoint/2010/main" val="2278068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DDEA1E3-3044-44E4-B473-EEAD316B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9" y="228911"/>
            <a:ext cx="3467470" cy="67356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데이터 불러오기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30595-07DE-4146-89AA-AF45D4AF2102}"/>
              </a:ext>
            </a:extLst>
          </p:cNvPr>
          <p:cNvSpPr txBox="1"/>
          <p:nvPr/>
        </p:nvSpPr>
        <p:spPr>
          <a:xfrm>
            <a:off x="427609" y="1031450"/>
            <a:ext cx="795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파일 불러올 때 </a:t>
            </a:r>
            <a:r>
              <a:rPr lang="en-US" altLang="ko-KR" dirty="0"/>
              <a:t>index</a:t>
            </a:r>
            <a:r>
              <a:rPr lang="ko-KR" altLang="en-US" dirty="0"/>
              <a:t> 지정해주기 </a:t>
            </a:r>
            <a:r>
              <a:rPr lang="en-US" altLang="ko-KR" dirty="0"/>
              <a:t>: </a:t>
            </a:r>
            <a:r>
              <a:rPr lang="en-US" altLang="ko-KR" dirty="0" err="1"/>
              <a:t>index_col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528D3-7601-4F17-A716-13F9AAF82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345"/>
          <a:stretch/>
        </p:blipFill>
        <p:spPr>
          <a:xfrm>
            <a:off x="6667870" y="3809554"/>
            <a:ext cx="2466512" cy="23371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2568D3-047B-4AB5-978F-7EA29EB64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5" y="2402116"/>
            <a:ext cx="7753350" cy="828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A81200-E7E0-4316-92B3-D60481B9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09" y="1729063"/>
            <a:ext cx="8572500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4F888F-E124-4A36-BD34-E2F10338D1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884"/>
          <a:stretch/>
        </p:blipFill>
        <p:spPr>
          <a:xfrm>
            <a:off x="2373249" y="4197606"/>
            <a:ext cx="2632925" cy="201698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E5BC231-9D1E-4FCB-BF43-5E77318068AF}"/>
              </a:ext>
            </a:extLst>
          </p:cNvPr>
          <p:cNvSpPr/>
          <p:nvPr/>
        </p:nvSpPr>
        <p:spPr>
          <a:xfrm>
            <a:off x="5508548" y="4957718"/>
            <a:ext cx="656948" cy="3373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DBD72-5F3F-4D33-A558-72B53676AF56}"/>
              </a:ext>
            </a:extLst>
          </p:cNvPr>
          <p:cNvSpPr txBox="1"/>
          <p:nvPr/>
        </p:nvSpPr>
        <p:spPr>
          <a:xfrm>
            <a:off x="8788893" y="2402116"/>
            <a:ext cx="294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의 위치</a:t>
            </a:r>
            <a:r>
              <a:rPr lang="en-US" altLang="ko-KR" dirty="0"/>
              <a:t>(index</a:t>
            </a:r>
            <a:r>
              <a:rPr lang="ko-KR" altLang="en-US" dirty="0"/>
              <a:t> 번호</a:t>
            </a:r>
            <a:r>
              <a:rPr lang="en-US" altLang="ko-KR" dirty="0"/>
              <a:t>) </a:t>
            </a:r>
            <a:r>
              <a:rPr lang="ko-KR" altLang="en-US" dirty="0"/>
              <a:t>혹은 이름으로 지정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3AA850FC-7D4C-4291-B0B4-6DD4F89AB99C}"/>
              </a:ext>
            </a:extLst>
          </p:cNvPr>
          <p:cNvSpPr/>
          <p:nvPr/>
        </p:nvSpPr>
        <p:spPr>
          <a:xfrm>
            <a:off x="6294266" y="1850335"/>
            <a:ext cx="2494627" cy="3274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D366166C-AFE0-4EE0-A2F6-7BE8207E323A}"/>
              </a:ext>
            </a:extLst>
          </p:cNvPr>
          <p:cNvSpPr/>
          <p:nvPr/>
        </p:nvSpPr>
        <p:spPr>
          <a:xfrm>
            <a:off x="6294266" y="2488996"/>
            <a:ext cx="1269509" cy="3274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435D1A-A2B1-4084-AF6E-359DA3CC05AB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6381564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Series :</a:t>
            </a:r>
            <a:r>
              <a:rPr lang="en-US" altLang="ko-KR" sz="2000" dirty="0"/>
              <a:t> a single column of data from a </a:t>
            </a:r>
            <a:r>
              <a:rPr lang="en-US" altLang="ko-KR" sz="2000" dirty="0" err="1"/>
              <a:t>DataFrame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E3ABE-2B6C-45DD-A009-71DF34B8D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1" t="15412" r="1513"/>
          <a:stretch/>
        </p:blipFill>
        <p:spPr>
          <a:xfrm>
            <a:off x="1195526" y="1251752"/>
            <a:ext cx="9800948" cy="51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8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2BA6A7C-3F49-46E9-AD77-F961257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9" y="228911"/>
            <a:ext cx="3467470" cy="67356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데이터 불러오기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7E040-BB88-4216-88DB-8BF66CA24B93}"/>
              </a:ext>
            </a:extLst>
          </p:cNvPr>
          <p:cNvSpPr txBox="1"/>
          <p:nvPr/>
        </p:nvSpPr>
        <p:spPr>
          <a:xfrm>
            <a:off x="427609" y="902473"/>
            <a:ext cx="8201486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변수이름 </a:t>
            </a:r>
            <a:r>
              <a:rPr lang="en-US" altLang="ko-KR" dirty="0"/>
              <a:t>(column name,</a:t>
            </a:r>
            <a:r>
              <a:rPr lang="ko-KR" altLang="en-US" dirty="0"/>
              <a:t> </a:t>
            </a:r>
            <a:r>
              <a:rPr lang="en-US" altLang="ko-KR" dirty="0"/>
              <a:t>header)</a:t>
            </a:r>
            <a:r>
              <a:rPr lang="ko-KR" altLang="en-US" dirty="0"/>
              <a:t> 이 없는 파일을 불러올 때 이름 부여하기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:  names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 ‘X1’, ‘X2’, … ], header=None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D00B3F-0F75-47E5-BE13-D8E7E0D3E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81" y="4714483"/>
            <a:ext cx="2981325" cy="1543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3C273D-87EF-443A-A068-CB4B083E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16" y="2188485"/>
            <a:ext cx="6943725" cy="638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A847DD-7D10-4825-AE5D-6A3C49CC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16" y="3345080"/>
            <a:ext cx="10020300" cy="561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E24241-72E4-407E-9CE7-6B0A6BB05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570" y="4528578"/>
            <a:ext cx="2400300" cy="1847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337102-50E9-487A-8AC4-6319F841E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145" y="4510903"/>
            <a:ext cx="2209800" cy="1771650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C7EA9D3B-A878-46B6-BAD1-5B0FD971545D}"/>
              </a:ext>
            </a:extLst>
          </p:cNvPr>
          <p:cNvSpPr/>
          <p:nvPr/>
        </p:nvSpPr>
        <p:spPr>
          <a:xfrm>
            <a:off x="5752728" y="2360742"/>
            <a:ext cx="1322775" cy="3274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9C1C90A5-0F69-4069-B5A5-186CA18CBFE3}"/>
              </a:ext>
            </a:extLst>
          </p:cNvPr>
          <p:cNvSpPr/>
          <p:nvPr/>
        </p:nvSpPr>
        <p:spPr>
          <a:xfrm>
            <a:off x="7192390" y="3462338"/>
            <a:ext cx="3025808" cy="3274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A3AA5-7795-4E9E-BBB6-9F5E65A5FF15}"/>
              </a:ext>
            </a:extLst>
          </p:cNvPr>
          <p:cNvSpPr txBox="1"/>
          <p:nvPr/>
        </p:nvSpPr>
        <p:spPr>
          <a:xfrm>
            <a:off x="6685440" y="2805457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 이름이 없다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1AFDA-C235-4284-83B3-119AD55E7668}"/>
              </a:ext>
            </a:extLst>
          </p:cNvPr>
          <p:cNvSpPr txBox="1"/>
          <p:nvPr/>
        </p:nvSpPr>
        <p:spPr>
          <a:xfrm>
            <a:off x="9552372" y="3924684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</a:t>
            </a:r>
            <a:r>
              <a:rPr lang="ko-KR" altLang="en-US" dirty="0"/>
              <a:t>이름 부여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5AE1ECE-82FD-42FC-AF0B-B318509BB40D}"/>
              </a:ext>
            </a:extLst>
          </p:cNvPr>
          <p:cNvSpPr/>
          <p:nvPr/>
        </p:nvSpPr>
        <p:spPr>
          <a:xfrm>
            <a:off x="4147814" y="5283827"/>
            <a:ext cx="656948" cy="3373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699A9E9-6CA9-4CE9-9552-68EF48A7F16D}"/>
              </a:ext>
            </a:extLst>
          </p:cNvPr>
          <p:cNvSpPr/>
          <p:nvPr/>
        </p:nvSpPr>
        <p:spPr>
          <a:xfrm>
            <a:off x="7957720" y="5285441"/>
            <a:ext cx="656948" cy="3373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7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64B922-1E55-40C0-A57C-3A572FCE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9" y="228911"/>
            <a:ext cx="3467470" cy="673562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데이터 내보내기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C0EFF7-7CCB-4600-AB82-A95AD7779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2"/>
          <a:stretch/>
        </p:blipFill>
        <p:spPr>
          <a:xfrm>
            <a:off x="4986292" y="1132272"/>
            <a:ext cx="3950655" cy="2190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066F39-527B-4F0F-BF7A-3D6BCEFB9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7"/>
          <a:stretch/>
        </p:blipFill>
        <p:spPr>
          <a:xfrm>
            <a:off x="4986292" y="4399529"/>
            <a:ext cx="3200400" cy="2190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8A8E2B-9436-4281-A3F6-AFAACE3D7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292" y="3632986"/>
            <a:ext cx="4943475" cy="561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17B859-8523-4B44-8654-8F711D251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292" y="352733"/>
            <a:ext cx="2581275" cy="581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51C97C-45C5-430D-B9B3-2271E84CC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31" y="2038259"/>
            <a:ext cx="3019425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7D228F-E064-48EC-A6F2-E89C517CC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093" y="2587737"/>
            <a:ext cx="2476500" cy="2533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5ADB8-C08C-40DF-936F-F1874FFEA01A}"/>
              </a:ext>
            </a:extLst>
          </p:cNvPr>
          <p:cNvSpPr txBox="1"/>
          <p:nvPr/>
        </p:nvSpPr>
        <p:spPr>
          <a:xfrm>
            <a:off x="7870512" y="557663"/>
            <a:ext cx="24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를 같이 내보냄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31804-DBC7-4F1C-B803-401028A6C419}"/>
              </a:ext>
            </a:extLst>
          </p:cNvPr>
          <p:cNvSpPr txBox="1"/>
          <p:nvPr/>
        </p:nvSpPr>
        <p:spPr>
          <a:xfrm>
            <a:off x="8609120" y="447943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를 같이 내보내지 않음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1D4C6961-D895-47D6-BCCF-47130D2A9C84}"/>
              </a:ext>
            </a:extLst>
          </p:cNvPr>
          <p:cNvSpPr/>
          <p:nvPr/>
        </p:nvSpPr>
        <p:spPr>
          <a:xfrm>
            <a:off x="8142302" y="3768000"/>
            <a:ext cx="1322775" cy="3274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F5EC2F1E-034D-420A-AF7E-1166C70E04CE}"/>
              </a:ext>
            </a:extLst>
          </p:cNvPr>
          <p:cNvSpPr/>
          <p:nvPr/>
        </p:nvSpPr>
        <p:spPr>
          <a:xfrm>
            <a:off x="5200554" y="1393794"/>
            <a:ext cx="1023107" cy="1954722"/>
          </a:xfrm>
          <a:prstGeom prst="frame">
            <a:avLst>
              <a:gd name="adj1" fmla="val 68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8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7AEAF9-3628-41BD-B493-7C1ABFD869FB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6381564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Series :</a:t>
            </a:r>
            <a:r>
              <a:rPr lang="en-US" altLang="ko-KR" sz="2000" dirty="0"/>
              <a:t> a single column of data from a </a:t>
            </a:r>
            <a:r>
              <a:rPr lang="en-US" altLang="ko-KR" sz="2000" dirty="0" err="1"/>
              <a:t>DataFrame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64F4A-5B81-4871-B1AB-A344F629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" y="1650364"/>
            <a:ext cx="4804798" cy="2933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10F82F-C614-440F-944E-42A94CBF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67" y="3675805"/>
            <a:ext cx="6182802" cy="2740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DF6BF-D625-466E-A3A0-868D1A34ADA1}"/>
              </a:ext>
            </a:extLst>
          </p:cNvPr>
          <p:cNvSpPr txBox="1"/>
          <p:nvPr/>
        </p:nvSpPr>
        <p:spPr>
          <a:xfrm>
            <a:off x="600667" y="988994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Series</a:t>
            </a:r>
            <a:r>
              <a:rPr lang="ko-KR" altLang="en-US" dirty="0"/>
              <a:t> 정의하기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EFF82F1-6D9C-4CD4-BF3C-5CF747691B75}"/>
              </a:ext>
            </a:extLst>
          </p:cNvPr>
          <p:cNvSpPr/>
          <p:nvPr/>
        </p:nvSpPr>
        <p:spPr>
          <a:xfrm>
            <a:off x="1057529" y="3046220"/>
            <a:ext cx="435991" cy="1139700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5458A-40D0-4CB3-BD76-5909E4BC864F}"/>
              </a:ext>
            </a:extLst>
          </p:cNvPr>
          <p:cNvSpPr txBox="1"/>
          <p:nvPr/>
        </p:nvSpPr>
        <p:spPr>
          <a:xfrm>
            <a:off x="301054" y="3875860"/>
            <a:ext cx="107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index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5E75F676-C1E4-4407-9512-22869F25306B}"/>
              </a:ext>
            </a:extLst>
          </p:cNvPr>
          <p:cNvSpPr/>
          <p:nvPr/>
        </p:nvSpPr>
        <p:spPr>
          <a:xfrm>
            <a:off x="1646809" y="3046220"/>
            <a:ext cx="435991" cy="1129540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7E976-10C3-4113-8035-582045104E56}"/>
              </a:ext>
            </a:extLst>
          </p:cNvPr>
          <p:cNvSpPr txBox="1"/>
          <p:nvPr/>
        </p:nvSpPr>
        <p:spPr>
          <a:xfrm>
            <a:off x="2082800" y="3675805"/>
            <a:ext cx="129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3CD807E-4654-4C8A-9BC2-B08315323896}"/>
              </a:ext>
            </a:extLst>
          </p:cNvPr>
          <p:cNvSpPr/>
          <p:nvPr/>
        </p:nvSpPr>
        <p:spPr>
          <a:xfrm rot="16200000">
            <a:off x="1764229" y="3602703"/>
            <a:ext cx="334796" cy="1521547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EA48C-5983-4A14-A0C0-533DCBB76981}"/>
              </a:ext>
            </a:extLst>
          </p:cNvPr>
          <p:cNvSpPr txBox="1"/>
          <p:nvPr/>
        </p:nvSpPr>
        <p:spPr>
          <a:xfrm>
            <a:off x="2733040" y="4183805"/>
            <a:ext cx="129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data type</a:t>
            </a:r>
            <a:endParaRPr lang="ko-KR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8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F86C0C-E0A4-4F71-954F-38D015BB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29" y="1847070"/>
            <a:ext cx="4324350" cy="38957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36AB168-7901-4142-BB45-2C28C336859E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6381564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Series :</a:t>
            </a:r>
            <a:r>
              <a:rPr lang="en-US" altLang="ko-KR" sz="2000" dirty="0"/>
              <a:t> a single column of data from a </a:t>
            </a:r>
            <a:r>
              <a:rPr lang="en-US" altLang="ko-KR" sz="2000" dirty="0" err="1"/>
              <a:t>DataFrame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895971-61E3-4F8C-AF25-BED8203A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10" y="1490517"/>
            <a:ext cx="4415453" cy="4608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A29017-E57B-491F-A2F9-3BFAA6BDF8A4}"/>
              </a:ext>
            </a:extLst>
          </p:cNvPr>
          <p:cNvSpPr txBox="1"/>
          <p:nvPr/>
        </p:nvSpPr>
        <p:spPr>
          <a:xfrm>
            <a:off x="905129" y="1305851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series</a:t>
            </a:r>
            <a:r>
              <a:rPr lang="ko-KR" altLang="en-US" dirty="0"/>
              <a:t>변수</a:t>
            </a:r>
            <a:r>
              <a:rPr lang="en-US" altLang="ko-KR" dirty="0"/>
              <a:t>.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309027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1894BC-5D6E-4ADE-B635-B34F681B10F9}"/>
              </a:ext>
            </a:extLst>
          </p:cNvPr>
          <p:cNvSpPr txBox="1">
            <a:spLocks/>
          </p:cNvSpPr>
          <p:nvPr/>
        </p:nvSpPr>
        <p:spPr>
          <a:xfrm>
            <a:off x="427609" y="228911"/>
            <a:ext cx="6381564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행렬</a:t>
            </a:r>
            <a:r>
              <a:rPr lang="en-US" altLang="ko-KR" sz="2000" b="1" dirty="0"/>
              <a:t>(matrix)</a:t>
            </a:r>
            <a:r>
              <a:rPr lang="ko-KR" altLang="en-US" sz="2000" b="1" dirty="0"/>
              <a:t>과 </a:t>
            </a:r>
            <a:r>
              <a:rPr lang="en-US" altLang="ko-KR" sz="2000" b="1" dirty="0" err="1"/>
              <a:t>DataFrame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5B2D8-E5F1-4F5B-B1D0-EE44ADB3FC8D}"/>
              </a:ext>
            </a:extLst>
          </p:cNvPr>
          <p:cNvSpPr txBox="1"/>
          <p:nvPr/>
        </p:nvSpPr>
        <p:spPr>
          <a:xfrm>
            <a:off x="427609" y="1141866"/>
            <a:ext cx="555663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행 </a:t>
            </a:r>
            <a:r>
              <a:rPr lang="en-US" altLang="ko-KR" dirty="0"/>
              <a:t>(row) </a:t>
            </a:r>
            <a:r>
              <a:rPr lang="ko-KR" altLang="en-US" dirty="0"/>
              <a:t>과 열 </a:t>
            </a:r>
            <a:r>
              <a:rPr lang="en-US" altLang="ko-KR" dirty="0"/>
              <a:t>(column) </a:t>
            </a:r>
            <a:r>
              <a:rPr lang="ko-KR" altLang="en-US" dirty="0"/>
              <a:t>로 구성되는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모든 원소가 같은 자료형</a:t>
            </a:r>
            <a:endParaRPr lang="en-US" altLang="ko-KR" dirty="0"/>
          </a:p>
        </p:txBody>
      </p:sp>
      <p:pic>
        <p:nvPicPr>
          <p:cNvPr id="2050" name="Picture 2" descr="행렬에 대한 이미지 검색결과">
            <a:extLst>
              <a:ext uri="{FF2B5EF4-FFF2-40B4-BE49-F238E27FC236}">
                <a16:creationId xmlns:a16="http://schemas.microsoft.com/office/drawing/2014/main" id="{9D0AA452-CE1C-428B-8AC8-2983A0F6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2" y="2366047"/>
            <a:ext cx="4175844" cy="37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9BD06A-9837-4E72-ADAB-93D70175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56" y="2559087"/>
            <a:ext cx="3261307" cy="31672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34118D-400D-4FE0-A35D-0D299D48CF97}"/>
              </a:ext>
            </a:extLst>
          </p:cNvPr>
          <p:cNvSpPr/>
          <p:nvPr/>
        </p:nvSpPr>
        <p:spPr>
          <a:xfrm>
            <a:off x="6715760" y="1141866"/>
            <a:ext cx="471424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각 열은 서로 다른 자료형을 가질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행 이름과</a:t>
            </a:r>
            <a:r>
              <a:rPr lang="en-US" altLang="ko-KR" dirty="0"/>
              <a:t> </a:t>
            </a:r>
            <a:r>
              <a:rPr lang="ko-KR" altLang="en-US" dirty="0"/>
              <a:t>열 이름을 가질 수 있다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8340E18-7ADD-4325-A02A-06F534716FAD}"/>
              </a:ext>
            </a:extLst>
          </p:cNvPr>
          <p:cNvSpPr/>
          <p:nvPr/>
        </p:nvSpPr>
        <p:spPr>
          <a:xfrm>
            <a:off x="1819177" y="3695662"/>
            <a:ext cx="659863" cy="5080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325C9CDC-7334-4986-ABC6-B8300FBAFC19}"/>
              </a:ext>
            </a:extLst>
          </p:cNvPr>
          <p:cNvSpPr/>
          <p:nvPr/>
        </p:nvSpPr>
        <p:spPr>
          <a:xfrm>
            <a:off x="8067577" y="3175000"/>
            <a:ext cx="659863" cy="5080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C3ED1-5FD5-4D19-AE19-F20A04D58238}"/>
              </a:ext>
            </a:extLst>
          </p:cNvPr>
          <p:cNvSpPr txBox="1"/>
          <p:nvPr/>
        </p:nvSpPr>
        <p:spPr>
          <a:xfrm>
            <a:off x="1987736" y="5982757"/>
            <a:ext cx="32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행</a:t>
            </a:r>
            <a:r>
              <a:rPr lang="en-US" altLang="ko-KR" dirty="0"/>
              <a:t> 1</a:t>
            </a:r>
            <a:r>
              <a:rPr lang="ko-KR" altLang="en-US" dirty="0"/>
              <a:t>열의 원소</a:t>
            </a:r>
            <a:endParaRPr lang="en-US" altLang="ko-KR" dirty="0"/>
          </a:p>
          <a:p>
            <a:r>
              <a:rPr lang="ko-KR" altLang="en-US" dirty="0"/>
              <a:t>첫번째 행과 첫번째 열의 원소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9F5B7-ECEE-4744-9A88-044FDCB68603}"/>
              </a:ext>
            </a:extLst>
          </p:cNvPr>
          <p:cNvSpPr txBox="1"/>
          <p:nvPr/>
        </p:nvSpPr>
        <p:spPr>
          <a:xfrm>
            <a:off x="6898156" y="5982758"/>
            <a:ext cx="417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 </a:t>
            </a:r>
            <a:r>
              <a:rPr lang="ko-KR" altLang="en-US" dirty="0"/>
              <a:t>이름이 </a:t>
            </a:r>
            <a:r>
              <a:rPr lang="en-US" altLang="ko-KR" dirty="0"/>
              <a:t>0</a:t>
            </a:r>
            <a:r>
              <a:rPr lang="ko-KR" altLang="en-US" dirty="0"/>
              <a:t>인 행</a:t>
            </a:r>
            <a:r>
              <a:rPr lang="en-US" altLang="ko-KR" dirty="0"/>
              <a:t> state </a:t>
            </a:r>
            <a:r>
              <a:rPr lang="ko-KR" altLang="en-US" dirty="0"/>
              <a:t>열의 데이터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번째 행과 </a:t>
            </a:r>
            <a:r>
              <a:rPr lang="en-US" altLang="ko-KR" dirty="0"/>
              <a:t>0</a:t>
            </a:r>
            <a:r>
              <a:rPr lang="ko-KR" altLang="en-US" dirty="0"/>
              <a:t>번째 열의 데이터</a:t>
            </a:r>
          </a:p>
        </p:txBody>
      </p:sp>
    </p:spTree>
    <p:extLst>
      <p:ext uri="{BB962C8B-B14F-4D97-AF65-F5344CB8AC3E}">
        <p14:creationId xmlns:p14="http://schemas.microsoft.com/office/powerpoint/2010/main" val="139429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570E1C-4A2B-4908-ABCB-78109B9E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528762"/>
            <a:ext cx="11915775" cy="380047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CF5E132-60CA-46D8-AB19-1789D3D67169}"/>
              </a:ext>
            </a:extLst>
          </p:cNvPr>
          <p:cNvSpPr txBox="1">
            <a:spLocks/>
          </p:cNvSpPr>
          <p:nvPr/>
        </p:nvSpPr>
        <p:spPr>
          <a:xfrm>
            <a:off x="427608" y="228911"/>
            <a:ext cx="7153921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DataFrame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70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D7CDF6-25E0-4CFA-A6E2-71D83FE5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56" y="1173660"/>
            <a:ext cx="6753225" cy="543877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979C242-A850-4F55-82F7-9C574AAFF900}"/>
              </a:ext>
            </a:extLst>
          </p:cNvPr>
          <p:cNvSpPr txBox="1">
            <a:spLocks/>
          </p:cNvSpPr>
          <p:nvPr/>
        </p:nvSpPr>
        <p:spPr>
          <a:xfrm>
            <a:off x="427608" y="228911"/>
            <a:ext cx="7153921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DataFrame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68E7B-22A2-474B-B8DD-414179BB2F8D}"/>
              </a:ext>
            </a:extLst>
          </p:cNvPr>
          <p:cNvSpPr txBox="1"/>
          <p:nvPr/>
        </p:nvSpPr>
        <p:spPr>
          <a:xfrm>
            <a:off x="600666" y="988994"/>
            <a:ext cx="264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 정의하기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E0ACA605-DAAB-476F-AC90-7E209126C26B}"/>
              </a:ext>
            </a:extLst>
          </p:cNvPr>
          <p:cNvSpPr/>
          <p:nvPr/>
        </p:nvSpPr>
        <p:spPr>
          <a:xfrm>
            <a:off x="3984248" y="2278342"/>
            <a:ext cx="892552" cy="891578"/>
          </a:xfrm>
          <a:prstGeom prst="frame">
            <a:avLst>
              <a:gd name="adj1" fmla="val 699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B9A16-C17F-44FA-8807-0AE7D09D11BE}"/>
              </a:ext>
            </a:extLst>
          </p:cNvPr>
          <p:cNvSpPr txBox="1"/>
          <p:nvPr/>
        </p:nvSpPr>
        <p:spPr>
          <a:xfrm>
            <a:off x="2783840" y="2710251"/>
            <a:ext cx="123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columns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527FE27-0947-4142-8EFE-21E939457C44}"/>
              </a:ext>
            </a:extLst>
          </p:cNvPr>
          <p:cNvSpPr/>
          <p:nvPr/>
        </p:nvSpPr>
        <p:spPr>
          <a:xfrm>
            <a:off x="4933510" y="2278342"/>
            <a:ext cx="4759130" cy="891578"/>
          </a:xfrm>
          <a:prstGeom prst="frame">
            <a:avLst>
              <a:gd name="adj1" fmla="val 804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C8B45-F87B-4968-A05D-24ADBCBE944D}"/>
              </a:ext>
            </a:extLst>
          </p:cNvPr>
          <p:cNvSpPr txBox="1"/>
          <p:nvPr/>
        </p:nvSpPr>
        <p:spPr>
          <a:xfrm>
            <a:off x="9834138" y="2710251"/>
            <a:ext cx="129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rows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7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C39735-29DC-48FF-836F-4E09454E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907030"/>
            <a:ext cx="4819650" cy="2628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728715-047A-4C1E-BDBE-19A04007E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13" y="1932151"/>
            <a:ext cx="5564188" cy="428259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099934A-7DD3-4CF1-8557-A3D66F5A5E2A}"/>
              </a:ext>
            </a:extLst>
          </p:cNvPr>
          <p:cNvSpPr txBox="1">
            <a:spLocks/>
          </p:cNvSpPr>
          <p:nvPr/>
        </p:nvSpPr>
        <p:spPr>
          <a:xfrm>
            <a:off x="427608" y="228911"/>
            <a:ext cx="7153921" cy="6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DataFrame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4EAD4-1C4D-490B-B5EA-C0419322FF6C}"/>
              </a:ext>
            </a:extLst>
          </p:cNvPr>
          <p:cNvSpPr txBox="1"/>
          <p:nvPr/>
        </p:nvSpPr>
        <p:spPr>
          <a:xfrm>
            <a:off x="600666" y="988994"/>
            <a:ext cx="264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 둘러보기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63CE6-F121-4821-8872-4ADC3F59C469}"/>
              </a:ext>
            </a:extLst>
          </p:cNvPr>
          <p:cNvSpPr txBox="1"/>
          <p:nvPr/>
        </p:nvSpPr>
        <p:spPr>
          <a:xfrm>
            <a:off x="572090" y="2266511"/>
            <a:ext cx="386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에 대한 기본정보 제공</a:t>
            </a:r>
          </a:p>
        </p:txBody>
      </p:sp>
    </p:spTree>
    <p:extLst>
      <p:ext uri="{BB962C8B-B14F-4D97-AF65-F5344CB8AC3E}">
        <p14:creationId xmlns:p14="http://schemas.microsoft.com/office/powerpoint/2010/main" val="218864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684</Words>
  <Application>Microsoft Office PowerPoint</Application>
  <PresentationFormat>와이드스크린</PresentationFormat>
  <Paragraphs>157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KoPub Dotum</vt:lpstr>
      <vt:lpstr>맑은 고딕</vt:lpstr>
      <vt:lpstr>Arial</vt:lpstr>
      <vt:lpstr>Office 테마</vt:lpstr>
      <vt:lpstr>Pandas 데이터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불러오기</vt:lpstr>
      <vt:lpstr>데이터 불러오기</vt:lpstr>
      <vt:lpstr>데이터 내보내기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Pandas</dc:title>
  <dc:creator>이 소연</dc:creator>
  <cp:lastModifiedBy>GwangYeol Yu</cp:lastModifiedBy>
  <cp:revision>63</cp:revision>
  <dcterms:created xsi:type="dcterms:W3CDTF">2020-01-02T12:16:49Z</dcterms:created>
  <dcterms:modified xsi:type="dcterms:W3CDTF">2020-01-09T10:26:04Z</dcterms:modified>
</cp:coreProperties>
</file>