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78" r:id="rId17"/>
    <p:sldId id="266" r:id="rId18"/>
    <p:sldId id="267" r:id="rId19"/>
    <p:sldId id="265" r:id="rId20"/>
    <p:sldId id="268" r:id="rId21"/>
    <p:sldId id="269" r:id="rId22"/>
    <p:sldId id="270" r:id="rId23"/>
    <p:sldId id="27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AFED5-FEDF-4CA6-8216-18ED0FFB1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CBBF50-EA7D-4F1D-A13A-42EABFDC5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4560E-0F86-482B-B4BE-4DD581DB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F9AA-EE03-45D4-BC6F-DDAAECA626B6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4149F-C81B-4C37-9506-2DC1F560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6A9B6-6BAC-4253-B92B-3F907BE4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8E40-A97F-4FE3-982D-5A7AD9F9C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85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E10E0-2015-4846-8955-6C3FF848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98D60-0AB7-4CD5-901F-2AAB42034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36BA4-22FA-4DD9-A25C-F3DA71D6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F9AA-EE03-45D4-BC6F-DDAAECA626B6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08DC2-AAA6-4A81-A99B-60A0C793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1FEA9-E9D5-4092-877A-CEE577A7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8E40-A97F-4FE3-982D-5A7AD9F9C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8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4095AD-79E0-4414-9B99-8FC1BFCDF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981E61-861A-4B9C-86BF-A17B2C4A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EBEDB-855B-4C47-B864-C635E686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F9AA-EE03-45D4-BC6F-DDAAECA626B6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825990-70AF-4DB3-B03E-300F5321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652C16-2BF7-4638-A459-DEF12D18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8E40-A97F-4FE3-982D-5A7AD9F9C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7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89C9D-F431-4E17-B5D0-5E0EB390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442E8-864D-437E-9CEC-1024EA330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978A24-C5B5-4F3B-9F78-2616EC0A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F9AA-EE03-45D4-BC6F-DDAAECA626B6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04DC6-E4BE-4688-8B60-F4C91072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FBF8FD-939E-4B57-9523-15D40C76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8E40-A97F-4FE3-982D-5A7AD9F9C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8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D437-6AEF-40C2-A78D-BA7E6A268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CDDE53-0EBF-406A-A6BA-EF3C56DC1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462166-AB26-410A-BFC1-533CB54A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F9AA-EE03-45D4-BC6F-DDAAECA626B6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0BFDE-66EA-4893-BF88-B1F2007D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2CAFE-D6A8-4A7A-818C-00B75207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8E40-A97F-4FE3-982D-5A7AD9F9C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3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73B0C-DBA5-4627-90E0-D56C54C3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7967A-ADED-4800-B485-007C7DC04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A246BC-E87B-40A2-AC93-7918FE035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6F315A-8D79-4ED7-887C-423F6CB5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F9AA-EE03-45D4-BC6F-DDAAECA626B6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07BB59-A8AA-482A-8CFB-4077AC2DF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E9811F-05D5-49CC-A40E-48AA53F2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8E40-A97F-4FE3-982D-5A7AD9F9C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0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5163D-1FB3-4E7F-830B-F4C63A62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0DE315-0269-4156-9E3B-C9F52867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891CB0-942F-403F-9A9F-4D565B19C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6F32AF-152E-4A9A-BF1B-365B9FD5E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CABF92-1079-407C-95D6-E083975A6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7C3CD7-9691-4A1C-B30E-D3E470D4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F9AA-EE03-45D4-BC6F-DDAAECA626B6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A40687-DF3C-4029-BE06-B186F9A0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2E68B5-0B73-4994-BAE0-CC176566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8E40-A97F-4FE3-982D-5A7AD9F9C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32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181D2-F15A-4760-B2BB-869B17CCF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DA4A83-B794-45AD-A918-B0F171D6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F9AA-EE03-45D4-BC6F-DDAAECA626B6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15122D-71C0-4E85-982E-23FFBF9C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2A4207-D9C6-499A-A079-C4B51BD0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8E40-A97F-4FE3-982D-5A7AD9F9C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82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4EC7AA-173C-4970-B14D-315D4BE3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F9AA-EE03-45D4-BC6F-DDAAECA626B6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FEFAC0-8A3E-4D62-BA88-E75E94D9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25DCDC-196A-415D-A20D-14E89429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8E40-A97F-4FE3-982D-5A7AD9F9C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44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F794C-642C-43FE-A795-887D5D13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55BD62-47F0-499B-83F0-4A3129693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BD8F74-942A-4A29-975D-96E5A804F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5AC910-304B-4507-B21D-8E387ACE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F9AA-EE03-45D4-BC6F-DDAAECA626B6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EC8E24-E0C8-4498-BEC1-D6750670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EDCBBA-2004-4E76-892B-5048782F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8E40-A97F-4FE3-982D-5A7AD9F9C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1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D2A5C-CE32-4F67-A5C8-C3DFC8D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FB4C54-0979-4D89-8062-B7CA4C07B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A16571-D850-4BCB-BA04-4E62F13F7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7E1BD8-090B-4E3A-A2F7-222F379D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F9AA-EE03-45D4-BC6F-DDAAECA626B6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A64C32-AA65-4C54-9324-013D4352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4D3365-ED67-4201-9286-8E8D5317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8E40-A97F-4FE3-982D-5A7AD9F9C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5D16F5-52B2-4461-BC78-1AF9E867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C1437D-8132-47D3-A414-5E4EAE0ED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01556-E38F-46B3-8641-D49FC9FD3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DF9AA-EE03-45D4-BC6F-DDAAECA626B6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93934B-6CA3-418C-A0AE-C922EE987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EEEDB3-3158-40FC-B7CB-EF9036C68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88E40-A97F-4FE3-982D-5A7AD9F9C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70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9FB2A-CF95-4C7B-9815-DA15DEF637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/>
              <a:t>데이터 다루기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955754-37D9-47A8-A017-7C87696E6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7762"/>
            <a:ext cx="9144000" cy="419547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주차 수업자료</a:t>
            </a:r>
          </a:p>
        </p:txBody>
      </p:sp>
    </p:spTree>
    <p:extLst>
      <p:ext uri="{BB962C8B-B14F-4D97-AF65-F5344CB8AC3E}">
        <p14:creationId xmlns:p14="http://schemas.microsoft.com/office/powerpoint/2010/main" val="272729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789F84-1531-40A6-966B-0E234AA71718}"/>
              </a:ext>
            </a:extLst>
          </p:cNvPr>
          <p:cNvSpPr txBox="1"/>
          <p:nvPr/>
        </p:nvSpPr>
        <p:spPr>
          <a:xfrm>
            <a:off x="301839" y="314300"/>
            <a:ext cx="32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Merge : </a:t>
            </a:r>
            <a:r>
              <a:rPr lang="ko-KR" altLang="en-US" b="1" dirty="0"/>
              <a:t>데이터 병합하기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1A5C187-B393-4A51-97C0-36B607F9BB6C}"/>
              </a:ext>
            </a:extLst>
          </p:cNvPr>
          <p:cNvGrpSpPr/>
          <p:nvPr/>
        </p:nvGrpSpPr>
        <p:grpSpPr>
          <a:xfrm>
            <a:off x="5716617" y="2024754"/>
            <a:ext cx="5142646" cy="4135885"/>
            <a:chOff x="5542039" y="1786631"/>
            <a:chExt cx="5142646" cy="413588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B1950ED-BB48-4741-A78D-D83524D93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2039" y="1786631"/>
              <a:ext cx="5142646" cy="4135885"/>
            </a:xfrm>
            <a:prstGeom prst="rect">
              <a:avLst/>
            </a:prstGeom>
          </p:spPr>
        </p:pic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E25111F9-5754-49A1-8166-7481F791B3C0}"/>
                </a:ext>
              </a:extLst>
            </p:cNvPr>
            <p:cNvSpPr/>
            <p:nvPr/>
          </p:nvSpPr>
          <p:spPr>
            <a:xfrm>
              <a:off x="9363684" y="1917577"/>
              <a:ext cx="1236258" cy="319595"/>
            </a:xfrm>
            <a:prstGeom prst="frame">
              <a:avLst>
                <a:gd name="adj1" fmla="val 1579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18AED95-64FD-43FB-8D1A-0BFC97B06A4D}"/>
              </a:ext>
            </a:extLst>
          </p:cNvPr>
          <p:cNvSpPr txBox="1"/>
          <p:nvPr/>
        </p:nvSpPr>
        <p:spPr>
          <a:xfrm>
            <a:off x="564146" y="842271"/>
            <a:ext cx="515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outer : </a:t>
            </a:r>
            <a:r>
              <a:rPr lang="ko-KR" altLang="en-US" dirty="0"/>
              <a:t>한쪽 </a:t>
            </a:r>
            <a:r>
              <a:rPr lang="en-US" altLang="ko-KR" dirty="0" err="1"/>
              <a:t>DataFrame</a:t>
            </a:r>
            <a:r>
              <a:rPr lang="ko-KR" altLang="en-US" dirty="0"/>
              <a:t>에만 있는 행들도 추가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A1A6880-ED7B-449C-BF7B-DC59FE683064}"/>
              </a:ext>
            </a:extLst>
          </p:cNvPr>
          <p:cNvGrpSpPr/>
          <p:nvPr/>
        </p:nvGrpSpPr>
        <p:grpSpPr>
          <a:xfrm>
            <a:off x="564146" y="2024754"/>
            <a:ext cx="3708556" cy="3990975"/>
            <a:chOff x="1005487" y="1735353"/>
            <a:chExt cx="3708556" cy="3990975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20FE952-D69D-4ED5-82E8-DB1786FBF4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9354"/>
            <a:stretch/>
          </p:blipFill>
          <p:spPr>
            <a:xfrm>
              <a:off x="1005487" y="1735353"/>
              <a:ext cx="3708556" cy="3990975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4225477-8CD7-4A64-B504-EEA74CB24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43465" y="2448110"/>
              <a:ext cx="1933575" cy="1695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81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789F84-1531-40A6-966B-0E234AA71718}"/>
              </a:ext>
            </a:extLst>
          </p:cNvPr>
          <p:cNvSpPr txBox="1"/>
          <p:nvPr/>
        </p:nvSpPr>
        <p:spPr>
          <a:xfrm>
            <a:off x="301839" y="314300"/>
            <a:ext cx="32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Merge : </a:t>
            </a:r>
            <a:r>
              <a:rPr lang="ko-KR" altLang="en-US" b="1" dirty="0"/>
              <a:t>데이터 병합하기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6D493E-CC5B-4510-A23F-2D506143B261}"/>
              </a:ext>
            </a:extLst>
          </p:cNvPr>
          <p:cNvGrpSpPr/>
          <p:nvPr/>
        </p:nvGrpSpPr>
        <p:grpSpPr>
          <a:xfrm>
            <a:off x="5910680" y="2037191"/>
            <a:ext cx="5353050" cy="3905250"/>
            <a:chOff x="381023" y="2638450"/>
            <a:chExt cx="5353050" cy="390525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975A440-EE45-4A36-82FD-CD1E79810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23" y="2638450"/>
              <a:ext cx="5353050" cy="3905250"/>
            </a:xfrm>
            <a:prstGeom prst="rect">
              <a:avLst/>
            </a:prstGeom>
          </p:spPr>
        </p:pic>
        <p:sp>
          <p:nvSpPr>
            <p:cNvPr id="12" name="액자 11">
              <a:extLst>
                <a:ext uri="{FF2B5EF4-FFF2-40B4-BE49-F238E27FC236}">
                  <a16:creationId xmlns:a16="http://schemas.microsoft.com/office/drawing/2014/main" id="{45EADC8F-3B13-42E6-96A5-217AFA32D03D}"/>
                </a:ext>
              </a:extLst>
            </p:cNvPr>
            <p:cNvSpPr/>
            <p:nvPr/>
          </p:nvSpPr>
          <p:spPr>
            <a:xfrm>
              <a:off x="4415847" y="2754063"/>
              <a:ext cx="1168207" cy="319595"/>
            </a:xfrm>
            <a:prstGeom prst="frame">
              <a:avLst>
                <a:gd name="adj1" fmla="val 1579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0E7D7B9-06C7-4E31-9636-91D708201FCA}"/>
              </a:ext>
            </a:extLst>
          </p:cNvPr>
          <p:cNvGrpSpPr/>
          <p:nvPr/>
        </p:nvGrpSpPr>
        <p:grpSpPr>
          <a:xfrm>
            <a:off x="564146" y="2037191"/>
            <a:ext cx="3708556" cy="3990975"/>
            <a:chOff x="1005487" y="1735353"/>
            <a:chExt cx="3708556" cy="399097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3C4D1E9-70D0-4D52-BD1C-E709D5DEFE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9354"/>
            <a:stretch/>
          </p:blipFill>
          <p:spPr>
            <a:xfrm>
              <a:off x="1005487" y="1735353"/>
              <a:ext cx="3708556" cy="3990975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FACE0E5-B32C-4489-8EB1-9703FB361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43465" y="2448110"/>
              <a:ext cx="1933575" cy="169545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8925EA0-FD12-4E87-8872-070B8D073271}"/>
              </a:ext>
            </a:extLst>
          </p:cNvPr>
          <p:cNvSpPr txBox="1"/>
          <p:nvPr/>
        </p:nvSpPr>
        <p:spPr>
          <a:xfrm>
            <a:off x="564146" y="842271"/>
            <a:ext cx="1154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 : </a:t>
            </a:r>
            <a:r>
              <a:rPr lang="ko-KR" altLang="en-US" dirty="0"/>
              <a:t>왼쪽의 </a:t>
            </a:r>
            <a:r>
              <a:rPr lang="en-US" altLang="ko-KR" dirty="0"/>
              <a:t>df1</a:t>
            </a:r>
            <a:r>
              <a:rPr lang="ko-KR" altLang="en-US" dirty="0"/>
              <a:t>이 기준이 되어 고정</a:t>
            </a:r>
            <a:r>
              <a:rPr lang="en-US" altLang="ko-KR" dirty="0"/>
              <a:t>, </a:t>
            </a:r>
            <a:r>
              <a:rPr lang="ko-KR" altLang="en-US" dirty="0"/>
              <a:t>오른쪽의 </a:t>
            </a:r>
            <a:r>
              <a:rPr lang="en-US" altLang="ko-KR" dirty="0"/>
              <a:t>df2</a:t>
            </a:r>
            <a:r>
              <a:rPr lang="ko-KR" altLang="en-US" dirty="0"/>
              <a:t>는 동일한 </a:t>
            </a:r>
            <a:r>
              <a:rPr lang="en-US" altLang="ko-KR" dirty="0"/>
              <a:t>key</a:t>
            </a:r>
            <a:r>
              <a:rPr lang="ko-KR" altLang="en-US" dirty="0"/>
              <a:t>값을 가질 때마다 달라 붙음</a:t>
            </a:r>
            <a:r>
              <a:rPr lang="en-US" altLang="ko-KR" dirty="0"/>
              <a:t>, </a:t>
            </a:r>
            <a:r>
              <a:rPr lang="ko-KR" altLang="en-US" dirty="0"/>
              <a:t>없는 경우 </a:t>
            </a:r>
            <a:r>
              <a:rPr lang="en-US" altLang="ko-KR" dirty="0" err="1"/>
              <a:t>NaN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105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789F84-1531-40A6-966B-0E234AA71718}"/>
              </a:ext>
            </a:extLst>
          </p:cNvPr>
          <p:cNvSpPr txBox="1"/>
          <p:nvPr/>
        </p:nvSpPr>
        <p:spPr>
          <a:xfrm>
            <a:off x="301839" y="314300"/>
            <a:ext cx="32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Merge : </a:t>
            </a:r>
            <a:r>
              <a:rPr lang="ko-KR" altLang="en-US" b="1" dirty="0"/>
              <a:t>데이터 병합하기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E805A2-A983-4653-B1A4-44E5EC4B4798}"/>
              </a:ext>
            </a:extLst>
          </p:cNvPr>
          <p:cNvGrpSpPr/>
          <p:nvPr/>
        </p:nvGrpSpPr>
        <p:grpSpPr>
          <a:xfrm>
            <a:off x="5910680" y="2039096"/>
            <a:ext cx="5400675" cy="3943350"/>
            <a:chOff x="6096000" y="2804537"/>
            <a:chExt cx="5400675" cy="394335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889A0F8-990C-4D3E-99C7-51C1F988E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2804537"/>
              <a:ext cx="5400675" cy="3943350"/>
            </a:xfrm>
            <a:prstGeom prst="rect">
              <a:avLst/>
            </a:prstGeom>
          </p:spPr>
        </p:pic>
        <p:sp>
          <p:nvSpPr>
            <p:cNvPr id="13" name="액자 12">
              <a:extLst>
                <a:ext uri="{FF2B5EF4-FFF2-40B4-BE49-F238E27FC236}">
                  <a16:creationId xmlns:a16="http://schemas.microsoft.com/office/drawing/2014/main" id="{12891A79-744B-4E78-95F6-E1853E427281}"/>
                </a:ext>
              </a:extLst>
            </p:cNvPr>
            <p:cNvSpPr/>
            <p:nvPr/>
          </p:nvSpPr>
          <p:spPr>
            <a:xfrm>
              <a:off x="10106433" y="2913860"/>
              <a:ext cx="1236258" cy="319595"/>
            </a:xfrm>
            <a:prstGeom prst="frame">
              <a:avLst>
                <a:gd name="adj1" fmla="val 1579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32D8456-9E91-41EF-85F6-056F6C43F9B6}"/>
              </a:ext>
            </a:extLst>
          </p:cNvPr>
          <p:cNvSpPr txBox="1"/>
          <p:nvPr/>
        </p:nvSpPr>
        <p:spPr>
          <a:xfrm>
            <a:off x="564146" y="842271"/>
            <a:ext cx="1154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 : </a:t>
            </a:r>
            <a:r>
              <a:rPr lang="ko-KR" altLang="en-US" dirty="0"/>
              <a:t>오른쪽의 </a:t>
            </a:r>
            <a:r>
              <a:rPr lang="en-US" altLang="ko-KR" dirty="0"/>
              <a:t>df2</a:t>
            </a:r>
            <a:r>
              <a:rPr lang="ko-KR" altLang="en-US" dirty="0"/>
              <a:t>가 기준이 되어 고정</a:t>
            </a:r>
            <a:r>
              <a:rPr lang="en-US" altLang="ko-KR" dirty="0"/>
              <a:t>, </a:t>
            </a:r>
            <a:r>
              <a:rPr lang="ko-KR" altLang="en-US" dirty="0"/>
              <a:t>왼쪽의 </a:t>
            </a:r>
            <a:r>
              <a:rPr lang="en-US" altLang="ko-KR" dirty="0"/>
              <a:t>df1</a:t>
            </a:r>
            <a:r>
              <a:rPr lang="ko-KR" altLang="en-US" dirty="0"/>
              <a:t>는 동일한 </a:t>
            </a:r>
            <a:r>
              <a:rPr lang="en-US" altLang="ko-KR" dirty="0"/>
              <a:t>key</a:t>
            </a:r>
            <a:r>
              <a:rPr lang="ko-KR" altLang="en-US" dirty="0"/>
              <a:t>값을 가질 때마다 달라 붙음</a:t>
            </a:r>
            <a:r>
              <a:rPr lang="en-US" altLang="ko-KR" dirty="0"/>
              <a:t>, </a:t>
            </a:r>
            <a:r>
              <a:rPr lang="ko-KR" altLang="en-US" dirty="0"/>
              <a:t>없는 경우 </a:t>
            </a:r>
            <a:r>
              <a:rPr lang="en-US" altLang="ko-KR" dirty="0" err="1"/>
              <a:t>NaN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9E11ABE-C540-4676-9F09-C01FD8EF144C}"/>
              </a:ext>
            </a:extLst>
          </p:cNvPr>
          <p:cNvGrpSpPr/>
          <p:nvPr/>
        </p:nvGrpSpPr>
        <p:grpSpPr>
          <a:xfrm>
            <a:off x="564146" y="2039096"/>
            <a:ext cx="3708556" cy="3990975"/>
            <a:chOff x="1005487" y="1735353"/>
            <a:chExt cx="3708556" cy="399097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D6744E2-EE25-428B-9356-CB619574A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9354"/>
            <a:stretch/>
          </p:blipFill>
          <p:spPr>
            <a:xfrm>
              <a:off x="1005487" y="1735353"/>
              <a:ext cx="3708556" cy="3990975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34189A4-576E-483D-BF11-05C58F6E2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43465" y="2448110"/>
              <a:ext cx="1933575" cy="1695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1727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729CD40-2DBA-4297-9150-41C8451138C6}"/>
              </a:ext>
            </a:extLst>
          </p:cNvPr>
          <p:cNvGrpSpPr/>
          <p:nvPr/>
        </p:nvGrpSpPr>
        <p:grpSpPr>
          <a:xfrm>
            <a:off x="564146" y="1891982"/>
            <a:ext cx="3474402" cy="4029075"/>
            <a:chOff x="698500" y="2186622"/>
            <a:chExt cx="3474402" cy="40290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71D6398-5A7F-4E99-BA41-66240ED14E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7099"/>
            <a:stretch/>
          </p:blipFill>
          <p:spPr>
            <a:xfrm>
              <a:off x="698500" y="2186622"/>
              <a:ext cx="3474402" cy="402907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43C4244-B354-496E-919D-A46821A37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0777" y="2992437"/>
              <a:ext cx="1762125" cy="168592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75B86C1-F4C7-44FA-BD88-D611CA65571D}"/>
              </a:ext>
            </a:extLst>
          </p:cNvPr>
          <p:cNvSpPr txBox="1"/>
          <p:nvPr/>
        </p:nvSpPr>
        <p:spPr>
          <a:xfrm>
            <a:off x="301839" y="314300"/>
            <a:ext cx="32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Merge : </a:t>
            </a:r>
            <a:r>
              <a:rPr lang="ko-KR" altLang="en-US" b="1" dirty="0"/>
              <a:t>데이터 병합하기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2EAA3-9130-4D61-8DB8-B51EF5EDC2C5}"/>
              </a:ext>
            </a:extLst>
          </p:cNvPr>
          <p:cNvSpPr txBox="1"/>
          <p:nvPr/>
        </p:nvSpPr>
        <p:spPr>
          <a:xfrm>
            <a:off x="564146" y="842271"/>
            <a:ext cx="834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column </a:t>
            </a:r>
            <a:r>
              <a:rPr lang="ko-KR" altLang="en-US" dirty="0"/>
              <a:t>명이 다른 경우 </a:t>
            </a:r>
            <a:r>
              <a:rPr lang="en-US" altLang="ko-KR" dirty="0"/>
              <a:t>: </a:t>
            </a: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en-US" altLang="ko-KR" dirty="0" err="1"/>
              <a:t>DataFrame</a:t>
            </a:r>
            <a:r>
              <a:rPr lang="ko-KR" altLang="en-US" dirty="0"/>
              <a:t>에서 기준 열을 인자로 지정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E0BA2E-E413-47F3-AEE2-792E07DCD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604" y="1952942"/>
            <a:ext cx="6572250" cy="35528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20220DB-D137-4AAB-8C3F-CA8E356B8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839" y="3204822"/>
            <a:ext cx="11818217" cy="44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3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46B4A9-549F-4EB0-92F2-432074D4849A}"/>
              </a:ext>
            </a:extLst>
          </p:cNvPr>
          <p:cNvSpPr txBox="1"/>
          <p:nvPr/>
        </p:nvSpPr>
        <p:spPr>
          <a:xfrm>
            <a:off x="301839" y="314300"/>
            <a:ext cx="481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Concatenating : </a:t>
            </a:r>
            <a:r>
              <a:rPr lang="ko-KR" altLang="en-US" b="1" dirty="0"/>
              <a:t>데이터 단순 연결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FD8C00A-2681-406A-8EAB-500A8D13D859}"/>
              </a:ext>
            </a:extLst>
          </p:cNvPr>
          <p:cNvGrpSpPr/>
          <p:nvPr/>
        </p:nvGrpSpPr>
        <p:grpSpPr>
          <a:xfrm>
            <a:off x="301839" y="1107122"/>
            <a:ext cx="3478213" cy="2476500"/>
            <a:chOff x="3938587" y="2190750"/>
            <a:chExt cx="3478213" cy="24765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F623FFF-D3A3-4477-A580-E8F66D0DD4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9389"/>
            <a:stretch/>
          </p:blipFill>
          <p:spPr>
            <a:xfrm>
              <a:off x="3938587" y="2190750"/>
              <a:ext cx="3478213" cy="24765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B33529E-7684-4D57-8670-00A405349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6077" y="2916237"/>
              <a:ext cx="1685925" cy="1228725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3116ECBB-2D56-45D3-904B-E027FB608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235" y="1015047"/>
            <a:ext cx="5657850" cy="24288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A8A2DC-9810-4329-9145-466E558E7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115" y="3443922"/>
            <a:ext cx="5095875" cy="315277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BA67EBBD-F46B-4941-8EA1-7C292EAB009B}"/>
              </a:ext>
            </a:extLst>
          </p:cNvPr>
          <p:cNvGrpSpPr/>
          <p:nvPr/>
        </p:nvGrpSpPr>
        <p:grpSpPr>
          <a:xfrm>
            <a:off x="379095" y="3602672"/>
            <a:ext cx="4362450" cy="2409825"/>
            <a:chOff x="379095" y="3602672"/>
            <a:chExt cx="4362450" cy="240982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4E9E6FE-CA61-4514-9156-F122C5B39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095" y="3602672"/>
              <a:ext cx="4362450" cy="240982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D263F3E-FBBF-4380-B55D-5FD7044EC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33612" y="4375466"/>
              <a:ext cx="1628775" cy="1228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1653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1000B9-FEC4-4E02-850E-1D0BCAB917A3}"/>
              </a:ext>
            </a:extLst>
          </p:cNvPr>
          <p:cNvSpPr txBox="1"/>
          <p:nvPr/>
        </p:nvSpPr>
        <p:spPr>
          <a:xfrm>
            <a:off x="301839" y="314300"/>
            <a:ext cx="481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Concatenating : </a:t>
            </a:r>
            <a:r>
              <a:rPr lang="ko-KR" altLang="en-US" b="1" dirty="0"/>
              <a:t>데이터 단순 연결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CFCE14-CBC5-4282-8835-9EE9A5D560EC}"/>
              </a:ext>
            </a:extLst>
          </p:cNvPr>
          <p:cNvSpPr txBox="1"/>
          <p:nvPr/>
        </p:nvSpPr>
        <p:spPr>
          <a:xfrm>
            <a:off x="6149764" y="5608320"/>
            <a:ext cx="502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겹치는 </a:t>
            </a:r>
            <a:r>
              <a:rPr lang="en-US" altLang="ko-KR" dirty="0"/>
              <a:t>index</a:t>
            </a:r>
            <a:r>
              <a:rPr lang="ko-KR" altLang="en-US" dirty="0"/>
              <a:t>를 무시하고</a:t>
            </a:r>
            <a:r>
              <a:rPr lang="en-US" altLang="ko-KR" dirty="0"/>
              <a:t>, </a:t>
            </a:r>
            <a:r>
              <a:rPr lang="ko-KR" altLang="en-US" dirty="0"/>
              <a:t>처음부터 새로 부여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D0B7141-C64E-47F5-B722-924548D17262}"/>
              </a:ext>
            </a:extLst>
          </p:cNvPr>
          <p:cNvGrpSpPr/>
          <p:nvPr/>
        </p:nvGrpSpPr>
        <p:grpSpPr>
          <a:xfrm>
            <a:off x="5913968" y="2052320"/>
            <a:ext cx="5495183" cy="3181350"/>
            <a:chOff x="5913968" y="1717040"/>
            <a:chExt cx="5495183" cy="31813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854A246-4C04-46B7-B0D7-AB317DF04B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9644"/>
            <a:stretch/>
          </p:blipFill>
          <p:spPr>
            <a:xfrm>
              <a:off x="5913968" y="1717040"/>
              <a:ext cx="5495183" cy="3181350"/>
            </a:xfrm>
            <a:prstGeom prst="rect">
              <a:avLst/>
            </a:prstGeom>
          </p:spPr>
        </p:pic>
        <p:sp>
          <p:nvSpPr>
            <p:cNvPr id="12" name="액자 11">
              <a:extLst>
                <a:ext uri="{FF2B5EF4-FFF2-40B4-BE49-F238E27FC236}">
                  <a16:creationId xmlns:a16="http://schemas.microsoft.com/office/drawing/2014/main" id="{0E9803B2-0585-490D-847B-3E8198636F53}"/>
                </a:ext>
              </a:extLst>
            </p:cNvPr>
            <p:cNvSpPr/>
            <p:nvPr/>
          </p:nvSpPr>
          <p:spPr>
            <a:xfrm>
              <a:off x="9339082" y="1853779"/>
              <a:ext cx="1958837" cy="300141"/>
            </a:xfrm>
            <a:prstGeom prst="frame">
              <a:avLst>
                <a:gd name="adj1" fmla="val 1579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액자 12">
              <a:extLst>
                <a:ext uri="{FF2B5EF4-FFF2-40B4-BE49-F238E27FC236}">
                  <a16:creationId xmlns:a16="http://schemas.microsoft.com/office/drawing/2014/main" id="{74252C1F-2C60-4E4C-834B-29075EEE5B5B}"/>
                </a:ext>
              </a:extLst>
            </p:cNvPr>
            <p:cNvSpPr/>
            <p:nvPr/>
          </p:nvSpPr>
          <p:spPr>
            <a:xfrm rot="5400000">
              <a:off x="6296869" y="3716230"/>
              <a:ext cx="1862211" cy="255730"/>
            </a:xfrm>
            <a:prstGeom prst="frame">
              <a:avLst>
                <a:gd name="adj1" fmla="val 1579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586BAA8-9021-4587-9791-7546E922732D}"/>
              </a:ext>
            </a:extLst>
          </p:cNvPr>
          <p:cNvGrpSpPr/>
          <p:nvPr/>
        </p:nvGrpSpPr>
        <p:grpSpPr>
          <a:xfrm>
            <a:off x="442595" y="2011362"/>
            <a:ext cx="5095875" cy="3152775"/>
            <a:chOff x="442595" y="1676082"/>
            <a:chExt cx="5095875" cy="315277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8343843-FCE5-4FE5-BFD5-E63E8CF2E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595" y="1676082"/>
              <a:ext cx="5095875" cy="3152775"/>
            </a:xfrm>
            <a:prstGeom prst="rect">
              <a:avLst/>
            </a:prstGeom>
          </p:spPr>
        </p:pic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64E297D3-E55E-498C-8408-866B96279AA2}"/>
                </a:ext>
              </a:extLst>
            </p:cNvPr>
            <p:cNvSpPr/>
            <p:nvPr/>
          </p:nvSpPr>
          <p:spPr>
            <a:xfrm rot="5400000">
              <a:off x="861269" y="3685750"/>
              <a:ext cx="1862211" cy="255730"/>
            </a:xfrm>
            <a:prstGeom prst="frame">
              <a:avLst>
                <a:gd name="adj1" fmla="val 1579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111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5C2A03-5B86-4AAA-B763-D6305B888CBA}"/>
              </a:ext>
            </a:extLst>
          </p:cNvPr>
          <p:cNvSpPr/>
          <p:nvPr/>
        </p:nvSpPr>
        <p:spPr>
          <a:xfrm>
            <a:off x="4317508" y="986233"/>
            <a:ext cx="6096000" cy="12852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NA : Not Available (missing)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값이 있어야 하지만 못 넣은 상태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통계에서 </a:t>
            </a:r>
            <a:r>
              <a:rPr lang="ko-KR" altLang="en-US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결측치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연산하면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NA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값 도출</a:t>
            </a:r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52AB83-9F36-415F-9C93-BC5DFCDBDC1B}"/>
              </a:ext>
            </a:extLst>
          </p:cNvPr>
          <p:cNvSpPr txBox="1"/>
          <p:nvPr/>
        </p:nvSpPr>
        <p:spPr>
          <a:xfrm>
            <a:off x="301839" y="314300"/>
            <a:ext cx="481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Handling Missing Data</a:t>
            </a:r>
            <a:endParaRPr lang="ko-KR" altLang="en-US" b="1" dirty="0"/>
          </a:p>
        </p:txBody>
      </p:sp>
      <p:pic>
        <p:nvPicPr>
          <p:cNvPr id="1026" name="Picture 2" descr="r에 대한 이미지 검색결과">
            <a:extLst>
              <a:ext uri="{FF2B5EF4-FFF2-40B4-BE49-F238E27FC236}">
                <a16:creationId xmlns:a16="http://schemas.microsoft.com/office/drawing/2014/main" id="{57B3B352-3123-49BD-BD31-3C5AF7C1F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09" y="1085882"/>
            <a:ext cx="2269217" cy="175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766BEF2-D317-4898-9E7E-75C9D3A92BA8}"/>
              </a:ext>
            </a:extLst>
          </p:cNvPr>
          <p:cNvSpPr/>
          <p:nvPr/>
        </p:nvSpPr>
        <p:spPr>
          <a:xfrm>
            <a:off x="4317508" y="4245780"/>
            <a:ext cx="6096000" cy="8697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NaN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: Not a Number (python)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data type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float, </a:t>
            </a:r>
            <a:r>
              <a:rPr lang="en-US" altLang="ko-KR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NaN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값을 제외하고 연산</a:t>
            </a:r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1028" name="Picture 4" descr="관련 이미지">
            <a:extLst>
              <a:ext uri="{FF2B5EF4-FFF2-40B4-BE49-F238E27FC236}">
                <a16:creationId xmlns:a16="http://schemas.microsoft.com/office/drawing/2014/main" id="{9833E6E1-F26E-423A-813E-6D6628D01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87" y="3913940"/>
            <a:ext cx="2403259" cy="240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412AB6B-1AC5-483C-8984-61AB5189DB7C}"/>
              </a:ext>
            </a:extLst>
          </p:cNvPr>
          <p:cNvSpPr/>
          <p:nvPr/>
        </p:nvSpPr>
        <p:spPr>
          <a:xfrm>
            <a:off x="4317508" y="2293987"/>
            <a:ext cx="5949064" cy="869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Null : empty(null) object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값이 없는 것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undefined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의 의미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연산에서 제외됨</a:t>
            </a:r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06545D-97E9-4D29-AE04-8E3AF3EF0064}"/>
              </a:ext>
            </a:extLst>
          </p:cNvPr>
          <p:cNvSpPr/>
          <p:nvPr/>
        </p:nvSpPr>
        <p:spPr>
          <a:xfrm>
            <a:off x="4317508" y="5197174"/>
            <a:ext cx="4940776" cy="869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None : </a:t>
            </a:r>
            <a:r>
              <a:rPr lang="en-US" altLang="ko-KR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NoneType</a:t>
            </a:r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</a:t>
            </a:r>
            <a:r>
              <a:rPr lang="ko-KR" altLang="en-US" dirty="0"/>
              <a:t>아무것도 없다는 것을 나타내는 자료형</a:t>
            </a:r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5A73AB-A9ED-4D8E-B742-264D9655857A}"/>
              </a:ext>
            </a:extLst>
          </p:cNvPr>
          <p:cNvSpPr txBox="1"/>
          <p:nvPr/>
        </p:nvSpPr>
        <p:spPr>
          <a:xfrm>
            <a:off x="3942543" y="4894762"/>
            <a:ext cx="777598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pandas </a:t>
            </a:r>
            <a:r>
              <a:rPr lang="ko-KR" altLang="en-US" sz="2800" dirty="0">
                <a:solidFill>
                  <a:srgbClr val="FF0000"/>
                </a:solidFill>
              </a:rPr>
              <a:t>모듈에서는 둘을 거의 똑같이 다룬다 </a:t>
            </a:r>
            <a:r>
              <a:rPr lang="en-US" altLang="ko-KR" sz="2800" dirty="0">
                <a:solidFill>
                  <a:srgbClr val="FF0000"/>
                </a:solidFill>
              </a:rPr>
              <a:t>!!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65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45F070-6CE0-4058-BE76-05C5596EA9AB}"/>
              </a:ext>
            </a:extLst>
          </p:cNvPr>
          <p:cNvSpPr txBox="1"/>
          <p:nvPr/>
        </p:nvSpPr>
        <p:spPr>
          <a:xfrm>
            <a:off x="301839" y="314300"/>
            <a:ext cx="481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Handling Missing Data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BC0D2-364B-4827-8B03-0B2354D90BE6}"/>
              </a:ext>
            </a:extLst>
          </p:cNvPr>
          <p:cNvSpPr txBox="1"/>
          <p:nvPr/>
        </p:nvSpPr>
        <p:spPr>
          <a:xfrm>
            <a:off x="564146" y="842271"/>
            <a:ext cx="834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결측값</a:t>
            </a:r>
            <a:r>
              <a:rPr lang="ko-KR" altLang="en-US" dirty="0"/>
              <a:t> 확인하기 </a:t>
            </a:r>
            <a:r>
              <a:rPr lang="en-US" altLang="ko-KR" dirty="0"/>
              <a:t>: .</a:t>
            </a:r>
            <a:r>
              <a:rPr lang="en-US" altLang="ko-KR" dirty="0" err="1"/>
              <a:t>isnull</a:t>
            </a:r>
            <a:r>
              <a:rPr lang="en-US" altLang="ko-KR" dirty="0"/>
              <a:t>( ) / .</a:t>
            </a:r>
            <a:r>
              <a:rPr lang="en-US" altLang="ko-KR" dirty="0" err="1"/>
              <a:t>notnull</a:t>
            </a:r>
            <a:r>
              <a:rPr lang="en-US" altLang="ko-KR" dirty="0"/>
              <a:t>( 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A15E6C-0DA9-4FF5-9AF2-9C26FC641D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13" r="60919"/>
          <a:stretch/>
        </p:blipFill>
        <p:spPr>
          <a:xfrm>
            <a:off x="9438639" y="111760"/>
            <a:ext cx="2582493" cy="306388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ED562C-5434-4EA2-8A6C-A50027779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7" y="1979250"/>
            <a:ext cx="4286250" cy="4638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475E8A-A614-4B76-A5A5-91E286DD8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220" y="498966"/>
            <a:ext cx="3924300" cy="2476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BA9925-DCC1-4D8F-A3BD-08C8ACB0E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220" y="3160132"/>
            <a:ext cx="3829050" cy="3429000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C0774380-BBF6-4B63-B9AF-3372E464E0F3}"/>
              </a:ext>
            </a:extLst>
          </p:cNvPr>
          <p:cNvSpPr/>
          <p:nvPr/>
        </p:nvSpPr>
        <p:spPr>
          <a:xfrm>
            <a:off x="2976383" y="5821680"/>
            <a:ext cx="1168897" cy="275329"/>
          </a:xfrm>
          <a:prstGeom prst="frame">
            <a:avLst>
              <a:gd name="adj1" fmla="val 1579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342FABF7-72C2-46B3-A02F-6D7D3FD493CD}"/>
              </a:ext>
            </a:extLst>
          </p:cNvPr>
          <p:cNvSpPr/>
          <p:nvPr/>
        </p:nvSpPr>
        <p:spPr>
          <a:xfrm>
            <a:off x="1686063" y="6187440"/>
            <a:ext cx="1168897" cy="275329"/>
          </a:xfrm>
          <a:prstGeom prst="frame">
            <a:avLst>
              <a:gd name="adj1" fmla="val 1579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221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45F070-6CE0-4058-BE76-05C5596EA9AB}"/>
              </a:ext>
            </a:extLst>
          </p:cNvPr>
          <p:cNvSpPr txBox="1"/>
          <p:nvPr/>
        </p:nvSpPr>
        <p:spPr>
          <a:xfrm>
            <a:off x="301839" y="314300"/>
            <a:ext cx="481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Handling Missing Data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BC0D2-364B-4827-8B03-0B2354D90BE6}"/>
              </a:ext>
            </a:extLst>
          </p:cNvPr>
          <p:cNvSpPr txBox="1"/>
          <p:nvPr/>
        </p:nvSpPr>
        <p:spPr>
          <a:xfrm>
            <a:off x="564146" y="842271"/>
            <a:ext cx="834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결측값</a:t>
            </a:r>
            <a:r>
              <a:rPr lang="ko-KR" altLang="en-US" dirty="0"/>
              <a:t> 확인하기 </a:t>
            </a:r>
            <a:r>
              <a:rPr lang="en-US" altLang="ko-KR" dirty="0"/>
              <a:t>: .</a:t>
            </a:r>
            <a:r>
              <a:rPr lang="en-US" altLang="ko-KR" dirty="0" err="1"/>
              <a:t>isnull</a:t>
            </a:r>
            <a:r>
              <a:rPr lang="en-US" altLang="ko-KR" dirty="0"/>
              <a:t>( ) / .</a:t>
            </a:r>
            <a:r>
              <a:rPr lang="en-US" altLang="ko-KR" dirty="0" err="1"/>
              <a:t>notnull</a:t>
            </a:r>
            <a:r>
              <a:rPr lang="en-US" altLang="ko-KR" dirty="0"/>
              <a:t>( 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A15E6C-0DA9-4FF5-9AF2-9C26FC641D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13" r="60919"/>
          <a:stretch/>
        </p:blipFill>
        <p:spPr>
          <a:xfrm>
            <a:off x="9438639" y="111760"/>
            <a:ext cx="2582493" cy="30638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3C3EDD-B38B-4CA9-81CB-1FC072A1C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1" y="1998082"/>
            <a:ext cx="4152900" cy="4591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D0E7A9-327C-485A-851D-CE280C4A1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982" y="619100"/>
            <a:ext cx="3819525" cy="24574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A1A90FD-657E-4F1D-A5AF-B46624684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9982" y="3175643"/>
            <a:ext cx="4000500" cy="3324225"/>
          </a:xfrm>
          <a:prstGeom prst="rect">
            <a:avLst/>
          </a:prstGeom>
        </p:spPr>
      </p:pic>
      <p:sp>
        <p:nvSpPr>
          <p:cNvPr id="12" name="액자 11">
            <a:extLst>
              <a:ext uri="{FF2B5EF4-FFF2-40B4-BE49-F238E27FC236}">
                <a16:creationId xmlns:a16="http://schemas.microsoft.com/office/drawing/2014/main" id="{998382C1-A591-4469-8FF9-2F85FB9D0958}"/>
              </a:ext>
            </a:extLst>
          </p:cNvPr>
          <p:cNvSpPr/>
          <p:nvPr/>
        </p:nvSpPr>
        <p:spPr>
          <a:xfrm>
            <a:off x="2945903" y="5760720"/>
            <a:ext cx="1168897" cy="275329"/>
          </a:xfrm>
          <a:prstGeom prst="frame">
            <a:avLst>
              <a:gd name="adj1" fmla="val 1579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C60C2422-06E8-4017-A129-C7DAFB3C5251}"/>
              </a:ext>
            </a:extLst>
          </p:cNvPr>
          <p:cNvSpPr/>
          <p:nvPr/>
        </p:nvSpPr>
        <p:spPr>
          <a:xfrm>
            <a:off x="1686063" y="6146800"/>
            <a:ext cx="1168897" cy="275329"/>
          </a:xfrm>
          <a:prstGeom prst="frame">
            <a:avLst>
              <a:gd name="adj1" fmla="val 1579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803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45F070-6CE0-4058-BE76-05C5596EA9AB}"/>
              </a:ext>
            </a:extLst>
          </p:cNvPr>
          <p:cNvSpPr txBox="1"/>
          <p:nvPr/>
        </p:nvSpPr>
        <p:spPr>
          <a:xfrm>
            <a:off x="301839" y="314300"/>
            <a:ext cx="481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Handling Missing Data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BC0D2-364B-4827-8B03-0B2354D90BE6}"/>
              </a:ext>
            </a:extLst>
          </p:cNvPr>
          <p:cNvSpPr txBox="1"/>
          <p:nvPr/>
        </p:nvSpPr>
        <p:spPr>
          <a:xfrm>
            <a:off x="564146" y="842271"/>
            <a:ext cx="834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결측값</a:t>
            </a:r>
            <a:r>
              <a:rPr lang="ko-KR" altLang="en-US" dirty="0"/>
              <a:t> 채우기 </a:t>
            </a:r>
            <a:r>
              <a:rPr lang="en-US" altLang="ko-KR" dirty="0"/>
              <a:t>: .</a:t>
            </a:r>
            <a:r>
              <a:rPr lang="en-US" altLang="ko-KR" dirty="0" err="1"/>
              <a:t>fillna</a:t>
            </a:r>
            <a:r>
              <a:rPr lang="en-US" altLang="ko-KR" dirty="0"/>
              <a:t>( 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48ACDD-1759-4FA8-AE18-22889BBCA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81" y="1665413"/>
            <a:ext cx="3924300" cy="4229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D780CC-4900-42C2-B108-5D10BC5A3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795" y="1665413"/>
            <a:ext cx="4772025" cy="42957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7FA729-10AB-4A68-BD44-A13D13E4FA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813" r="60919"/>
          <a:stretch/>
        </p:blipFill>
        <p:spPr>
          <a:xfrm>
            <a:off x="9438639" y="111760"/>
            <a:ext cx="2582493" cy="306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0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84A37D-2354-446D-8778-314ABA7E668F}"/>
              </a:ext>
            </a:extLst>
          </p:cNvPr>
          <p:cNvSpPr txBox="1"/>
          <p:nvPr/>
        </p:nvSpPr>
        <p:spPr>
          <a:xfrm>
            <a:off x="301839" y="314300"/>
            <a:ext cx="32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Renaming columns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FE3B4F-152C-4CBC-BB3E-3F0E6A5BD0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80" t="44810" r="54766"/>
          <a:stretch/>
        </p:blipFill>
        <p:spPr>
          <a:xfrm>
            <a:off x="8902383" y="610305"/>
            <a:ext cx="2279967" cy="24444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F96DF2-D1CC-4173-A84E-50DBE2602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05" y="3290308"/>
            <a:ext cx="4600575" cy="3248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39FAFF-8BCD-4B92-BA0D-FB79BB868E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57"/>
          <a:stretch/>
        </p:blipFill>
        <p:spPr>
          <a:xfrm>
            <a:off x="5347121" y="3290308"/>
            <a:ext cx="6543040" cy="3219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F5FC3E-B16C-4C4B-ACF4-365D42C2B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650" y="942740"/>
            <a:ext cx="74295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21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45F070-6CE0-4058-BE76-05C5596EA9AB}"/>
              </a:ext>
            </a:extLst>
          </p:cNvPr>
          <p:cNvSpPr txBox="1"/>
          <p:nvPr/>
        </p:nvSpPr>
        <p:spPr>
          <a:xfrm>
            <a:off x="301839" y="314300"/>
            <a:ext cx="481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Handling Missing Data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BC0D2-364B-4827-8B03-0B2354D90BE6}"/>
              </a:ext>
            </a:extLst>
          </p:cNvPr>
          <p:cNvSpPr txBox="1"/>
          <p:nvPr/>
        </p:nvSpPr>
        <p:spPr>
          <a:xfrm>
            <a:off x="564146" y="842271"/>
            <a:ext cx="834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결측값</a:t>
            </a:r>
            <a:r>
              <a:rPr lang="ko-KR" altLang="en-US" dirty="0"/>
              <a:t> 채우기 </a:t>
            </a:r>
            <a:r>
              <a:rPr lang="en-US" altLang="ko-KR" dirty="0"/>
              <a:t>: .</a:t>
            </a:r>
            <a:r>
              <a:rPr lang="en-US" altLang="ko-KR" dirty="0" err="1"/>
              <a:t>fillna</a:t>
            </a:r>
            <a:r>
              <a:rPr lang="en-US" altLang="ko-KR" dirty="0"/>
              <a:t>( 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CEBBF9-BE61-4789-85C1-E3AC9BC1E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39" y="1623381"/>
            <a:ext cx="4505325" cy="47244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BEE097A-B045-43B9-8112-0EAAD3A81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890" y="1623381"/>
            <a:ext cx="4457700" cy="4562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862CA4-94A8-44F0-B02F-BA59261F2A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813" r="60919"/>
          <a:stretch/>
        </p:blipFill>
        <p:spPr>
          <a:xfrm>
            <a:off x="9438639" y="111760"/>
            <a:ext cx="2582493" cy="306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88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45F070-6CE0-4058-BE76-05C5596EA9AB}"/>
              </a:ext>
            </a:extLst>
          </p:cNvPr>
          <p:cNvSpPr txBox="1"/>
          <p:nvPr/>
        </p:nvSpPr>
        <p:spPr>
          <a:xfrm>
            <a:off x="301839" y="314300"/>
            <a:ext cx="481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Handling Missing Data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BC0D2-364B-4827-8B03-0B2354D90BE6}"/>
              </a:ext>
            </a:extLst>
          </p:cNvPr>
          <p:cNvSpPr txBox="1"/>
          <p:nvPr/>
        </p:nvSpPr>
        <p:spPr>
          <a:xfrm>
            <a:off x="564146" y="842271"/>
            <a:ext cx="834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결측값</a:t>
            </a:r>
            <a:r>
              <a:rPr lang="ko-KR" altLang="en-US" dirty="0"/>
              <a:t> 채우기 </a:t>
            </a:r>
            <a:r>
              <a:rPr lang="en-US" altLang="ko-KR" dirty="0"/>
              <a:t>: .</a:t>
            </a:r>
            <a:r>
              <a:rPr lang="en-US" altLang="ko-KR" dirty="0" err="1"/>
              <a:t>fillna</a:t>
            </a:r>
            <a:r>
              <a:rPr lang="en-US" altLang="ko-KR" dirty="0"/>
              <a:t>( 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8828EA-EC23-4EC9-8A60-79895D6F2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58" y="1718945"/>
            <a:ext cx="4371975" cy="4552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1AB98C-D63B-4193-BB4E-BD084DBBA2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93"/>
          <a:stretch/>
        </p:blipFill>
        <p:spPr>
          <a:xfrm>
            <a:off x="4889632" y="1718945"/>
            <a:ext cx="7025507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05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45F070-6CE0-4058-BE76-05C5596EA9AB}"/>
              </a:ext>
            </a:extLst>
          </p:cNvPr>
          <p:cNvSpPr txBox="1"/>
          <p:nvPr/>
        </p:nvSpPr>
        <p:spPr>
          <a:xfrm>
            <a:off x="301839" y="314300"/>
            <a:ext cx="481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Handling Missing Data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BC0D2-364B-4827-8B03-0B2354D90BE6}"/>
              </a:ext>
            </a:extLst>
          </p:cNvPr>
          <p:cNvSpPr txBox="1"/>
          <p:nvPr/>
        </p:nvSpPr>
        <p:spPr>
          <a:xfrm>
            <a:off x="564146" y="842271"/>
            <a:ext cx="834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결측값이</a:t>
            </a:r>
            <a:r>
              <a:rPr lang="ko-KR" altLang="en-US" dirty="0"/>
              <a:t> 있는 행 </a:t>
            </a:r>
            <a:r>
              <a:rPr lang="en-US" altLang="ko-KR" dirty="0"/>
              <a:t>/ </a:t>
            </a:r>
            <a:r>
              <a:rPr lang="ko-KR" altLang="en-US" dirty="0"/>
              <a:t>열 제거하기 </a:t>
            </a:r>
            <a:r>
              <a:rPr lang="en-US" altLang="ko-KR" dirty="0"/>
              <a:t>: .</a:t>
            </a:r>
            <a:r>
              <a:rPr lang="en-US" altLang="ko-KR" dirty="0" err="1"/>
              <a:t>dropna</a:t>
            </a:r>
            <a:r>
              <a:rPr lang="en-US" altLang="ko-KR" dirty="0"/>
              <a:t>( 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1F6ACD-0D25-47AB-830D-918DAE07F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90" y="2224779"/>
            <a:ext cx="4248150" cy="35052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F0D4138-DAD2-4B01-92B6-052A264C8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81854"/>
            <a:ext cx="39243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01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45F070-6CE0-4058-BE76-05C5596EA9AB}"/>
              </a:ext>
            </a:extLst>
          </p:cNvPr>
          <p:cNvSpPr txBox="1"/>
          <p:nvPr/>
        </p:nvSpPr>
        <p:spPr>
          <a:xfrm>
            <a:off x="301839" y="314300"/>
            <a:ext cx="481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Handling Missing Data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BC0D2-364B-4827-8B03-0B2354D90BE6}"/>
              </a:ext>
            </a:extLst>
          </p:cNvPr>
          <p:cNvSpPr txBox="1"/>
          <p:nvPr/>
        </p:nvSpPr>
        <p:spPr>
          <a:xfrm>
            <a:off x="564146" y="842271"/>
            <a:ext cx="834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결측값이</a:t>
            </a:r>
            <a:r>
              <a:rPr lang="ko-KR" altLang="en-US" dirty="0"/>
              <a:t> 있는 행 </a:t>
            </a:r>
            <a:r>
              <a:rPr lang="en-US" altLang="ko-KR" dirty="0"/>
              <a:t>/ </a:t>
            </a:r>
            <a:r>
              <a:rPr lang="ko-KR" altLang="en-US" dirty="0"/>
              <a:t>열 제거하기 </a:t>
            </a:r>
            <a:r>
              <a:rPr lang="en-US" altLang="ko-KR" dirty="0"/>
              <a:t>: .</a:t>
            </a:r>
            <a:r>
              <a:rPr lang="en-US" altLang="ko-KR" dirty="0" err="1"/>
              <a:t>dropna</a:t>
            </a:r>
            <a:r>
              <a:rPr lang="en-US" altLang="ko-KR" dirty="0"/>
              <a:t>( 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AE7132-071B-41A1-8F12-911D52E98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26" y="1939029"/>
            <a:ext cx="3324225" cy="40767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CABB7F4-B9FA-4A6A-8EC0-D44141696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96154"/>
            <a:ext cx="4533900" cy="4362450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FD84B6FF-76D1-4E9C-8EE4-8CD4A9FAD855}"/>
              </a:ext>
            </a:extLst>
          </p:cNvPr>
          <p:cNvSpPr/>
          <p:nvPr/>
        </p:nvSpPr>
        <p:spPr>
          <a:xfrm>
            <a:off x="3403103" y="2092961"/>
            <a:ext cx="721857" cy="274320"/>
          </a:xfrm>
          <a:prstGeom prst="frame">
            <a:avLst>
              <a:gd name="adj1" fmla="val 1579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D41438E3-5F00-4937-9A60-44050062AC4C}"/>
              </a:ext>
            </a:extLst>
          </p:cNvPr>
          <p:cNvSpPr/>
          <p:nvPr/>
        </p:nvSpPr>
        <p:spPr>
          <a:xfrm>
            <a:off x="9590543" y="1981313"/>
            <a:ext cx="813297" cy="274207"/>
          </a:xfrm>
          <a:prstGeom prst="frame">
            <a:avLst>
              <a:gd name="adj1" fmla="val 1579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CA5965-754B-4299-851D-92E99538B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" y="3233737"/>
            <a:ext cx="119253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3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84A37D-2354-446D-8778-314ABA7E668F}"/>
              </a:ext>
            </a:extLst>
          </p:cNvPr>
          <p:cNvSpPr txBox="1"/>
          <p:nvPr/>
        </p:nvSpPr>
        <p:spPr>
          <a:xfrm>
            <a:off x="301839" y="314300"/>
            <a:ext cx="32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Renaming columns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FE3B4F-152C-4CBC-BB3E-3F0E6A5BD0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80" t="44810" r="54766"/>
          <a:stretch/>
        </p:blipFill>
        <p:spPr>
          <a:xfrm>
            <a:off x="8902383" y="610305"/>
            <a:ext cx="2279967" cy="244443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24C2038-3D55-4B0B-B322-531102645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09" y="1832521"/>
            <a:ext cx="5048250" cy="34956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D100470-F2D9-45AD-8F74-BB93403D3921}"/>
              </a:ext>
            </a:extLst>
          </p:cNvPr>
          <p:cNvSpPr/>
          <p:nvPr/>
        </p:nvSpPr>
        <p:spPr>
          <a:xfrm>
            <a:off x="830159" y="5556649"/>
            <a:ext cx="6824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단 </a:t>
            </a:r>
            <a:r>
              <a:rPr lang="en-US" altLang="ko-KR" dirty="0"/>
              <a:t>, </a:t>
            </a:r>
            <a:r>
              <a:rPr lang="ko-KR" altLang="en-US" dirty="0" err="1"/>
              <a:t>DataFrame의</a:t>
            </a:r>
            <a:r>
              <a:rPr lang="ko-KR" altLang="en-US" dirty="0"/>
              <a:t> 컬럼 개수를 정확하게 일치시켜주어야 한다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005DD6B-3039-4FF1-9BEA-80851C888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82" y="3054737"/>
            <a:ext cx="11570618" cy="75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5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84A37D-2354-446D-8778-314ABA7E668F}"/>
              </a:ext>
            </a:extLst>
          </p:cNvPr>
          <p:cNvSpPr txBox="1"/>
          <p:nvPr/>
        </p:nvSpPr>
        <p:spPr>
          <a:xfrm>
            <a:off x="301839" y="314300"/>
            <a:ext cx="32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Removing Duplicate rows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31706-450E-4C14-977C-B7FA2295968D}"/>
              </a:ext>
            </a:extLst>
          </p:cNvPr>
          <p:cNvSpPr txBox="1"/>
          <p:nvPr/>
        </p:nvSpPr>
        <p:spPr>
          <a:xfrm>
            <a:off x="564147" y="842271"/>
            <a:ext cx="482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중복값</a:t>
            </a:r>
            <a:r>
              <a:rPr lang="ko-KR" altLang="en-US" dirty="0"/>
              <a:t> 확인 </a:t>
            </a:r>
            <a:r>
              <a:rPr lang="en-US" altLang="ko-KR" dirty="0"/>
              <a:t>: .duplicated( 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5F014A-58D2-4684-8D8F-850CC5F20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8" y="1595412"/>
            <a:ext cx="3048000" cy="22193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DB32696-FCEA-49F3-BBF3-9178B2E1E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984" y="1598904"/>
            <a:ext cx="3819525" cy="2171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20B151-8D70-414B-887F-F1CB34B9A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945" y="1609064"/>
            <a:ext cx="4505325" cy="204787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D89AAFCB-0174-4E30-B735-C528F8D01B41}"/>
              </a:ext>
            </a:extLst>
          </p:cNvPr>
          <p:cNvGrpSpPr/>
          <p:nvPr/>
        </p:nvGrpSpPr>
        <p:grpSpPr>
          <a:xfrm>
            <a:off x="1109529" y="3814737"/>
            <a:ext cx="2181225" cy="2562225"/>
            <a:chOff x="738187" y="4295775"/>
            <a:chExt cx="2181225" cy="25622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FC9E556-B845-490E-B9AC-F2C51BDD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8187" y="4295775"/>
              <a:ext cx="2181225" cy="2562225"/>
            </a:xfrm>
            <a:prstGeom prst="rect">
              <a:avLst/>
            </a:prstGeom>
          </p:spPr>
        </p:pic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FFAE6AC0-C08B-4B1D-93E2-C9BEF112D0C3}"/>
                </a:ext>
              </a:extLst>
            </p:cNvPr>
            <p:cNvSpPr/>
            <p:nvPr/>
          </p:nvSpPr>
          <p:spPr>
            <a:xfrm>
              <a:off x="738187" y="5690216"/>
              <a:ext cx="2101266" cy="284874"/>
            </a:xfrm>
            <a:prstGeom prst="frame">
              <a:avLst>
                <a:gd name="adj1" fmla="val 1579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9D9E4B3-C5AD-4CF5-84E2-0EB7C30E9942}"/>
              </a:ext>
            </a:extLst>
          </p:cNvPr>
          <p:cNvGrpSpPr/>
          <p:nvPr/>
        </p:nvGrpSpPr>
        <p:grpSpPr>
          <a:xfrm>
            <a:off x="4771707" y="3814737"/>
            <a:ext cx="2181225" cy="2562225"/>
            <a:chOff x="4771707" y="3814737"/>
            <a:chExt cx="2181225" cy="256222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BAADE86-21F9-4D5E-9CE9-0629513AC8B9}"/>
                </a:ext>
              </a:extLst>
            </p:cNvPr>
            <p:cNvGrpSpPr/>
            <p:nvPr/>
          </p:nvGrpSpPr>
          <p:grpSpPr>
            <a:xfrm>
              <a:off x="4771707" y="3814737"/>
              <a:ext cx="2181225" cy="2562225"/>
              <a:chOff x="738187" y="4295775"/>
              <a:chExt cx="2181225" cy="2562225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AF552CBE-7493-4934-BF63-07DD1902A6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8187" y="4295775"/>
                <a:ext cx="2181225" cy="2562225"/>
              </a:xfrm>
              <a:prstGeom prst="rect">
                <a:avLst/>
              </a:prstGeom>
            </p:spPr>
          </p:pic>
          <p:sp>
            <p:nvSpPr>
              <p:cNvPr id="20" name="액자 19">
                <a:extLst>
                  <a:ext uri="{FF2B5EF4-FFF2-40B4-BE49-F238E27FC236}">
                    <a16:creationId xmlns:a16="http://schemas.microsoft.com/office/drawing/2014/main" id="{ACB6DCD1-09EF-4E49-89B7-CB289D5361C4}"/>
                  </a:ext>
                </a:extLst>
              </p:cNvPr>
              <p:cNvSpPr/>
              <p:nvPr/>
            </p:nvSpPr>
            <p:spPr>
              <a:xfrm>
                <a:off x="1294416" y="5690216"/>
                <a:ext cx="412464" cy="284874"/>
              </a:xfrm>
              <a:prstGeom prst="frame">
                <a:avLst>
                  <a:gd name="adj1" fmla="val 1579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액자 20">
              <a:extLst>
                <a:ext uri="{FF2B5EF4-FFF2-40B4-BE49-F238E27FC236}">
                  <a16:creationId xmlns:a16="http://schemas.microsoft.com/office/drawing/2014/main" id="{01916660-AC69-45F1-A148-88976E8110EE}"/>
                </a:ext>
              </a:extLst>
            </p:cNvPr>
            <p:cNvSpPr/>
            <p:nvPr/>
          </p:nvSpPr>
          <p:spPr>
            <a:xfrm>
              <a:off x="5327936" y="5975089"/>
              <a:ext cx="412464" cy="284874"/>
            </a:xfrm>
            <a:prstGeom prst="frame">
              <a:avLst>
                <a:gd name="adj1" fmla="val 1579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2884908-2B9F-4859-8569-AA63591B37AE}"/>
              </a:ext>
            </a:extLst>
          </p:cNvPr>
          <p:cNvGrpSpPr/>
          <p:nvPr/>
        </p:nvGrpSpPr>
        <p:grpSpPr>
          <a:xfrm>
            <a:off x="8901246" y="3814737"/>
            <a:ext cx="2181225" cy="2562225"/>
            <a:chOff x="738187" y="4295775"/>
            <a:chExt cx="2181225" cy="2562225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8ADAA2C9-518C-4ECE-B00C-B8B7E20CF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8187" y="4295775"/>
              <a:ext cx="2181225" cy="2562225"/>
            </a:xfrm>
            <a:prstGeom prst="rect">
              <a:avLst/>
            </a:prstGeom>
          </p:spPr>
        </p:pic>
        <p:sp>
          <p:nvSpPr>
            <p:cNvPr id="28" name="액자 27">
              <a:extLst>
                <a:ext uri="{FF2B5EF4-FFF2-40B4-BE49-F238E27FC236}">
                  <a16:creationId xmlns:a16="http://schemas.microsoft.com/office/drawing/2014/main" id="{9AEA37CB-E013-485C-AFD9-A5ED46433114}"/>
                </a:ext>
              </a:extLst>
            </p:cNvPr>
            <p:cNvSpPr/>
            <p:nvPr/>
          </p:nvSpPr>
          <p:spPr>
            <a:xfrm>
              <a:off x="1294415" y="5690216"/>
              <a:ext cx="966685" cy="284874"/>
            </a:xfrm>
            <a:prstGeom prst="frame">
              <a:avLst>
                <a:gd name="adj1" fmla="val 1579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215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84A37D-2354-446D-8778-314ABA7E668F}"/>
              </a:ext>
            </a:extLst>
          </p:cNvPr>
          <p:cNvSpPr txBox="1"/>
          <p:nvPr/>
        </p:nvSpPr>
        <p:spPr>
          <a:xfrm>
            <a:off x="301839" y="314300"/>
            <a:ext cx="32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Removing Duplicate rows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31706-450E-4C14-977C-B7FA2295968D}"/>
              </a:ext>
            </a:extLst>
          </p:cNvPr>
          <p:cNvSpPr txBox="1"/>
          <p:nvPr/>
        </p:nvSpPr>
        <p:spPr>
          <a:xfrm>
            <a:off x="564147" y="842271"/>
            <a:ext cx="482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중복값</a:t>
            </a:r>
            <a:r>
              <a:rPr lang="ko-KR" altLang="en-US" dirty="0"/>
              <a:t> 처리 </a:t>
            </a:r>
            <a:r>
              <a:rPr lang="en-US" altLang="ko-KR" dirty="0"/>
              <a:t>: .</a:t>
            </a:r>
            <a:r>
              <a:rPr lang="en-US" altLang="ko-KR" dirty="0" err="1"/>
              <a:t>drop_duplicates</a:t>
            </a:r>
            <a:r>
              <a:rPr lang="en-US" altLang="ko-KR" dirty="0"/>
              <a:t>( 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B3CCC7-8F9B-423E-9011-5073A8C6FC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22"/>
          <a:stretch/>
        </p:blipFill>
        <p:spPr>
          <a:xfrm>
            <a:off x="357165" y="1332495"/>
            <a:ext cx="2617684" cy="2762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D9971B-578B-4BF3-A226-21F526F603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65"/>
          <a:stretch/>
        </p:blipFill>
        <p:spPr>
          <a:xfrm>
            <a:off x="3889457" y="1362975"/>
            <a:ext cx="3348037" cy="24479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6A0D57B-C564-45CB-8A36-F34464F258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15"/>
          <a:stretch/>
        </p:blipFill>
        <p:spPr>
          <a:xfrm>
            <a:off x="7802880" y="1362975"/>
            <a:ext cx="4135437" cy="2695575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081454AE-97F5-4196-87FC-6640B0E31CD5}"/>
              </a:ext>
            </a:extLst>
          </p:cNvPr>
          <p:cNvGrpSpPr/>
          <p:nvPr/>
        </p:nvGrpSpPr>
        <p:grpSpPr>
          <a:xfrm>
            <a:off x="310147" y="3981475"/>
            <a:ext cx="2410702" cy="2562225"/>
            <a:chOff x="564147" y="3981475"/>
            <a:chExt cx="2410702" cy="2562225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C6A17062-0FBA-409F-A900-0E703A9CF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969" y="3981475"/>
              <a:ext cx="2181225" cy="2562225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C7E7E22-48A2-41F6-A9EF-DAFA5030EC71}"/>
                </a:ext>
              </a:extLst>
            </p:cNvPr>
            <p:cNvSpPr/>
            <p:nvPr/>
          </p:nvSpPr>
          <p:spPr>
            <a:xfrm>
              <a:off x="564147" y="5495025"/>
              <a:ext cx="2410702" cy="594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F2C0C42-8803-4762-9386-BECB645B75B7}"/>
              </a:ext>
            </a:extLst>
          </p:cNvPr>
          <p:cNvGrpSpPr/>
          <p:nvPr/>
        </p:nvGrpSpPr>
        <p:grpSpPr>
          <a:xfrm>
            <a:off x="3783208" y="3981474"/>
            <a:ext cx="2431022" cy="2562225"/>
            <a:chOff x="4587507" y="3814737"/>
            <a:chExt cx="2431022" cy="2562225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CEBB9C2-86A6-4D86-89A4-460557598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1707" y="3814737"/>
              <a:ext cx="2181225" cy="2562225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7945F7A-274A-41B5-BB19-5ABF6FD2CD68}"/>
                </a:ext>
              </a:extLst>
            </p:cNvPr>
            <p:cNvSpPr/>
            <p:nvPr/>
          </p:nvSpPr>
          <p:spPr>
            <a:xfrm>
              <a:off x="4607827" y="5322305"/>
              <a:ext cx="2410702" cy="594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697EB2E-67FE-43E6-A6A4-3F13C993C1EF}"/>
                </a:ext>
              </a:extLst>
            </p:cNvPr>
            <p:cNvSpPr/>
            <p:nvPr/>
          </p:nvSpPr>
          <p:spPr>
            <a:xfrm>
              <a:off x="4587507" y="6084305"/>
              <a:ext cx="2410702" cy="594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3055410-04F0-4677-A2E7-D566FE5C425B}"/>
              </a:ext>
            </a:extLst>
          </p:cNvPr>
          <p:cNvGrpSpPr/>
          <p:nvPr/>
        </p:nvGrpSpPr>
        <p:grpSpPr>
          <a:xfrm>
            <a:off x="7865870" y="3981474"/>
            <a:ext cx="2410702" cy="2562225"/>
            <a:chOff x="564147" y="3981475"/>
            <a:chExt cx="2410702" cy="2562225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CE75A4F-E434-4637-8B4E-6C773E868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969" y="3981475"/>
              <a:ext cx="2181225" cy="2562225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1BC1C5F-199D-4E2D-B775-23DAB6A33198}"/>
                </a:ext>
              </a:extLst>
            </p:cNvPr>
            <p:cNvSpPr/>
            <p:nvPr/>
          </p:nvSpPr>
          <p:spPr>
            <a:xfrm>
              <a:off x="564147" y="5495025"/>
              <a:ext cx="2410702" cy="594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510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84A37D-2354-446D-8778-314ABA7E668F}"/>
              </a:ext>
            </a:extLst>
          </p:cNvPr>
          <p:cNvSpPr txBox="1"/>
          <p:nvPr/>
        </p:nvSpPr>
        <p:spPr>
          <a:xfrm>
            <a:off x="301839" y="314300"/>
            <a:ext cx="32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Removing Duplicate rows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31706-450E-4C14-977C-B7FA2295968D}"/>
              </a:ext>
            </a:extLst>
          </p:cNvPr>
          <p:cNvSpPr txBox="1"/>
          <p:nvPr/>
        </p:nvSpPr>
        <p:spPr>
          <a:xfrm>
            <a:off x="564147" y="842271"/>
            <a:ext cx="482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중복값</a:t>
            </a:r>
            <a:r>
              <a:rPr lang="ko-KR" altLang="en-US" dirty="0"/>
              <a:t> 처리 </a:t>
            </a:r>
            <a:r>
              <a:rPr lang="en-US" altLang="ko-KR" dirty="0"/>
              <a:t>: .</a:t>
            </a:r>
            <a:r>
              <a:rPr lang="en-US" altLang="ko-KR" dirty="0" err="1"/>
              <a:t>drop_duplicates</a:t>
            </a:r>
            <a:r>
              <a:rPr lang="en-US" altLang="ko-KR" dirty="0"/>
              <a:t>( )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F2C0C42-8803-4762-9386-BECB645B75B7}"/>
              </a:ext>
            </a:extLst>
          </p:cNvPr>
          <p:cNvGrpSpPr/>
          <p:nvPr/>
        </p:nvGrpSpPr>
        <p:grpSpPr>
          <a:xfrm>
            <a:off x="1448035" y="4071378"/>
            <a:ext cx="2431022" cy="2562225"/>
            <a:chOff x="4587507" y="3814737"/>
            <a:chExt cx="2431022" cy="2562225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CEBB9C2-86A6-4D86-89A4-460557598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1707" y="3814737"/>
              <a:ext cx="2181225" cy="2562225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7945F7A-274A-41B5-BB19-5ABF6FD2CD68}"/>
                </a:ext>
              </a:extLst>
            </p:cNvPr>
            <p:cNvSpPr/>
            <p:nvPr/>
          </p:nvSpPr>
          <p:spPr>
            <a:xfrm>
              <a:off x="4607827" y="5322305"/>
              <a:ext cx="2410702" cy="594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697EB2E-67FE-43E6-A6A4-3F13C993C1EF}"/>
                </a:ext>
              </a:extLst>
            </p:cNvPr>
            <p:cNvSpPr/>
            <p:nvPr/>
          </p:nvSpPr>
          <p:spPr>
            <a:xfrm>
              <a:off x="4587507" y="6084305"/>
              <a:ext cx="2410702" cy="594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42C85447-B4ED-4784-8D3F-46B0167EE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740" y="1464558"/>
            <a:ext cx="5562600" cy="28003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9764EF-B647-452E-95FC-21D3EB806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45" y="1564028"/>
            <a:ext cx="4544555" cy="2624608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1E462476-D928-429B-A121-133C6B3C100B}"/>
              </a:ext>
            </a:extLst>
          </p:cNvPr>
          <p:cNvGrpSpPr/>
          <p:nvPr/>
        </p:nvGrpSpPr>
        <p:grpSpPr>
          <a:xfrm>
            <a:off x="6519246" y="4071377"/>
            <a:ext cx="2431022" cy="2562225"/>
            <a:chOff x="4587507" y="3814737"/>
            <a:chExt cx="2431022" cy="2562225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7481403-4D12-4266-BAD5-1B8D90F6B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1707" y="3814737"/>
              <a:ext cx="2181225" cy="2562225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9E1E2D4-B9E9-4030-8E88-137CFC4777DC}"/>
                </a:ext>
              </a:extLst>
            </p:cNvPr>
            <p:cNvSpPr/>
            <p:nvPr/>
          </p:nvSpPr>
          <p:spPr>
            <a:xfrm>
              <a:off x="4607827" y="4946385"/>
              <a:ext cx="2410702" cy="594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9705D0E-A2D9-4B94-8F84-89FA08D1AA5B}"/>
                </a:ext>
              </a:extLst>
            </p:cNvPr>
            <p:cNvSpPr/>
            <p:nvPr/>
          </p:nvSpPr>
          <p:spPr>
            <a:xfrm>
              <a:off x="4587507" y="5667745"/>
              <a:ext cx="2410702" cy="594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액자 32">
            <a:extLst>
              <a:ext uri="{FF2B5EF4-FFF2-40B4-BE49-F238E27FC236}">
                <a16:creationId xmlns:a16="http://schemas.microsoft.com/office/drawing/2014/main" id="{16505EAA-60AC-4E9B-937C-2EA85C85006A}"/>
              </a:ext>
            </a:extLst>
          </p:cNvPr>
          <p:cNvSpPr/>
          <p:nvPr/>
        </p:nvSpPr>
        <p:spPr>
          <a:xfrm>
            <a:off x="9894354" y="1866538"/>
            <a:ext cx="1271486" cy="287382"/>
          </a:xfrm>
          <a:prstGeom prst="frame">
            <a:avLst>
              <a:gd name="adj1" fmla="val 1579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89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84A37D-2354-446D-8778-314ABA7E668F}"/>
              </a:ext>
            </a:extLst>
          </p:cNvPr>
          <p:cNvSpPr txBox="1"/>
          <p:nvPr/>
        </p:nvSpPr>
        <p:spPr>
          <a:xfrm>
            <a:off x="301839" y="314300"/>
            <a:ext cx="32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Sorting values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B33C31-DF8B-4322-B2BF-E14F41EDA3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44"/>
          <a:stretch/>
        </p:blipFill>
        <p:spPr>
          <a:xfrm>
            <a:off x="8884008" y="178385"/>
            <a:ext cx="3286125" cy="2638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F615EE-B09E-4CC7-B396-38062A8253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96"/>
          <a:stretch/>
        </p:blipFill>
        <p:spPr>
          <a:xfrm>
            <a:off x="332197" y="886435"/>
            <a:ext cx="4747134" cy="3495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BCD5AE-A385-4065-A727-33CC5D9053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65"/>
          <a:stretch/>
        </p:blipFill>
        <p:spPr>
          <a:xfrm>
            <a:off x="5079331" y="2906687"/>
            <a:ext cx="6552565" cy="3600450"/>
          </a:xfrm>
          <a:prstGeom prst="rect">
            <a:avLst/>
          </a:prstGeom>
        </p:spPr>
      </p:pic>
      <p:sp>
        <p:nvSpPr>
          <p:cNvPr id="18" name="액자 17">
            <a:extLst>
              <a:ext uri="{FF2B5EF4-FFF2-40B4-BE49-F238E27FC236}">
                <a16:creationId xmlns:a16="http://schemas.microsoft.com/office/drawing/2014/main" id="{2D17F07B-F1EA-448A-8CF5-9A7D8A2722A7}"/>
              </a:ext>
            </a:extLst>
          </p:cNvPr>
          <p:cNvSpPr/>
          <p:nvPr/>
        </p:nvSpPr>
        <p:spPr>
          <a:xfrm>
            <a:off x="7892834" y="3090818"/>
            <a:ext cx="1759166" cy="317862"/>
          </a:xfrm>
          <a:prstGeom prst="frame">
            <a:avLst>
              <a:gd name="adj1" fmla="val 1579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5A0F4E8F-62B1-4892-9FCE-DDF2DA7F04D3}"/>
              </a:ext>
            </a:extLst>
          </p:cNvPr>
          <p:cNvSpPr/>
          <p:nvPr/>
        </p:nvSpPr>
        <p:spPr>
          <a:xfrm rot="5400000">
            <a:off x="9038893" y="1218208"/>
            <a:ext cx="2728301" cy="468952"/>
          </a:xfrm>
          <a:prstGeom prst="frame">
            <a:avLst>
              <a:gd name="adj1" fmla="val 1146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5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653C69-6718-4A47-92E8-039B9F0F6DE6}"/>
              </a:ext>
            </a:extLst>
          </p:cNvPr>
          <p:cNvSpPr txBox="1"/>
          <p:nvPr/>
        </p:nvSpPr>
        <p:spPr>
          <a:xfrm>
            <a:off x="301839" y="314300"/>
            <a:ext cx="32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Merge : </a:t>
            </a:r>
            <a:r>
              <a:rPr lang="ko-KR" altLang="en-US" b="1" dirty="0"/>
              <a:t>데이터 병합하기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EF202C3-EBCF-491C-B9F1-492E8357F955}"/>
              </a:ext>
            </a:extLst>
          </p:cNvPr>
          <p:cNvGrpSpPr/>
          <p:nvPr/>
        </p:nvGrpSpPr>
        <p:grpSpPr>
          <a:xfrm>
            <a:off x="1126911" y="1198486"/>
            <a:ext cx="10332453" cy="4838746"/>
            <a:chOff x="1712840" y="1154096"/>
            <a:chExt cx="10332453" cy="483874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E73B3AB-97C1-4D25-91D3-EFD989684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5526" y="1154096"/>
              <a:ext cx="8670366" cy="4838746"/>
            </a:xfrm>
            <a:prstGeom prst="rect">
              <a:avLst/>
            </a:prstGeom>
          </p:spPr>
        </p:pic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92A04C27-D937-4645-9606-49317C135C6B}"/>
                </a:ext>
              </a:extLst>
            </p:cNvPr>
            <p:cNvSpPr/>
            <p:nvPr/>
          </p:nvSpPr>
          <p:spPr>
            <a:xfrm>
              <a:off x="1712840" y="2805342"/>
              <a:ext cx="8745053" cy="1038689"/>
            </a:xfrm>
            <a:prstGeom prst="frame">
              <a:avLst>
                <a:gd name="adj1" fmla="val 719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EAB365-1790-4C18-AD67-859163A7CDFB}"/>
                </a:ext>
              </a:extLst>
            </p:cNvPr>
            <p:cNvSpPr txBox="1"/>
            <p:nvPr/>
          </p:nvSpPr>
          <p:spPr>
            <a:xfrm>
              <a:off x="10687010" y="3140020"/>
              <a:ext cx="1358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/>
                <a:t>default </a:t>
              </a:r>
              <a:endParaRPr lang="ko-KR" alt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5545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93668D-A0A5-43AB-AAEF-450B021FB134}"/>
              </a:ext>
            </a:extLst>
          </p:cNvPr>
          <p:cNvSpPr txBox="1"/>
          <p:nvPr/>
        </p:nvSpPr>
        <p:spPr>
          <a:xfrm>
            <a:off x="301839" y="314300"/>
            <a:ext cx="32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Merge : </a:t>
            </a:r>
            <a:r>
              <a:rPr lang="ko-KR" altLang="en-US" b="1" dirty="0"/>
              <a:t>데이터 병합하기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19322F-1D90-4373-B04B-7A77F42C5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640" y="1997152"/>
            <a:ext cx="3457575" cy="3552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28800A-376A-43D9-BB93-E6266034B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741" y="2037191"/>
            <a:ext cx="4067175" cy="3486150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5A773D0B-6213-49DB-8CEB-F5DBAE50AF8F}"/>
              </a:ext>
            </a:extLst>
          </p:cNvPr>
          <p:cNvSpPr/>
          <p:nvPr/>
        </p:nvSpPr>
        <p:spPr>
          <a:xfrm>
            <a:off x="10711835" y="2112886"/>
            <a:ext cx="926790" cy="319595"/>
          </a:xfrm>
          <a:prstGeom prst="frame">
            <a:avLst>
              <a:gd name="adj1" fmla="val 1579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D8B81-BD3A-49D0-B3A5-C54E49AACD7C}"/>
              </a:ext>
            </a:extLst>
          </p:cNvPr>
          <p:cNvSpPr txBox="1"/>
          <p:nvPr/>
        </p:nvSpPr>
        <p:spPr>
          <a:xfrm>
            <a:off x="9685538" y="1521041"/>
            <a:ext cx="181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명시적으로 </a:t>
            </a:r>
            <a:r>
              <a:rPr lang="en-US" altLang="ko-KR" i="1" dirty="0"/>
              <a:t>!!!!</a:t>
            </a:r>
            <a:endParaRPr lang="ko-KR" altLang="en-US" i="1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909E963-1F6C-4814-9FA5-4A68642592E6}"/>
              </a:ext>
            </a:extLst>
          </p:cNvPr>
          <p:cNvGrpSpPr/>
          <p:nvPr/>
        </p:nvGrpSpPr>
        <p:grpSpPr>
          <a:xfrm>
            <a:off x="370084" y="2037191"/>
            <a:ext cx="3708556" cy="3990975"/>
            <a:chOff x="370084" y="1073874"/>
            <a:chExt cx="3708556" cy="399097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3C5BA1C-F269-4695-9039-6B722E768A65}"/>
                </a:ext>
              </a:extLst>
            </p:cNvPr>
            <p:cNvGrpSpPr/>
            <p:nvPr/>
          </p:nvGrpSpPr>
          <p:grpSpPr>
            <a:xfrm>
              <a:off x="370084" y="1073874"/>
              <a:ext cx="3708556" cy="3990975"/>
              <a:chOff x="1005487" y="1735353"/>
              <a:chExt cx="3708556" cy="3990975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E248707D-8BFB-4560-BD0B-B29CF15677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39354"/>
              <a:stretch/>
            </p:blipFill>
            <p:spPr>
              <a:xfrm>
                <a:off x="1005487" y="1735353"/>
                <a:ext cx="3708556" cy="3990975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F5A358E9-3012-426A-BCAC-5448539834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43465" y="2448110"/>
                <a:ext cx="1933575" cy="1695450"/>
              </a:xfrm>
              <a:prstGeom prst="rect">
                <a:avLst/>
              </a:prstGeom>
            </p:spPr>
          </p:pic>
        </p:grpSp>
        <p:sp>
          <p:nvSpPr>
            <p:cNvPr id="12" name="액자 11">
              <a:extLst>
                <a:ext uri="{FF2B5EF4-FFF2-40B4-BE49-F238E27FC236}">
                  <a16:creationId xmlns:a16="http://schemas.microsoft.com/office/drawing/2014/main" id="{DDCB2C5D-5694-49CF-8426-3A00391D7CB3}"/>
                </a:ext>
              </a:extLst>
            </p:cNvPr>
            <p:cNvSpPr/>
            <p:nvPr/>
          </p:nvSpPr>
          <p:spPr>
            <a:xfrm>
              <a:off x="2554712" y="2653643"/>
              <a:ext cx="339408" cy="293744"/>
            </a:xfrm>
            <a:prstGeom prst="frame">
              <a:avLst>
                <a:gd name="adj1" fmla="val 1579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액자 12">
              <a:extLst>
                <a:ext uri="{FF2B5EF4-FFF2-40B4-BE49-F238E27FC236}">
                  <a16:creationId xmlns:a16="http://schemas.microsoft.com/office/drawing/2014/main" id="{905D99A0-4925-433F-991B-7C3AC2781CB2}"/>
                </a:ext>
              </a:extLst>
            </p:cNvPr>
            <p:cNvSpPr/>
            <p:nvPr/>
          </p:nvSpPr>
          <p:spPr>
            <a:xfrm>
              <a:off x="996285" y="2275642"/>
              <a:ext cx="339408" cy="671746"/>
            </a:xfrm>
            <a:prstGeom prst="frame">
              <a:avLst>
                <a:gd name="adj1" fmla="val 1579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1D89B84E-26C6-438C-ADD5-47523A5B7B92}"/>
                </a:ext>
              </a:extLst>
            </p:cNvPr>
            <p:cNvSpPr/>
            <p:nvPr/>
          </p:nvSpPr>
          <p:spPr>
            <a:xfrm>
              <a:off x="986320" y="4560024"/>
              <a:ext cx="339408" cy="297542"/>
            </a:xfrm>
            <a:prstGeom prst="frame">
              <a:avLst>
                <a:gd name="adj1" fmla="val 1579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7730F0E-6E56-4EB5-94B5-62C74356D97B}"/>
              </a:ext>
            </a:extLst>
          </p:cNvPr>
          <p:cNvSpPr txBox="1"/>
          <p:nvPr/>
        </p:nvSpPr>
        <p:spPr>
          <a:xfrm>
            <a:off x="564147" y="842271"/>
            <a:ext cx="539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inner : </a:t>
            </a:r>
            <a:r>
              <a:rPr lang="ko-KR" altLang="en-US" dirty="0"/>
              <a:t>양쪽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모두에 있는 행을 추출 </a:t>
            </a: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132D1470-217C-4777-932D-AF2F087ED5A8}"/>
              </a:ext>
            </a:extLst>
          </p:cNvPr>
          <p:cNvSpPr/>
          <p:nvPr/>
        </p:nvSpPr>
        <p:spPr>
          <a:xfrm>
            <a:off x="986125" y="4773119"/>
            <a:ext cx="339408" cy="671746"/>
          </a:xfrm>
          <a:prstGeom prst="frame">
            <a:avLst>
              <a:gd name="adj1" fmla="val 1579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44171407-2130-4C52-AA6D-56487E3DA6C0}"/>
              </a:ext>
            </a:extLst>
          </p:cNvPr>
          <p:cNvSpPr/>
          <p:nvPr/>
        </p:nvSpPr>
        <p:spPr>
          <a:xfrm>
            <a:off x="2564872" y="3241040"/>
            <a:ext cx="339408" cy="293744"/>
          </a:xfrm>
          <a:prstGeom prst="frame">
            <a:avLst>
              <a:gd name="adj1" fmla="val 1579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782F1E-0435-43DE-8376-D632261E6986}"/>
              </a:ext>
            </a:extLst>
          </p:cNvPr>
          <p:cNvSpPr txBox="1"/>
          <p:nvPr/>
        </p:nvSpPr>
        <p:spPr>
          <a:xfrm>
            <a:off x="11011865" y="3566351"/>
            <a:ext cx="125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3x1 </a:t>
            </a:r>
            <a:r>
              <a:rPr lang="ko-KR" altLang="en-US" dirty="0">
                <a:solidFill>
                  <a:srgbClr val="FF0000"/>
                </a:solidFill>
              </a:rPr>
              <a:t>조합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3CEA29-DDE0-43CC-85C8-8B5654E9F5B3}"/>
              </a:ext>
            </a:extLst>
          </p:cNvPr>
          <p:cNvSpPr txBox="1"/>
          <p:nvPr/>
        </p:nvSpPr>
        <p:spPr>
          <a:xfrm>
            <a:off x="11011865" y="4544846"/>
            <a:ext cx="125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3x1 </a:t>
            </a:r>
            <a:r>
              <a:rPr lang="ko-KR" altLang="en-US" dirty="0">
                <a:solidFill>
                  <a:srgbClr val="0070C0"/>
                </a:solidFill>
              </a:rPr>
              <a:t>조합</a:t>
            </a: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1D9FF4BF-004F-4030-8A9F-C60C5DB109CC}"/>
              </a:ext>
            </a:extLst>
          </p:cNvPr>
          <p:cNvSpPr/>
          <p:nvPr/>
        </p:nvSpPr>
        <p:spPr>
          <a:xfrm>
            <a:off x="990072" y="4013200"/>
            <a:ext cx="339408" cy="293744"/>
          </a:xfrm>
          <a:prstGeom prst="frame">
            <a:avLst>
              <a:gd name="adj1" fmla="val 1579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>
            <a:extLst>
              <a:ext uri="{FF2B5EF4-FFF2-40B4-BE49-F238E27FC236}">
                <a16:creationId xmlns:a16="http://schemas.microsoft.com/office/drawing/2014/main" id="{BC0254DB-5D27-450B-8652-6A002DB136D3}"/>
              </a:ext>
            </a:extLst>
          </p:cNvPr>
          <p:cNvSpPr/>
          <p:nvPr/>
        </p:nvSpPr>
        <p:spPr>
          <a:xfrm>
            <a:off x="9257147" y="3215190"/>
            <a:ext cx="1536192" cy="1010582"/>
          </a:xfrm>
          <a:prstGeom prst="frame">
            <a:avLst>
              <a:gd name="adj1" fmla="val 43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2498DB81-D631-4B7C-B11B-0806C8E25C99}"/>
              </a:ext>
            </a:extLst>
          </p:cNvPr>
          <p:cNvSpPr/>
          <p:nvPr/>
        </p:nvSpPr>
        <p:spPr>
          <a:xfrm>
            <a:off x="9257147" y="4369265"/>
            <a:ext cx="1536192" cy="1010582"/>
          </a:xfrm>
          <a:prstGeom prst="frame">
            <a:avLst>
              <a:gd name="adj1" fmla="val 437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37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346</Words>
  <Application>Microsoft Office PowerPoint</Application>
  <PresentationFormat>와이드스크린</PresentationFormat>
  <Paragraphs>55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맑은 고딕</vt:lpstr>
      <vt:lpstr>Arial</vt:lpstr>
      <vt:lpstr>Office 테마</vt:lpstr>
      <vt:lpstr>Pandas 데이터 다루기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데이터 다루기 2</dc:title>
  <dc:creator>이 소연</dc:creator>
  <cp:lastModifiedBy>이 소연</cp:lastModifiedBy>
  <cp:revision>33</cp:revision>
  <dcterms:created xsi:type="dcterms:W3CDTF">2020-01-08T07:14:31Z</dcterms:created>
  <dcterms:modified xsi:type="dcterms:W3CDTF">2020-01-08T16:22:38Z</dcterms:modified>
</cp:coreProperties>
</file>