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8" r:id="rId5"/>
    <p:sldId id="276" r:id="rId6"/>
    <p:sldId id="277" r:id="rId7"/>
    <p:sldId id="257" r:id="rId8"/>
    <p:sldId id="259" r:id="rId9"/>
    <p:sldId id="260" r:id="rId10"/>
    <p:sldId id="261" r:id="rId11"/>
    <p:sldId id="265" r:id="rId12"/>
    <p:sldId id="262" r:id="rId13"/>
    <p:sldId id="263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9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88A59A-DFB5-442E-9E69-0066B5A28CF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F9FD218-724A-401C-BEC1-D80612B932DC}">
      <dgm:prSet phldrT="[텍스트]"/>
      <dgm:spPr/>
      <dgm:t>
        <a:bodyPr/>
        <a:lstStyle/>
        <a:p>
          <a:pPr latinLnBrk="1"/>
          <a:r>
            <a:rPr lang="en-US" altLang="ko-KR" dirty="0" err="1"/>
            <a:t>np.var</a:t>
          </a:r>
          <a:r>
            <a:rPr lang="en-US" altLang="ko-KR" dirty="0"/>
            <a:t>()</a:t>
          </a:r>
          <a:endParaRPr lang="ko-KR" altLang="en-US" dirty="0"/>
        </a:p>
      </dgm:t>
    </dgm:pt>
    <dgm:pt modelId="{50046AD5-3ABC-46F9-B406-F43F4E5D6A14}" type="parTrans" cxnId="{F0637410-E903-4F61-A9D9-E835888D12B5}">
      <dgm:prSet/>
      <dgm:spPr/>
      <dgm:t>
        <a:bodyPr/>
        <a:lstStyle/>
        <a:p>
          <a:pPr latinLnBrk="1"/>
          <a:endParaRPr lang="ko-KR" altLang="en-US"/>
        </a:p>
      </dgm:t>
    </dgm:pt>
    <dgm:pt modelId="{FD2436C6-B821-4661-8D33-5BA95FECDE1B}" type="sibTrans" cxnId="{F0637410-E903-4F61-A9D9-E835888D12B5}">
      <dgm:prSet/>
      <dgm:spPr/>
      <dgm:t>
        <a:bodyPr/>
        <a:lstStyle/>
        <a:p>
          <a:pPr latinLnBrk="1"/>
          <a:endParaRPr lang="ko-KR" altLang="en-US"/>
        </a:p>
      </dgm:t>
    </dgm:pt>
    <dgm:pt modelId="{828BEA66-2B34-4DA5-9AC1-E9AB5550786E}">
      <dgm:prSet phldrT="[텍스트]"/>
      <dgm:spPr/>
      <dgm:t>
        <a:bodyPr/>
        <a:lstStyle/>
        <a:p>
          <a:pPr latinLnBrk="1"/>
          <a:r>
            <a:rPr lang="en-US" altLang="ko-KR" dirty="0"/>
            <a:t>Back-</a:t>
          </a:r>
          <a:r>
            <a:rPr lang="en-US" altLang="ko-KR" dirty="0" err="1"/>
            <a:t>propagatrion</a:t>
          </a:r>
          <a:endParaRPr lang="ko-KR" altLang="en-US" dirty="0"/>
        </a:p>
      </dgm:t>
    </dgm:pt>
    <dgm:pt modelId="{CD2AA192-4361-42E1-BC50-EB1793D297F8}" type="parTrans" cxnId="{26E2FC26-2A65-48A5-AFAF-EA1B524FF193}">
      <dgm:prSet/>
      <dgm:spPr/>
      <dgm:t>
        <a:bodyPr/>
        <a:lstStyle/>
        <a:p>
          <a:pPr latinLnBrk="1"/>
          <a:endParaRPr lang="ko-KR" altLang="en-US"/>
        </a:p>
      </dgm:t>
    </dgm:pt>
    <dgm:pt modelId="{4E222BBB-3C79-458E-A766-A5696656DFAC}" type="sibTrans" cxnId="{26E2FC26-2A65-48A5-AFAF-EA1B524FF193}">
      <dgm:prSet/>
      <dgm:spPr/>
      <dgm:t>
        <a:bodyPr/>
        <a:lstStyle/>
        <a:p>
          <a:pPr latinLnBrk="1"/>
          <a:endParaRPr lang="ko-KR" altLang="en-US"/>
        </a:p>
      </dgm:t>
    </dgm:pt>
    <dgm:pt modelId="{A5CF6BD5-026E-451E-AE26-84AF6435A0DE}" type="pres">
      <dgm:prSet presAssocID="{0588A59A-DFB5-442E-9E69-0066B5A28CF8}" presName="Name0" presStyleCnt="0">
        <dgm:presLayoutVars>
          <dgm:dir/>
          <dgm:resizeHandles val="exact"/>
        </dgm:presLayoutVars>
      </dgm:prSet>
      <dgm:spPr/>
    </dgm:pt>
    <dgm:pt modelId="{EC2C32C1-1B5F-4F52-A9DB-D06406EFBF40}" type="pres">
      <dgm:prSet presAssocID="{AF9FD218-724A-401C-BEC1-D80612B932DC}" presName="composite" presStyleCnt="0"/>
      <dgm:spPr/>
    </dgm:pt>
    <dgm:pt modelId="{8ABEC20D-419C-4A9A-A9F3-3C3438AD302B}" type="pres">
      <dgm:prSet presAssocID="{AF9FD218-724A-401C-BEC1-D80612B932DC}" presName="rect1" presStyleLbl="bgImgPlace1" presStyleIdx="0" presStyleCnt="2"/>
      <dgm:spPr/>
    </dgm:pt>
    <dgm:pt modelId="{27FD2B2F-5EA9-4783-B541-8142603274C6}" type="pres">
      <dgm:prSet presAssocID="{AF9FD218-724A-401C-BEC1-D80612B932DC}" presName="wedgeRectCallout1" presStyleLbl="node1" presStyleIdx="0" presStyleCnt="2">
        <dgm:presLayoutVars>
          <dgm:bulletEnabled val="1"/>
        </dgm:presLayoutVars>
      </dgm:prSet>
      <dgm:spPr/>
    </dgm:pt>
    <dgm:pt modelId="{2A17D032-E198-418A-9542-41C10F977F6B}" type="pres">
      <dgm:prSet presAssocID="{FD2436C6-B821-4661-8D33-5BA95FECDE1B}" presName="sibTrans" presStyleCnt="0"/>
      <dgm:spPr/>
    </dgm:pt>
    <dgm:pt modelId="{4A723330-213C-489D-B3AB-E0D5041E827B}" type="pres">
      <dgm:prSet presAssocID="{828BEA66-2B34-4DA5-9AC1-E9AB5550786E}" presName="composite" presStyleCnt="0"/>
      <dgm:spPr/>
    </dgm:pt>
    <dgm:pt modelId="{BDC9C17B-63F3-444C-B055-A6DDF1BCA40A}" type="pres">
      <dgm:prSet presAssocID="{828BEA66-2B34-4DA5-9AC1-E9AB5550786E}" presName="rect1" presStyleLbl="bgImgPlace1" presStyleIdx="1" presStyleCnt="2"/>
      <dgm:spPr/>
    </dgm:pt>
    <dgm:pt modelId="{8B57C33C-5CE7-40B2-8AAA-598DD4C38EC0}" type="pres">
      <dgm:prSet presAssocID="{828BEA66-2B34-4DA5-9AC1-E9AB5550786E}" presName="wedgeRectCallout1" presStyleLbl="node1" presStyleIdx="1" presStyleCnt="2">
        <dgm:presLayoutVars>
          <dgm:bulletEnabled val="1"/>
        </dgm:presLayoutVars>
      </dgm:prSet>
      <dgm:spPr/>
    </dgm:pt>
  </dgm:ptLst>
  <dgm:cxnLst>
    <dgm:cxn modelId="{F415FC03-BE6D-480C-934E-99DA7D5A0CDB}" type="presOf" srcId="{0588A59A-DFB5-442E-9E69-0066B5A28CF8}" destId="{A5CF6BD5-026E-451E-AE26-84AF6435A0DE}" srcOrd="0" destOrd="0" presId="urn:microsoft.com/office/officeart/2008/layout/BendingPictureCaptionList"/>
    <dgm:cxn modelId="{F0637410-E903-4F61-A9D9-E835888D12B5}" srcId="{0588A59A-DFB5-442E-9E69-0066B5A28CF8}" destId="{AF9FD218-724A-401C-BEC1-D80612B932DC}" srcOrd="0" destOrd="0" parTransId="{50046AD5-3ABC-46F9-B406-F43F4E5D6A14}" sibTransId="{FD2436C6-B821-4661-8D33-5BA95FECDE1B}"/>
    <dgm:cxn modelId="{26E2FC26-2A65-48A5-AFAF-EA1B524FF193}" srcId="{0588A59A-DFB5-442E-9E69-0066B5A28CF8}" destId="{828BEA66-2B34-4DA5-9AC1-E9AB5550786E}" srcOrd="1" destOrd="0" parTransId="{CD2AA192-4361-42E1-BC50-EB1793D297F8}" sibTransId="{4E222BBB-3C79-458E-A766-A5696656DFAC}"/>
    <dgm:cxn modelId="{8929F058-4A7F-4416-9A2B-BE543D9ED2D0}" type="presOf" srcId="{828BEA66-2B34-4DA5-9AC1-E9AB5550786E}" destId="{8B57C33C-5CE7-40B2-8AAA-598DD4C38EC0}" srcOrd="0" destOrd="0" presId="urn:microsoft.com/office/officeart/2008/layout/BendingPictureCaptionList"/>
    <dgm:cxn modelId="{876768D7-5A39-422F-8AAF-B5D321245554}" type="presOf" srcId="{AF9FD218-724A-401C-BEC1-D80612B932DC}" destId="{27FD2B2F-5EA9-4783-B541-8142603274C6}" srcOrd="0" destOrd="0" presId="urn:microsoft.com/office/officeart/2008/layout/BendingPictureCaptionList"/>
    <dgm:cxn modelId="{E24680C7-CEA0-448C-83C2-55C74A71CD04}" type="presParOf" srcId="{A5CF6BD5-026E-451E-AE26-84AF6435A0DE}" destId="{EC2C32C1-1B5F-4F52-A9DB-D06406EFBF40}" srcOrd="0" destOrd="0" presId="urn:microsoft.com/office/officeart/2008/layout/BendingPictureCaptionList"/>
    <dgm:cxn modelId="{D7DB4D83-144D-48AD-9172-17A246856FD7}" type="presParOf" srcId="{EC2C32C1-1B5F-4F52-A9DB-D06406EFBF40}" destId="{8ABEC20D-419C-4A9A-A9F3-3C3438AD302B}" srcOrd="0" destOrd="0" presId="urn:microsoft.com/office/officeart/2008/layout/BendingPictureCaptionList"/>
    <dgm:cxn modelId="{98F0559E-5958-449C-A74F-0A332FCC25C9}" type="presParOf" srcId="{EC2C32C1-1B5F-4F52-A9DB-D06406EFBF40}" destId="{27FD2B2F-5EA9-4783-B541-8142603274C6}" srcOrd="1" destOrd="0" presId="urn:microsoft.com/office/officeart/2008/layout/BendingPictureCaptionList"/>
    <dgm:cxn modelId="{749E9AD6-BF1A-40E3-87F6-773D9D172CE5}" type="presParOf" srcId="{A5CF6BD5-026E-451E-AE26-84AF6435A0DE}" destId="{2A17D032-E198-418A-9542-41C10F977F6B}" srcOrd="1" destOrd="0" presId="urn:microsoft.com/office/officeart/2008/layout/BendingPictureCaptionList"/>
    <dgm:cxn modelId="{09AF1368-2EE6-4300-A240-E071C851A131}" type="presParOf" srcId="{A5CF6BD5-026E-451E-AE26-84AF6435A0DE}" destId="{4A723330-213C-489D-B3AB-E0D5041E827B}" srcOrd="2" destOrd="0" presId="urn:microsoft.com/office/officeart/2008/layout/BendingPictureCaptionList"/>
    <dgm:cxn modelId="{5D65A194-92F8-4C95-82BA-0CF54E39A970}" type="presParOf" srcId="{4A723330-213C-489D-B3AB-E0D5041E827B}" destId="{BDC9C17B-63F3-444C-B055-A6DDF1BCA40A}" srcOrd="0" destOrd="0" presId="urn:microsoft.com/office/officeart/2008/layout/BendingPictureCaptionList"/>
    <dgm:cxn modelId="{1378EA57-32FC-49E2-81F9-216B3C394DE2}" type="presParOf" srcId="{4A723330-213C-489D-B3AB-E0D5041E827B}" destId="{8B57C33C-5CE7-40B2-8AAA-598DD4C38EC0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EC20D-419C-4A9A-A9F3-3C3438AD302B}">
      <dsp:nvSpPr>
        <dsp:cNvPr id="0" name=""/>
        <dsp:cNvSpPr/>
      </dsp:nvSpPr>
      <dsp:spPr>
        <a:xfrm>
          <a:off x="692198" y="1266"/>
          <a:ext cx="4166052" cy="333284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D2B2F-5EA9-4783-B541-8142603274C6}">
      <dsp:nvSpPr>
        <dsp:cNvPr id="0" name=""/>
        <dsp:cNvSpPr/>
      </dsp:nvSpPr>
      <dsp:spPr>
        <a:xfrm>
          <a:off x="1067142" y="3000824"/>
          <a:ext cx="3707786" cy="11664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 err="1"/>
            <a:t>np.var</a:t>
          </a:r>
          <a:r>
            <a:rPr lang="en-US" altLang="ko-KR" sz="3600" kern="1200" dirty="0"/>
            <a:t>()</a:t>
          </a:r>
          <a:endParaRPr lang="ko-KR" altLang="en-US" sz="3600" kern="1200" dirty="0"/>
        </a:p>
      </dsp:txBody>
      <dsp:txXfrm>
        <a:off x="1067142" y="3000824"/>
        <a:ext cx="3707786" cy="1166494"/>
      </dsp:txXfrm>
    </dsp:sp>
    <dsp:sp modelId="{BDC9C17B-63F3-444C-B055-A6DDF1BCA40A}">
      <dsp:nvSpPr>
        <dsp:cNvPr id="0" name=""/>
        <dsp:cNvSpPr/>
      </dsp:nvSpPr>
      <dsp:spPr>
        <a:xfrm>
          <a:off x="5274855" y="1266"/>
          <a:ext cx="4166052" cy="333284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7C33C-5CE7-40B2-8AAA-598DD4C38EC0}">
      <dsp:nvSpPr>
        <dsp:cNvPr id="0" name=""/>
        <dsp:cNvSpPr/>
      </dsp:nvSpPr>
      <dsp:spPr>
        <a:xfrm>
          <a:off x="5649800" y="3000824"/>
          <a:ext cx="3707786" cy="11664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Back-</a:t>
          </a:r>
          <a:r>
            <a:rPr lang="en-US" altLang="ko-KR" sz="3600" kern="1200" dirty="0" err="1"/>
            <a:t>propagatrion</a:t>
          </a:r>
          <a:endParaRPr lang="ko-KR" altLang="en-US" sz="3600" kern="1200" dirty="0"/>
        </a:p>
      </dsp:txBody>
      <dsp:txXfrm>
        <a:off x="5649800" y="3000824"/>
        <a:ext cx="3707786" cy="1166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E0F1-2E17-4D2D-B250-ECE6D4F0F1B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98AF-D4B2-431A-A1AC-1FB40CC6DD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74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E0F1-2E17-4D2D-B250-ECE6D4F0F1B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98AF-D4B2-431A-A1AC-1FB40CC6D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24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E0F1-2E17-4D2D-B250-ECE6D4F0F1B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98AF-D4B2-431A-A1AC-1FB40CC6D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E0F1-2E17-4D2D-B250-ECE6D4F0F1B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98AF-D4B2-431A-A1AC-1FB40CC6D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0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E0F1-2E17-4D2D-B250-ECE6D4F0F1B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98AF-D4B2-431A-A1AC-1FB40CC6DD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93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E0F1-2E17-4D2D-B250-ECE6D4F0F1B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98AF-D4B2-431A-A1AC-1FB40CC6D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13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E0F1-2E17-4D2D-B250-ECE6D4F0F1B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98AF-D4B2-431A-A1AC-1FB40CC6D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3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E0F1-2E17-4D2D-B250-ECE6D4F0F1B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98AF-D4B2-431A-A1AC-1FB40CC6D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87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E0F1-2E17-4D2D-B250-ECE6D4F0F1B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98AF-D4B2-431A-A1AC-1FB40CC6D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60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42E0F1-2E17-4D2D-B250-ECE6D4F0F1B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598AF-D4B2-431A-A1AC-1FB40CC6D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0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E0F1-2E17-4D2D-B250-ECE6D4F0F1B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98AF-D4B2-431A-A1AC-1FB40CC6D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7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42E0F1-2E17-4D2D-B250-ECE6D4F0F1B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9598AF-D4B2-431A-A1AC-1FB40CC6DD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4641D-B00D-4154-8287-A1FC4D1D6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Epilogue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8D1CDD-3072-4138-88EA-5A1A22B8F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실전 예시</a:t>
            </a:r>
            <a:r>
              <a:rPr lang="en-US" altLang="ko-KR" dirty="0"/>
              <a:t>, </a:t>
            </a:r>
            <a:r>
              <a:rPr lang="ko-KR" altLang="en-US" dirty="0"/>
              <a:t>추천강의</a:t>
            </a:r>
            <a:r>
              <a:rPr lang="en-US" altLang="ko-KR" dirty="0"/>
              <a:t>, </a:t>
            </a:r>
            <a:r>
              <a:rPr lang="ko-KR" altLang="en-US" dirty="0"/>
              <a:t>하고싶은 말</a:t>
            </a:r>
          </a:p>
        </p:txBody>
      </p:sp>
    </p:spTree>
    <p:extLst>
      <p:ext uri="{BB962C8B-B14F-4D97-AF65-F5344CB8AC3E}">
        <p14:creationId xmlns:p14="http://schemas.microsoft.com/office/powerpoint/2010/main" val="4138825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56755-4AA3-4A8E-A2BE-4206F6D9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놀 수 있는 시간은 기하급수적으로 적어진다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68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00E7C-3144-4037-B663-226F9DE84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내일이 없듯</a:t>
            </a:r>
            <a:r>
              <a:rPr lang="en-US" altLang="ko-KR" dirty="0"/>
              <a:t>, </a:t>
            </a:r>
            <a:r>
              <a:rPr lang="ko-KR" altLang="en-US" dirty="0"/>
              <a:t>후회가 없도록 놀아라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4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2B202-FA86-4826-8BBB-9F7573FBC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후회</a:t>
            </a:r>
          </a:p>
        </p:txBody>
      </p:sp>
    </p:spTree>
    <p:extLst>
      <p:ext uri="{BB962C8B-B14F-4D97-AF65-F5344CB8AC3E}">
        <p14:creationId xmlns:p14="http://schemas.microsoft.com/office/powerpoint/2010/main" val="221231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AC2A9-64CD-49B2-BDB8-6E02221F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sz="5400" dirty="0"/>
              <a:t>제발 </a:t>
            </a:r>
            <a:r>
              <a:rPr lang="ko-KR" altLang="en-US" sz="5400" dirty="0">
                <a:solidFill>
                  <a:schemeClr val="accent2"/>
                </a:solidFill>
              </a:rPr>
              <a:t>영어</a:t>
            </a:r>
            <a:r>
              <a:rPr lang="ko-KR" altLang="en-US" sz="5400" dirty="0"/>
              <a:t>공부 하세요</a:t>
            </a:r>
            <a:r>
              <a:rPr lang="en-US" altLang="ko-KR" sz="5400" dirty="0"/>
              <a:t>!!!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5857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B44D2-65F9-49D8-8FC1-A1907FD5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영어공부를 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3188C-2E20-49BF-8B49-F8566FFF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경영대에서 지원하는 다양한 해외연수를 위해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최신 논문을 읽기 위해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프로그래밍 오류를 잡기 위해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교재를 읽기 위해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33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6031D-C7E5-46FB-BF75-3A504CFB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sz="4400" dirty="0">
                <a:solidFill>
                  <a:schemeClr val="accent2"/>
                </a:solidFill>
              </a:rPr>
              <a:t>통계</a:t>
            </a:r>
            <a:r>
              <a:rPr lang="ko-KR" altLang="en-US" sz="4400" dirty="0"/>
              <a:t>도 소홀히 하지 마세요</a:t>
            </a:r>
            <a:r>
              <a:rPr lang="en-US" altLang="ko-KR" sz="4400" dirty="0"/>
              <a:t>!!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2294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9430A-3F65-4A98-99DA-7F4A2D87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통계공부를 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47723-88AE-41F6-BFC1-91609C144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앞으로 배우는 모든 통계과목은 경영통계의 연장선</a:t>
            </a:r>
            <a:r>
              <a:rPr lang="en-US" altLang="ko-KR" dirty="0"/>
              <a:t>(</a:t>
            </a:r>
            <a:r>
              <a:rPr lang="ko-KR" altLang="en-US" dirty="0"/>
              <a:t>회귀분석</a:t>
            </a:r>
            <a:r>
              <a:rPr lang="en-US" altLang="ko-KR" dirty="0"/>
              <a:t>, </a:t>
            </a:r>
            <a:r>
              <a:rPr lang="ko-KR" altLang="en-US" dirty="0" err="1"/>
              <a:t>다변량통계분석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통계는 </a:t>
            </a:r>
            <a:r>
              <a:rPr lang="ko-KR" altLang="en-US" dirty="0" err="1"/>
              <a:t>안하면</a:t>
            </a:r>
            <a:r>
              <a:rPr lang="ko-KR" altLang="en-US" dirty="0"/>
              <a:t> 까먹는다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통계 단어는 헷갈리기 때문에</a:t>
            </a:r>
            <a:r>
              <a:rPr lang="en-US" altLang="ko-KR" dirty="0"/>
              <a:t>, </a:t>
            </a:r>
            <a:r>
              <a:rPr lang="ko-KR" altLang="en-US" dirty="0"/>
              <a:t>지금쯤 다시 개념을 정립할 필요가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902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7FBAD-6F21-4CAD-AF54-113C2BBD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통계는 지식이다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 descr="삽에 대한 이미지 검색결과">
            <a:extLst>
              <a:ext uri="{FF2B5EF4-FFF2-40B4-BE49-F238E27FC236}">
                <a16:creationId xmlns:a16="http://schemas.microsoft.com/office/drawing/2014/main" id="{109FDA99-747A-4F86-AC20-AF76C2216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54" b="90000" l="10000" r="90000">
                        <a14:foregroundMark x1="16923" y1="89385" x2="28154" y2="89923"/>
                        <a14:foregroundMark x1="28154" y1="89923" x2="28154" y2="89846"/>
                        <a14:foregroundMark x1="75000" y1="9154" x2="73308" y2="11000"/>
                        <a14:foregroundMark x1="74769" y1="9769" x2="73923" y2="11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213" y="1737360"/>
            <a:ext cx="4323735" cy="432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0A43B-1A84-4C20-B886-05091CA6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800" dirty="0">
                <a:solidFill>
                  <a:schemeClr val="accent2"/>
                </a:solidFill>
              </a:rPr>
              <a:t>막 쓰는 것</a:t>
            </a:r>
            <a:r>
              <a:rPr lang="ko-KR" altLang="en-US" sz="4800" dirty="0"/>
              <a:t>과 </a:t>
            </a:r>
            <a:r>
              <a:rPr lang="ko-KR" altLang="en-US" sz="4800" dirty="0">
                <a:solidFill>
                  <a:schemeClr val="accent4"/>
                </a:solidFill>
              </a:rPr>
              <a:t>알고 쓰는 것</a:t>
            </a:r>
            <a:r>
              <a:rPr lang="ko-KR" altLang="en-US" sz="4800" dirty="0"/>
              <a:t>은 다르다</a:t>
            </a:r>
            <a:r>
              <a:rPr lang="en-US" altLang="ko-KR" sz="4800" dirty="0"/>
              <a:t>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42697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684FE-7926-429B-ABD8-600F57BB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accent3"/>
                </a:solidFill>
              </a:rPr>
              <a:t>수학</a:t>
            </a:r>
            <a:r>
              <a:rPr lang="ko-KR" altLang="en-US" sz="3600" dirty="0"/>
              <a:t>에 대해 </a:t>
            </a:r>
            <a:r>
              <a:rPr lang="ko-KR" altLang="en-US" sz="3600" dirty="0">
                <a:solidFill>
                  <a:schemeClr val="accent1"/>
                </a:solidFill>
              </a:rPr>
              <a:t>거부감</a:t>
            </a:r>
            <a:r>
              <a:rPr lang="ko-KR" altLang="en-US" sz="3600" dirty="0"/>
              <a:t>을 갖지 말 것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4340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F71D7-EE35-4EE7-A713-5B904018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추천강의 </a:t>
            </a:r>
            <a:r>
              <a:rPr lang="en-US" altLang="ko-KR" dirty="0"/>
              <a:t>– </a:t>
            </a:r>
            <a:r>
              <a:rPr lang="ko-KR" altLang="en-US" dirty="0"/>
              <a:t>과학과 소프트웨어적 사고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CFDA4-288B-44DC-869F-D5BC2AAA4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일명 </a:t>
            </a:r>
            <a:r>
              <a:rPr lang="ko-KR" altLang="en-US" dirty="0" err="1"/>
              <a:t>과소사</a:t>
            </a:r>
            <a:r>
              <a:rPr lang="en-US" altLang="ko-KR" dirty="0"/>
              <a:t>. </a:t>
            </a:r>
            <a:r>
              <a:rPr lang="ko-KR" altLang="en-US" dirty="0"/>
              <a:t>소프트웨어융합대학 전공교양강의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Python</a:t>
            </a:r>
            <a:r>
              <a:rPr lang="ko-KR" altLang="en-US" dirty="0"/>
              <a:t>에 대한 학문적 접근 및 소프트웨어적 사고능력을 배양하는데 목적이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소융대</a:t>
            </a:r>
            <a:r>
              <a:rPr lang="ko-KR" altLang="en-US" dirty="0"/>
              <a:t> </a:t>
            </a:r>
            <a:r>
              <a:rPr lang="ko-KR" altLang="en-US" dirty="0" err="1"/>
              <a:t>복전을</a:t>
            </a:r>
            <a:r>
              <a:rPr lang="ko-KR" altLang="en-US" dirty="0"/>
              <a:t> 위한 첫번째 관문</a:t>
            </a:r>
            <a:r>
              <a:rPr lang="en-US" altLang="ko-KR" dirty="0"/>
              <a:t>. </a:t>
            </a:r>
            <a:r>
              <a:rPr lang="ko-KR" altLang="en-US" dirty="0" err="1"/>
              <a:t>소융대</a:t>
            </a:r>
            <a:r>
              <a:rPr lang="ko-KR" altLang="en-US" dirty="0"/>
              <a:t> 전공과목은 대부분 여기서 배운 개념을 알고 있다는 가정하에 진행된다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교양이지만 </a:t>
            </a:r>
            <a:r>
              <a:rPr lang="ko-KR" altLang="en-US" dirty="0" err="1"/>
              <a:t>전공느낌으로</a:t>
            </a:r>
            <a:r>
              <a:rPr lang="ko-KR" altLang="en-US" dirty="0"/>
              <a:t> 강의를 들어보고</a:t>
            </a:r>
            <a:r>
              <a:rPr lang="en-US" altLang="ko-KR" dirty="0"/>
              <a:t>, </a:t>
            </a:r>
            <a:r>
              <a:rPr lang="ko-KR" altLang="en-US" dirty="0"/>
              <a:t>자신과 맞지 않는다 싶으면 </a:t>
            </a:r>
            <a:r>
              <a:rPr lang="ko-KR" altLang="en-US" dirty="0" err="1"/>
              <a:t>소융대</a:t>
            </a:r>
            <a:r>
              <a:rPr lang="ko-KR" altLang="en-US" dirty="0"/>
              <a:t> </a:t>
            </a:r>
            <a:r>
              <a:rPr lang="ko-KR" altLang="en-US" dirty="0" err="1"/>
              <a:t>복전을</a:t>
            </a:r>
            <a:r>
              <a:rPr lang="ko-KR" altLang="en-US" dirty="0"/>
              <a:t> 다시 한 번 생각해보자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시험도 어렵고</a:t>
            </a:r>
            <a:r>
              <a:rPr lang="en-US" altLang="ko-KR" dirty="0"/>
              <a:t>, </a:t>
            </a:r>
            <a:r>
              <a:rPr lang="ko-KR" altLang="en-US" dirty="0"/>
              <a:t>강의도 어렵다</a:t>
            </a:r>
            <a:r>
              <a:rPr lang="en-US" altLang="ko-KR" dirty="0"/>
              <a:t>. </a:t>
            </a:r>
            <a:r>
              <a:rPr lang="ko-KR" altLang="en-US" dirty="0"/>
              <a:t>하지만 꾹 참고 배우면 정말로 컴퓨터처럼 생각하는 내 자신을 보게 된다</a:t>
            </a:r>
            <a:r>
              <a:rPr lang="en-US" altLang="ko-KR" dirty="0"/>
              <a:t>. </a:t>
            </a: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자신과 맞지 않는다고 느껴도 시험공부를 열심히 하면 어느새 </a:t>
            </a:r>
            <a:r>
              <a:rPr lang="ko-KR" altLang="en-US" dirty="0" err="1"/>
              <a:t>컴공과가</a:t>
            </a:r>
            <a:r>
              <a:rPr lang="ko-KR" altLang="en-US" dirty="0"/>
              <a:t> 되어있는 나를 볼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657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E5CF6-81C5-4B65-9BE6-0FEBF471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겁먹지 </a:t>
            </a:r>
            <a:r>
              <a:rPr lang="ko-KR" altLang="en-US" dirty="0" err="1"/>
              <a:t>마시오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5040C8B-85AC-4D00-B5FF-73B5AA3FD9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1933676"/>
              </p:ext>
            </p:extLst>
          </p:nvPr>
        </p:nvGraphicFramePr>
        <p:xfrm>
          <a:off x="1022574" y="1983525"/>
          <a:ext cx="10133106" cy="416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4" descr="분산공식에 대한 이미지 검색결과">
            <a:extLst>
              <a:ext uri="{FF2B5EF4-FFF2-40B4-BE49-F238E27FC236}">
                <a16:creationId xmlns:a16="http://schemas.microsoft.com/office/drawing/2014/main" id="{9A4AAE00-A796-4B6F-B005-19279F66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2972443"/>
            <a:ext cx="34004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오차역전파 공식에 대한 이미지 검색결과">
            <a:extLst>
              <a:ext uri="{FF2B5EF4-FFF2-40B4-BE49-F238E27FC236}">
                <a16:creationId xmlns:a16="http://schemas.microsoft.com/office/drawing/2014/main" id="{F89459FD-E9D9-4BAF-9EC5-CEBB0C23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636" y="2605227"/>
            <a:ext cx="3746129" cy="19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290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ABB7B-1240-4BA2-BCFA-95D1A9BD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필요성을 느끼면 스스로 찾아서 공부하게 될 테니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수학에 대한 거부감을 갖지 않는 것이 중요하다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969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9805A-1A74-4EE2-80F7-F99A1178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남은 기간동안 </a:t>
            </a:r>
            <a:r>
              <a:rPr lang="ko-KR" altLang="en-US" dirty="0" err="1"/>
              <a:t>해볼만한</a:t>
            </a:r>
            <a:r>
              <a:rPr lang="ko-KR" altLang="en-US" dirty="0"/>
              <a:t> 자격증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5A250B-2465-4517-81BA-EEB1A89BC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55617"/>
              </p:ext>
            </p:extLst>
          </p:nvPr>
        </p:nvGraphicFramePr>
        <p:xfrm>
          <a:off x="1183341" y="2862231"/>
          <a:ext cx="93232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27721267"/>
                    </a:ext>
                  </a:extLst>
                </a:gridCol>
                <a:gridCol w="2796988">
                  <a:extLst>
                    <a:ext uri="{9D8B030D-6E8A-4147-A177-3AD203B41FA5}">
                      <a16:colId xmlns:a16="http://schemas.microsoft.com/office/drawing/2014/main" val="3090686078"/>
                    </a:ext>
                  </a:extLst>
                </a:gridCol>
                <a:gridCol w="1380565">
                  <a:extLst>
                    <a:ext uri="{9D8B030D-6E8A-4147-A177-3AD203B41FA5}">
                      <a16:colId xmlns:a16="http://schemas.microsoft.com/office/drawing/2014/main" val="3222655579"/>
                    </a:ext>
                  </a:extLst>
                </a:gridCol>
                <a:gridCol w="1335741">
                  <a:extLst>
                    <a:ext uri="{9D8B030D-6E8A-4147-A177-3AD203B41FA5}">
                      <a16:colId xmlns:a16="http://schemas.microsoft.com/office/drawing/2014/main" val="119189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자격증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신청기간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시험일자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시험료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데이터분석준전문가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ADsP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 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일까지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29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6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SQL</a:t>
                      </a:r>
                      <a:r>
                        <a:rPr lang="ko-KR" altLang="en-US" dirty="0"/>
                        <a:t>개발자</a:t>
                      </a:r>
                      <a:r>
                        <a:rPr lang="en-US" altLang="ko-KR" dirty="0"/>
                        <a:t>(SQLD)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 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일까지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3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운전면허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83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 영어 자격증</a:t>
                      </a:r>
                      <a:r>
                        <a:rPr lang="en-US" altLang="ko-KR" dirty="0"/>
                        <a:t>(TOEIC, OPIC </a:t>
                      </a:r>
                      <a:r>
                        <a:rPr lang="ko-KR" altLang="en-US" dirty="0"/>
                        <a:t>등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256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40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FFED5-C1A4-44D3-9822-DF57C798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추천강의 </a:t>
            </a:r>
            <a:r>
              <a:rPr lang="en-US" altLang="ko-KR" dirty="0"/>
              <a:t>- </a:t>
            </a:r>
            <a:r>
              <a:rPr lang="ko-KR" altLang="en-US" dirty="0"/>
              <a:t>선형대수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F29E6-9118-4753-8483-88720AD8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수학과에서 여는 선형대수</a:t>
            </a:r>
            <a:r>
              <a:rPr lang="en-US" altLang="ko-KR" dirty="0"/>
              <a:t>, </a:t>
            </a:r>
            <a:r>
              <a:rPr lang="ko-KR" altLang="en-US" dirty="0" err="1"/>
              <a:t>소융대에서</a:t>
            </a:r>
            <a:r>
              <a:rPr lang="ko-KR" altLang="en-US" dirty="0"/>
              <a:t> 여는 선형대수 두 가지가 있는데</a:t>
            </a:r>
            <a:r>
              <a:rPr lang="en-US" altLang="ko-KR" dirty="0"/>
              <a:t>, </a:t>
            </a:r>
            <a:r>
              <a:rPr lang="ko-KR" altLang="en-US" dirty="0"/>
              <a:t>여기선 </a:t>
            </a:r>
            <a:r>
              <a:rPr lang="ko-KR" altLang="en-US" dirty="0" err="1"/>
              <a:t>소융대</a:t>
            </a:r>
            <a:r>
              <a:rPr lang="ko-KR" altLang="en-US" dirty="0"/>
              <a:t> 선형대수를 의미한다</a:t>
            </a:r>
            <a:r>
              <a:rPr lang="en-US" altLang="ko-KR" dirty="0"/>
              <a:t>. </a:t>
            </a:r>
            <a:r>
              <a:rPr lang="ko-KR" altLang="en-US" dirty="0"/>
              <a:t>통칭 선대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수학선대는 증명</a:t>
            </a:r>
            <a:r>
              <a:rPr lang="en-US" altLang="ko-KR" dirty="0"/>
              <a:t>, </a:t>
            </a:r>
            <a:r>
              <a:rPr lang="ko-KR" altLang="en-US" dirty="0"/>
              <a:t>행렬식 등에 초점이 맞춰지지만</a:t>
            </a:r>
            <a:r>
              <a:rPr lang="en-US" altLang="ko-KR" dirty="0"/>
              <a:t>, </a:t>
            </a:r>
            <a:r>
              <a:rPr lang="ko-KR" altLang="en-US" dirty="0"/>
              <a:t>여기선 어떻게 컴퓨터에서 행렬을 사용하는가에 대해 초점을 맞춘다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시험이 쉽지는 않지만</a:t>
            </a:r>
            <a:r>
              <a:rPr lang="en-US" altLang="ko-KR" dirty="0"/>
              <a:t>, </a:t>
            </a:r>
            <a:r>
              <a:rPr lang="ko-KR" altLang="en-US" dirty="0"/>
              <a:t>교수님이 설명을 엄청 잘하시고 시험문제도 </a:t>
            </a:r>
            <a:r>
              <a:rPr lang="ko-KR" altLang="en-US" dirty="0" err="1"/>
              <a:t>나올만한</a:t>
            </a:r>
            <a:r>
              <a:rPr lang="ko-KR" altLang="en-US" dirty="0"/>
              <a:t> 핵심들만 나온다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경영수학때 대부분 </a:t>
            </a:r>
            <a:r>
              <a:rPr lang="ko-KR" altLang="en-US" dirty="0" err="1"/>
              <a:t>독학했을텐데</a:t>
            </a:r>
            <a:r>
              <a:rPr lang="en-US" altLang="ko-KR" dirty="0"/>
              <a:t>, </a:t>
            </a:r>
            <a:r>
              <a:rPr lang="ko-KR" altLang="en-US" dirty="0"/>
              <a:t>당시엔 몰랐단 것 혹은 이해하지 못한 것들을 다시 배울 기회가 생긴다</a:t>
            </a:r>
            <a:r>
              <a:rPr lang="en-US" altLang="ko-KR" dirty="0"/>
              <a:t>. </a:t>
            </a:r>
            <a:r>
              <a:rPr lang="ko-KR" altLang="en-US" dirty="0"/>
              <a:t>실제로 수업을 들으면서 </a:t>
            </a:r>
            <a:r>
              <a:rPr lang="en-US" altLang="ko-KR" dirty="0"/>
              <a:t>‘</a:t>
            </a:r>
            <a:r>
              <a:rPr lang="ko-KR" altLang="en-US" dirty="0"/>
              <a:t>아</a:t>
            </a:r>
            <a:r>
              <a:rPr lang="en-US" altLang="ko-KR" dirty="0"/>
              <a:t>, </a:t>
            </a:r>
            <a:r>
              <a:rPr lang="ko-KR" altLang="en-US" dirty="0"/>
              <a:t>저런 의미였구나</a:t>
            </a:r>
            <a:r>
              <a:rPr lang="en-US" altLang="ko-KR" dirty="0"/>
              <a:t>’ </a:t>
            </a:r>
            <a:r>
              <a:rPr lang="ko-KR" altLang="en-US" dirty="0"/>
              <a:t>하고 소름이 끼친다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대형강의 </a:t>
            </a:r>
            <a:r>
              <a:rPr lang="en-US" altLang="ko-KR" dirty="0"/>
              <a:t>+ 1</a:t>
            </a:r>
            <a:r>
              <a:rPr lang="ko-KR" altLang="en-US" dirty="0"/>
              <a:t>학년 </a:t>
            </a:r>
            <a:r>
              <a:rPr lang="ko-KR" altLang="en-US" dirty="0" err="1"/>
              <a:t>수업이다보니</a:t>
            </a:r>
            <a:r>
              <a:rPr lang="en-US" altLang="ko-KR" dirty="0"/>
              <a:t>, </a:t>
            </a:r>
            <a:r>
              <a:rPr lang="ko-KR" altLang="en-US" dirty="0"/>
              <a:t>학점 따기 굉장히 쉽다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선형대수때 제대로 배운 행렬개념은 이후 회귀분석</a:t>
            </a:r>
            <a:r>
              <a:rPr lang="en-US" altLang="ko-KR" dirty="0"/>
              <a:t>, </a:t>
            </a:r>
            <a:r>
              <a:rPr lang="ko-KR" altLang="en-US" dirty="0" err="1"/>
              <a:t>다변량통계분석</a:t>
            </a:r>
            <a:r>
              <a:rPr lang="en-US" altLang="ko-KR" dirty="0"/>
              <a:t>, </a:t>
            </a:r>
            <a:r>
              <a:rPr lang="ko-KR" altLang="en-US" dirty="0"/>
              <a:t>나아가 </a:t>
            </a:r>
            <a:r>
              <a:rPr lang="ko-KR" altLang="en-US" dirty="0" err="1"/>
              <a:t>딥러닝까지</a:t>
            </a:r>
            <a:r>
              <a:rPr lang="ko-KR" altLang="en-US" dirty="0"/>
              <a:t> 두루 쓰이므로</a:t>
            </a:r>
            <a:r>
              <a:rPr lang="en-US" altLang="ko-KR" dirty="0"/>
              <a:t>, </a:t>
            </a:r>
            <a:r>
              <a:rPr lang="ko-KR" altLang="en-US" dirty="0"/>
              <a:t>듣는 것을 권장한다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79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69E93-E068-48EF-AD02-1C78B098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추천강의 </a:t>
            </a:r>
            <a:r>
              <a:rPr lang="en-US" altLang="ko-KR" dirty="0"/>
              <a:t>- </a:t>
            </a:r>
            <a:r>
              <a:rPr lang="ko-KR" altLang="en-US" dirty="0"/>
              <a:t>데이터베이스입문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F6DEA-A112-4436-A4D3-9FBC746CA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데이터베이스입문은 경영정보학과</a:t>
            </a:r>
            <a:r>
              <a:rPr lang="en-US" altLang="ko-KR" dirty="0"/>
              <a:t>, </a:t>
            </a:r>
            <a:r>
              <a:rPr lang="ko-KR" altLang="en-US" dirty="0" err="1"/>
              <a:t>경통</a:t>
            </a:r>
            <a:r>
              <a:rPr lang="ko-KR" altLang="en-US" dirty="0"/>
              <a:t> 두 곳에서 개설된다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추천하고 싶은 곳은 경영정보학부의 데이터베이스 입문</a:t>
            </a:r>
            <a:r>
              <a:rPr lang="en-US" altLang="ko-KR" dirty="0"/>
              <a:t>. </a:t>
            </a:r>
            <a:r>
              <a:rPr lang="ko-KR" altLang="en-US" dirty="0"/>
              <a:t>통칭 </a:t>
            </a:r>
            <a:r>
              <a:rPr lang="ko-KR" altLang="en-US" dirty="0" err="1"/>
              <a:t>데베입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교수님이 경정의 </a:t>
            </a:r>
            <a:r>
              <a:rPr lang="ko-KR" altLang="en-US" dirty="0" err="1"/>
              <a:t>간판교수님이시다</a:t>
            </a:r>
            <a:r>
              <a:rPr lang="en-US" altLang="ko-KR" dirty="0"/>
              <a:t>. </a:t>
            </a:r>
            <a:r>
              <a:rPr lang="ko-KR" altLang="en-US" dirty="0"/>
              <a:t>엄청 친절하시고</a:t>
            </a:r>
            <a:r>
              <a:rPr lang="en-US" altLang="ko-KR" dirty="0"/>
              <a:t>, </a:t>
            </a:r>
            <a:r>
              <a:rPr lang="ko-KR" altLang="en-US" dirty="0"/>
              <a:t>되게 자세히 알려주신다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데이터베이스 개념이 처음에 배우면 굉장히 낯선데</a:t>
            </a:r>
            <a:r>
              <a:rPr lang="en-US" altLang="ko-KR" dirty="0"/>
              <a:t>, </a:t>
            </a:r>
            <a:r>
              <a:rPr lang="ko-KR" altLang="en-US" dirty="0"/>
              <a:t>팀프로젝트를 진행하면서 하나하나 알려주시기 때문에 개념을 받아들이기 굉장히 쉬워진다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ko-KR" altLang="en-US" dirty="0" err="1"/>
              <a:t>경통</a:t>
            </a:r>
            <a:r>
              <a:rPr lang="ko-KR" altLang="en-US" dirty="0"/>
              <a:t> </a:t>
            </a:r>
            <a:r>
              <a:rPr lang="ko-KR" altLang="en-US" dirty="0" err="1"/>
              <a:t>데베입이</a:t>
            </a:r>
            <a:r>
              <a:rPr lang="ko-KR" altLang="en-US" dirty="0"/>
              <a:t> </a:t>
            </a:r>
            <a:r>
              <a:rPr lang="ko-KR" altLang="en-US" dirty="0" err="1"/>
              <a:t>안성만교수님이라면</a:t>
            </a:r>
            <a:r>
              <a:rPr lang="en-US" altLang="ko-KR" dirty="0"/>
              <a:t>,</a:t>
            </a:r>
            <a:r>
              <a:rPr lang="ko-KR" altLang="en-US" dirty="0"/>
              <a:t>진지하게 경정 수업을 듣는 것을 </a:t>
            </a:r>
            <a:r>
              <a:rPr lang="ko-KR" altLang="en-US" dirty="0" err="1"/>
              <a:t>고려해보길</a:t>
            </a:r>
            <a:r>
              <a:rPr lang="ko-KR" altLang="en-US" dirty="0"/>
              <a:t> 바란다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시험은 수업만 충실히 들었다면 쉽게 풀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배우는 데이터베이스 개념이 추후 졸업요건인 </a:t>
            </a:r>
            <a:r>
              <a:rPr lang="en-US" altLang="ko-KR" dirty="0"/>
              <a:t>SQL</a:t>
            </a:r>
            <a:r>
              <a:rPr lang="ko-KR" altLang="en-US" dirty="0"/>
              <a:t>과 직결되므로 매우 잘 들어야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32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EF105-8A0F-4B9D-9A08-EB18DFDD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추천강의 </a:t>
            </a:r>
            <a:r>
              <a:rPr lang="en-US" altLang="ko-KR" dirty="0"/>
              <a:t>– </a:t>
            </a:r>
            <a:r>
              <a:rPr lang="ko-KR" altLang="en-US" dirty="0" err="1"/>
              <a:t>딥러닝과</a:t>
            </a:r>
            <a:r>
              <a:rPr lang="ko-KR" altLang="en-US" dirty="0"/>
              <a:t> 인공지능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7B875-AA5B-4245-943E-FA7D85DA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안성만교수님의 진짜 모습을 볼 수 있는 강의</a:t>
            </a:r>
            <a:r>
              <a:rPr lang="en-US" altLang="ko-KR" dirty="0"/>
              <a:t>. </a:t>
            </a:r>
            <a:r>
              <a:rPr lang="ko-KR" altLang="en-US" dirty="0"/>
              <a:t>경영수학때 본 안성만 교수님은 가짜다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강의를 들으면 딥러닝 </a:t>
            </a:r>
            <a:r>
              <a:rPr lang="ko-KR" altLang="en-US" dirty="0" err="1"/>
              <a:t>코드쯤은</a:t>
            </a:r>
            <a:r>
              <a:rPr lang="ko-KR" altLang="en-US" dirty="0"/>
              <a:t> 손코딩으로도 가능하다</a:t>
            </a:r>
            <a:r>
              <a:rPr lang="en-US" altLang="ko-KR" dirty="0"/>
              <a:t>. </a:t>
            </a:r>
            <a:r>
              <a:rPr lang="ko-KR" altLang="en-US" dirty="0"/>
              <a:t>안성만 교수님이 </a:t>
            </a:r>
            <a:r>
              <a:rPr lang="ko-KR" altLang="en-US" dirty="0" err="1"/>
              <a:t>딥러닝에</a:t>
            </a:r>
            <a:r>
              <a:rPr lang="ko-KR" altLang="en-US" dirty="0"/>
              <a:t> 관심이 많으셔서</a:t>
            </a:r>
            <a:r>
              <a:rPr lang="en-US" altLang="ko-KR" dirty="0"/>
              <a:t>, </a:t>
            </a:r>
            <a:r>
              <a:rPr lang="ko-KR" altLang="en-US" dirty="0"/>
              <a:t>강의의 질도 높고 배우는 것도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안성만교수님의 명성덕에 수강인원이 많진 않아서 학점 따기는 어렵다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D&amp;A Deep Session</a:t>
            </a:r>
            <a:r>
              <a:rPr lang="ko-KR" altLang="en-US" dirty="0"/>
              <a:t>을 듣는다면</a:t>
            </a:r>
            <a:r>
              <a:rPr lang="en-US" altLang="ko-KR" dirty="0"/>
              <a:t>, A+</a:t>
            </a:r>
            <a:r>
              <a:rPr lang="ko-KR" altLang="en-US" dirty="0"/>
              <a:t>는 충분히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교수님이 귀여우신 것이 이 강의의 최대 장점이라고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72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97696-A410-418C-8497-EBCE1702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추천강의 </a:t>
            </a:r>
            <a:r>
              <a:rPr lang="en-US" altLang="ko-KR" dirty="0"/>
              <a:t>– </a:t>
            </a:r>
            <a:r>
              <a:rPr lang="ko-KR" altLang="en-US" dirty="0"/>
              <a:t>소셜 네트워크 </a:t>
            </a:r>
            <a:r>
              <a:rPr lang="ko-KR" altLang="en-US" dirty="0" err="1"/>
              <a:t>애널리틱스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B19F8-38CF-49CD-A9D3-ECCEBEC5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ANOVA,</a:t>
            </a:r>
            <a:r>
              <a:rPr lang="ko-KR" altLang="en-US" dirty="0"/>
              <a:t> 회귀분석 등에 지쳤을 때</a:t>
            </a:r>
            <a:r>
              <a:rPr lang="en-US" altLang="ko-KR" dirty="0"/>
              <a:t>, </a:t>
            </a:r>
            <a:r>
              <a:rPr lang="ko-KR" altLang="en-US" dirty="0"/>
              <a:t>새로운 분석 방법을 알려주는 강좌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SNS </a:t>
            </a:r>
            <a:r>
              <a:rPr lang="ko-KR" altLang="en-US" dirty="0"/>
              <a:t>분석에 사용하는 다양한 지표를 배우고 </a:t>
            </a:r>
            <a:r>
              <a:rPr lang="ko-KR" altLang="en-US" dirty="0" err="1"/>
              <a:t>논문리딩</a:t>
            </a:r>
            <a:r>
              <a:rPr lang="ko-KR" altLang="en-US" dirty="0"/>
              <a:t> 및 기말 프로젝트로 마무리한다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학점은 </a:t>
            </a:r>
            <a:r>
              <a:rPr lang="en-US" altLang="ko-KR" dirty="0"/>
              <a:t>+</a:t>
            </a:r>
            <a:r>
              <a:rPr lang="ko-KR" altLang="en-US" dirty="0"/>
              <a:t>를 </a:t>
            </a:r>
            <a:r>
              <a:rPr lang="ko-KR" altLang="en-US" dirty="0" err="1"/>
              <a:t>붙여주신다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하지만 이 강좌의 최대 단점은 바로 </a:t>
            </a:r>
            <a:r>
              <a:rPr lang="ko-KR" altLang="en-US" dirty="0" err="1"/>
              <a:t>교수님이다</a:t>
            </a:r>
            <a:r>
              <a:rPr lang="en-US" altLang="ko-KR" dirty="0"/>
              <a:t>. </a:t>
            </a:r>
            <a:r>
              <a:rPr lang="ko-KR" altLang="en-US" dirty="0"/>
              <a:t>강의실 밖에서 만나면 한 없이 따뜻하신 분이지만 강의실에 오시면 짜증을 많이 내신다</a:t>
            </a:r>
            <a:r>
              <a:rPr lang="en-US" altLang="ko-KR" dirty="0"/>
              <a:t>. </a:t>
            </a:r>
            <a:r>
              <a:rPr lang="ko-KR" altLang="en-US" dirty="0"/>
              <a:t>그리고 많이 혼나게 된다</a:t>
            </a:r>
            <a:r>
              <a:rPr lang="en-US" altLang="ko-KR" dirty="0"/>
              <a:t>. </a:t>
            </a:r>
            <a:r>
              <a:rPr lang="ko-KR" altLang="en-US" dirty="0"/>
              <a:t>그래도 얻어가는 것은 많다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그래서 폐강 가능성도 높고</a:t>
            </a:r>
            <a:r>
              <a:rPr lang="en-US" altLang="ko-KR" dirty="0"/>
              <a:t>, </a:t>
            </a:r>
            <a:r>
              <a:rPr lang="ko-KR" altLang="en-US" dirty="0"/>
              <a:t>학점 따기도 쉽지 않다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이 강의의 최대 장점은 교수님이 피자를 잘 </a:t>
            </a:r>
            <a:r>
              <a:rPr lang="ko-KR" altLang="en-US" dirty="0" err="1"/>
              <a:t>사주신다는</a:t>
            </a:r>
            <a:r>
              <a:rPr lang="ko-KR" altLang="en-US" dirty="0"/>
              <a:t> 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40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B6F51-D6EC-449A-96EE-B147C76B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19900" b="1" dirty="0"/>
              <a:t>35</a:t>
            </a:r>
            <a:endParaRPr lang="ko-KR" altLang="en-US" sz="19900" b="1" dirty="0"/>
          </a:p>
        </p:txBody>
      </p:sp>
    </p:spTree>
    <p:extLst>
      <p:ext uri="{BB962C8B-B14F-4D97-AF65-F5344CB8AC3E}">
        <p14:creationId xmlns:p14="http://schemas.microsoft.com/office/powerpoint/2010/main" val="167636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꿈은 없고요에 대한 이미지 검색결과">
            <a:extLst>
              <a:ext uri="{FF2B5EF4-FFF2-40B4-BE49-F238E27FC236}">
                <a16:creationId xmlns:a16="http://schemas.microsoft.com/office/drawing/2014/main" id="{ACA5E08D-DF83-4190-A16D-7296FB0600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119" y="1846263"/>
            <a:ext cx="642208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FF967-80A6-4656-98F2-C93D0C525847}"/>
              </a:ext>
            </a:extLst>
          </p:cNvPr>
          <p:cNvSpPr txBox="1"/>
          <p:nvPr/>
        </p:nvSpPr>
        <p:spPr>
          <a:xfrm>
            <a:off x="8489576" y="5499656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*2</a:t>
            </a:r>
            <a:r>
              <a:rPr lang="ko-KR" altLang="en-US" dirty="0"/>
              <a:t>학년 한정</a:t>
            </a:r>
          </a:p>
        </p:txBody>
      </p:sp>
    </p:spTree>
    <p:extLst>
      <p:ext uri="{BB962C8B-B14F-4D97-AF65-F5344CB8AC3E}">
        <p14:creationId xmlns:p14="http://schemas.microsoft.com/office/powerpoint/2010/main" val="139896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이제부턴 정말 공부뿐이야에 대한 이미지 검색결과">
            <a:extLst>
              <a:ext uri="{FF2B5EF4-FFF2-40B4-BE49-F238E27FC236}">
                <a16:creationId xmlns:a16="http://schemas.microsoft.com/office/drawing/2014/main" id="{D13626B2-C0AB-46E9-9CBB-FD6BBFEFE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419" y="2056917"/>
            <a:ext cx="36195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3F7BDF-20C1-4EB6-899A-80586160E526}"/>
              </a:ext>
            </a:extLst>
          </p:cNvPr>
          <p:cNvSpPr txBox="1"/>
          <p:nvPr/>
        </p:nvSpPr>
        <p:spPr>
          <a:xfrm>
            <a:off x="1704419" y="5402335"/>
            <a:ext cx="250003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신지섭</a:t>
            </a:r>
            <a:r>
              <a:rPr lang="en-US" altLang="ko-KR" sz="1400" dirty="0">
                <a:solidFill>
                  <a:schemeClr val="bg1"/>
                </a:solidFill>
              </a:rPr>
              <a:t>(25</a:t>
            </a:r>
            <a:r>
              <a:rPr lang="ko-KR" altLang="en-US" sz="1400" dirty="0">
                <a:solidFill>
                  <a:schemeClr val="bg1"/>
                </a:solidFill>
              </a:rPr>
              <a:t>살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대학교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학년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052" name="Picture 4" descr="이제부턴 정말 공부뿐이야에 대한 이미지 검색결과">
            <a:extLst>
              <a:ext uri="{FF2B5EF4-FFF2-40B4-BE49-F238E27FC236}">
                <a16:creationId xmlns:a16="http://schemas.microsoft.com/office/drawing/2014/main" id="{F7D19CBA-145A-4AF7-BB28-4F56D7741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41" y="2095017"/>
            <a:ext cx="40862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CB5A895-858B-4428-A365-66143A049495}"/>
              </a:ext>
            </a:extLst>
          </p:cNvPr>
          <p:cNvSpPr/>
          <p:nvPr/>
        </p:nvSpPr>
        <p:spPr>
          <a:xfrm>
            <a:off x="5728447" y="3720353"/>
            <a:ext cx="690282" cy="582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7110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342</TotalTime>
  <Words>667</Words>
  <Application>Microsoft Office PowerPoint</Application>
  <PresentationFormat>와이드스크린</PresentationFormat>
  <Paragraphs>82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추억</vt:lpstr>
      <vt:lpstr>Epilogue</vt:lpstr>
      <vt:lpstr>추천강의 – 과학과 소프트웨어적 사고</vt:lpstr>
      <vt:lpstr>추천강의 - 선형대수</vt:lpstr>
      <vt:lpstr>추천강의 - 데이터베이스입문</vt:lpstr>
      <vt:lpstr>추천강의 – 딥러닝과 인공지능</vt:lpstr>
      <vt:lpstr>추천강의 – 소셜 네트워크 애널리틱스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왜 영어공부를 해야 할까?</vt:lpstr>
      <vt:lpstr>PowerPoint 프레젠테이션</vt:lpstr>
      <vt:lpstr>왜 통계공부를 해야 할까?</vt:lpstr>
      <vt:lpstr>통계는 지식이다.</vt:lpstr>
      <vt:lpstr>PowerPoint 프레젠테이션</vt:lpstr>
      <vt:lpstr>PowerPoint 프레젠테이션</vt:lpstr>
      <vt:lpstr>겁먹지 마시오.</vt:lpstr>
      <vt:lpstr>PowerPoint 프레젠테이션</vt:lpstr>
      <vt:lpstr>남은 기간동안 해볼만한 자격증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Epilogue</dc:title>
  <dc:creator>신 지섭</dc:creator>
  <cp:lastModifiedBy>신 지섭</cp:lastModifiedBy>
  <cp:revision>16</cp:revision>
  <dcterms:created xsi:type="dcterms:W3CDTF">2020-01-19T10:07:52Z</dcterms:created>
  <dcterms:modified xsi:type="dcterms:W3CDTF">2020-01-19T19:11:07Z</dcterms:modified>
</cp:coreProperties>
</file>