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5" r:id="rId7"/>
    <p:sldId id="286" r:id="rId8"/>
    <p:sldId id="280" r:id="rId9"/>
    <p:sldId id="281" r:id="rId10"/>
    <p:sldId id="284" r:id="rId11"/>
    <p:sldId id="282" r:id="rId12"/>
    <p:sldId id="283" r:id="rId13"/>
    <p:sldId id="287" r:id="rId14"/>
    <p:sldId id="288" r:id="rId15"/>
    <p:sldId id="289" r:id="rId16"/>
    <p:sldId id="290" r:id="rId17"/>
    <p:sldId id="292" r:id="rId18"/>
    <p:sldId id="291" r:id="rId19"/>
    <p:sldId id="293" r:id="rId20"/>
    <p:sldId id="294" r:id="rId21"/>
    <p:sldId id="296" r:id="rId22"/>
    <p:sldId id="297" r:id="rId23"/>
    <p:sldId id="298" r:id="rId24"/>
    <p:sldId id="299" r:id="rId25"/>
    <p:sldId id="300" r:id="rId26"/>
    <p:sldId id="30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8D5"/>
    <a:srgbClr val="7C97C2"/>
    <a:srgbClr val="FF5050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97B7-EA58-4606-8AEF-85F667A7621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61589" y="386755"/>
            <a:ext cx="8486411" cy="3378280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5244353" y="3729319"/>
            <a:ext cx="6114000" cy="35716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961589" y="386755"/>
            <a:ext cx="0" cy="2096469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253" y="2269415"/>
            <a:ext cx="8640707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6000" b="1" kern="0" dirty="0">
                <a:ln w="12700">
                  <a:solidFill>
                    <a:srgbClr val="7C97C2"/>
                  </a:solidFill>
                </a:ln>
                <a:solidFill>
                  <a:srgbClr val="88A0C8"/>
                </a:solidFill>
              </a:rPr>
              <a:t>겨울방학 파이썬 스터디</a:t>
            </a:r>
            <a:endParaRPr lang="en-US" altLang="ko-KR" sz="6000" b="1" kern="0" dirty="0">
              <a:ln w="12700">
                <a:solidFill>
                  <a:srgbClr val="7C97C2"/>
                </a:solidFill>
              </a:ln>
              <a:solidFill>
                <a:srgbClr val="88A0C8"/>
              </a:solidFill>
            </a:endParaRPr>
          </a:p>
          <a:p>
            <a:pPr lvl="0" latinLnBrk="0">
              <a:defRPr/>
            </a:pPr>
            <a:r>
              <a:rPr lang="en-US" altLang="ko-KR" sz="4000" b="1" kern="0" dirty="0">
                <a:ln w="12700">
                  <a:solidFill>
                    <a:srgbClr val="88A0C8"/>
                  </a:solidFill>
                </a:ln>
                <a:noFill/>
              </a:rPr>
              <a:t>1</a:t>
            </a:r>
            <a:r>
              <a:rPr lang="ko-KR" altLang="en-US" sz="4000" b="1" kern="0" dirty="0">
                <a:ln w="12700">
                  <a:solidFill>
                    <a:srgbClr val="88A0C8"/>
                  </a:solidFill>
                </a:ln>
                <a:noFill/>
              </a:rPr>
              <a:t>차시 수업</a:t>
            </a:r>
            <a:endParaRPr lang="en-US" altLang="ko-KR" sz="4000" b="1" kern="0" dirty="0">
              <a:ln w="12700">
                <a:solidFill>
                  <a:srgbClr val="88A0C8"/>
                </a:solidFill>
              </a:ln>
              <a:noFill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58117" y="3406419"/>
            <a:ext cx="4024537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ko-KR" altLang="en-US" sz="1050" kern="0">
                <a:solidFill>
                  <a:srgbClr val="7C97C2"/>
                </a:solidFill>
              </a:rPr>
              <a:t>파이썬 기본 문법</a:t>
            </a:r>
            <a:endParaRPr lang="en-US" altLang="ko-KR" sz="1050" kern="0" dirty="0">
              <a:solidFill>
                <a:srgbClr val="7C97C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78854" y="3729464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r>
              <a:rPr lang="en-US" altLang="ko-KR" sz="900" dirty="0"/>
              <a:t>+</a:t>
            </a:r>
            <a:endParaRPr lang="ko-KR" altLang="en-US" sz="9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>
            <a:off x="11440600" y="4071794"/>
            <a:ext cx="0" cy="2796632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346E5-C0B3-44F1-A5CD-11219CB3B726}"/>
              </a:ext>
            </a:extLst>
          </p:cNvPr>
          <p:cNvSpPr txBox="1"/>
          <p:nvPr/>
        </p:nvSpPr>
        <p:spPr>
          <a:xfrm>
            <a:off x="1307351" y="1796283"/>
            <a:ext cx="928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숫자형 데이터 타입은 비교 연산도 가능하며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bool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형태로 반환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데이터 타입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(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숫자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3447CAF0-BBE3-4364-AB00-8D6770155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24643"/>
              </p:ext>
            </p:extLst>
          </p:nvPr>
        </p:nvGraphicFramePr>
        <p:xfrm>
          <a:off x="1307352" y="2498525"/>
          <a:ext cx="9577296" cy="3288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324">
                  <a:extLst>
                    <a:ext uri="{9D8B030D-6E8A-4147-A177-3AD203B41FA5}">
                      <a16:colId xmlns:a16="http://schemas.microsoft.com/office/drawing/2014/main" val="529585567"/>
                    </a:ext>
                  </a:extLst>
                </a:gridCol>
                <a:gridCol w="2394324">
                  <a:extLst>
                    <a:ext uri="{9D8B030D-6E8A-4147-A177-3AD203B41FA5}">
                      <a16:colId xmlns:a16="http://schemas.microsoft.com/office/drawing/2014/main" val="1469559742"/>
                    </a:ext>
                  </a:extLst>
                </a:gridCol>
                <a:gridCol w="2394324">
                  <a:extLst>
                    <a:ext uri="{9D8B030D-6E8A-4147-A177-3AD203B41FA5}">
                      <a16:colId xmlns:a16="http://schemas.microsoft.com/office/drawing/2014/main" val="3837576724"/>
                    </a:ext>
                  </a:extLst>
                </a:gridCol>
                <a:gridCol w="2394324">
                  <a:extLst>
                    <a:ext uri="{9D8B030D-6E8A-4147-A177-3AD203B41FA5}">
                      <a16:colId xmlns:a16="http://schemas.microsoft.com/office/drawing/2014/main" val="2442379181"/>
                    </a:ext>
                  </a:extLst>
                </a:gridCol>
              </a:tblGrid>
              <a:tr h="469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해석</a:t>
                      </a:r>
                    </a:p>
                  </a:txBody>
                  <a:tcPr anchor="ctr">
                    <a:solidFill>
                      <a:srgbClr val="7C97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>
                    <a:solidFill>
                      <a:srgbClr val="7C97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 anchor="ctr">
                    <a:solidFill>
                      <a:srgbClr val="7C97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출력</a:t>
                      </a:r>
                    </a:p>
                  </a:txBody>
                  <a:tcPr anchor="ctr">
                    <a:solidFill>
                      <a:srgbClr val="7C9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946862"/>
                  </a:ext>
                </a:extLst>
              </a:tr>
              <a:tr h="46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 </a:t>
                      </a:r>
                      <a:r>
                        <a:rPr lang="ko-KR" altLang="en-US" dirty="0"/>
                        <a:t>이상인가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&gt;=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316543"/>
                  </a:ext>
                </a:extLst>
              </a:tr>
              <a:tr h="46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 이하인가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&lt;=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7574"/>
                  </a:ext>
                </a:extLst>
              </a:tr>
              <a:tr h="46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 초과인가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 &gt;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226973"/>
                  </a:ext>
                </a:extLst>
              </a:tr>
              <a:tr h="46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 </a:t>
                      </a:r>
                      <a:r>
                        <a:rPr lang="ko-KR" altLang="en-US" dirty="0"/>
                        <a:t>미만인가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 &lt;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05786"/>
                  </a:ext>
                </a:extLst>
              </a:tr>
              <a:tr h="469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같은가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==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018847"/>
                  </a:ext>
                </a:extLst>
              </a:tr>
              <a:tr h="469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다른가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!=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11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1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2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데이터 타입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(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문자형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6698D3-6D6A-4412-A98A-FF37CA379BFE}"/>
              </a:ext>
            </a:extLst>
          </p:cNvPr>
          <p:cNvSpPr txBox="1"/>
          <p:nvPr/>
        </p:nvSpPr>
        <p:spPr>
          <a:xfrm>
            <a:off x="907906" y="1951325"/>
            <a:ext cx="107154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문자형 데이터는 </a:t>
            </a:r>
            <a:r>
              <a:rPr lang="en-US" altLang="ko-KR" sz="2000" b="1" dirty="0">
                <a:solidFill>
                  <a:srgbClr val="7C97C2"/>
                </a:solidFill>
              </a:rPr>
              <a:t>String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이라고 하며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큰 따옴표나 작은 따옴표로 둘러싸져 있음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var1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kookmin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  <a:r>
              <a:rPr lang="en-US" altLang="ko-KR" sz="2000" dirty="0">
                <a:solidFill>
                  <a:srgbClr val="A6B8D5"/>
                </a:solidFill>
              </a:rPr>
              <a:t>type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(var1)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&gt; str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문자형 데이터는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+, *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연산자를 사용할 수 있음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문자형 데이터 사이에서만 사용 가능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ex) ‘kook’ + ‘min’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&gt; ‘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kookmin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ex) ‘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경통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* 3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&gt; ‘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경통경통경통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5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데이터 타입 변환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63F6CB-F30C-43AF-862D-31FB9DD662F7}"/>
              </a:ext>
            </a:extLst>
          </p:cNvPr>
          <p:cNvSpPr txBox="1"/>
          <p:nvPr/>
        </p:nvSpPr>
        <p:spPr>
          <a:xfrm>
            <a:off x="1730188" y="2241418"/>
            <a:ext cx="3711390" cy="3075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7C97C2"/>
                </a:solidFill>
              </a:rPr>
              <a:t>숫자형에서 문자형으로</a:t>
            </a:r>
            <a:endParaRPr lang="en-US" altLang="ko-KR" sz="2400" b="1" dirty="0">
              <a:solidFill>
                <a:srgbClr val="7C97C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EX) var1 = 124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  <a:r>
              <a:rPr lang="en-US" altLang="ko-KR" sz="2000" dirty="0">
                <a:solidFill>
                  <a:srgbClr val="7C97C2"/>
                </a:solidFill>
              </a:rPr>
              <a:t>type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(var1)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&gt; int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  <a:r>
              <a:rPr lang="en-US" altLang="ko-KR" sz="2000" dirty="0">
                <a:solidFill>
                  <a:srgbClr val="7C97C2"/>
                </a:solidFill>
              </a:rPr>
              <a:t>type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(str(var1))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&gt; str</a:t>
            </a:r>
          </a:p>
          <a:p>
            <a:pPr>
              <a:lnSpc>
                <a:spcPct val="150000"/>
              </a:lnSpc>
            </a:pPr>
            <a:endParaRPr lang="en-US" altLang="ko-KR" sz="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3F49B-9906-4107-9E0C-3974EC9EE9E7}"/>
              </a:ext>
            </a:extLst>
          </p:cNvPr>
          <p:cNvSpPr txBox="1"/>
          <p:nvPr/>
        </p:nvSpPr>
        <p:spPr>
          <a:xfrm>
            <a:off x="6096000" y="2241418"/>
            <a:ext cx="3711390" cy="289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7C97C2"/>
                </a:solidFill>
              </a:rPr>
              <a:t>문자형에서 숫자형으로</a:t>
            </a:r>
            <a:endParaRPr lang="en-US" altLang="ko-KR" sz="2400" b="1" dirty="0">
              <a:solidFill>
                <a:srgbClr val="7C97C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EX) var2 = ‘123’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  <a:r>
              <a:rPr lang="en-US" altLang="ko-KR" sz="2000" dirty="0">
                <a:solidFill>
                  <a:srgbClr val="7C97C2"/>
                </a:solidFill>
              </a:rPr>
              <a:t>type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(var2)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&gt; str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  <a:r>
              <a:rPr lang="en-US" altLang="ko-KR" sz="2000" dirty="0">
                <a:solidFill>
                  <a:srgbClr val="7C97C2"/>
                </a:solidFill>
              </a:rPr>
              <a:t>type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(int(var2))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&gt; int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88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384053-1B94-47AD-A884-CF20DE6050E7}"/>
              </a:ext>
            </a:extLst>
          </p:cNvPr>
          <p:cNvSpPr txBox="1"/>
          <p:nvPr/>
        </p:nvSpPr>
        <p:spPr>
          <a:xfrm>
            <a:off x="519793" y="1801905"/>
            <a:ext cx="7315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대표적인 자료구조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/>
          </a:p>
          <a:p>
            <a:r>
              <a:rPr lang="ko-KR" altLang="en-US" sz="3200" b="1" dirty="0">
                <a:solidFill>
                  <a:srgbClr val="7C97C2"/>
                </a:solidFill>
              </a:rPr>
              <a:t>     </a:t>
            </a:r>
            <a:r>
              <a:rPr lang="en-US" altLang="ko-KR" sz="3200" b="1" dirty="0">
                <a:solidFill>
                  <a:srgbClr val="7C97C2"/>
                </a:solidFill>
              </a:rPr>
              <a:t>List </a:t>
            </a:r>
          </a:p>
          <a:p>
            <a:endParaRPr lang="en-US" altLang="ko-KR" sz="3200" b="1" dirty="0">
              <a:solidFill>
                <a:srgbClr val="7C97C2"/>
              </a:solidFill>
            </a:endParaRPr>
          </a:p>
          <a:p>
            <a:r>
              <a:rPr lang="ko-KR" altLang="en-US" sz="3200" b="1" dirty="0">
                <a:solidFill>
                  <a:srgbClr val="7C97C2"/>
                </a:solidFill>
              </a:rPr>
              <a:t>    </a:t>
            </a:r>
            <a:r>
              <a:rPr lang="en-US" altLang="ko-KR" sz="3200" b="1" dirty="0">
                <a:solidFill>
                  <a:srgbClr val="7C97C2"/>
                </a:solidFill>
              </a:rPr>
              <a:t> Dictionary </a:t>
            </a:r>
          </a:p>
          <a:p>
            <a:endParaRPr lang="en-US" altLang="ko-KR" sz="3200" b="1" dirty="0">
              <a:solidFill>
                <a:srgbClr val="7C97C2"/>
              </a:solidFill>
            </a:endParaRPr>
          </a:p>
          <a:p>
            <a:r>
              <a:rPr lang="ko-KR" altLang="en-US" sz="3200" b="1" dirty="0">
                <a:solidFill>
                  <a:srgbClr val="7C97C2"/>
                </a:solidFill>
              </a:rPr>
              <a:t>    </a:t>
            </a:r>
            <a:r>
              <a:rPr lang="en-US" altLang="ko-KR" sz="3200" b="1" dirty="0">
                <a:solidFill>
                  <a:srgbClr val="7C97C2"/>
                </a:solidFill>
              </a:rPr>
              <a:t> Tuple </a:t>
            </a:r>
          </a:p>
          <a:p>
            <a:endParaRPr lang="en-US" altLang="ko-KR" sz="3200" b="1" dirty="0">
              <a:solidFill>
                <a:srgbClr val="7C97C2"/>
              </a:solidFill>
            </a:endParaRPr>
          </a:p>
          <a:p>
            <a:r>
              <a:rPr lang="ko-KR" altLang="en-US" sz="3200" b="1" dirty="0">
                <a:solidFill>
                  <a:srgbClr val="7C97C2"/>
                </a:solidFill>
              </a:rPr>
              <a:t>     </a:t>
            </a:r>
            <a:r>
              <a:rPr lang="en-US" altLang="ko-KR" sz="3200" b="1" dirty="0">
                <a:solidFill>
                  <a:srgbClr val="7C97C2"/>
                </a:solidFill>
              </a:rPr>
              <a:t>Set</a:t>
            </a:r>
            <a:endParaRPr lang="ko-KR" altLang="en-US" sz="3200" b="1" dirty="0">
              <a:solidFill>
                <a:srgbClr val="7C97C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자료형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F7FA274-C269-450A-BEA1-8E9B0F7DF411}"/>
              </a:ext>
            </a:extLst>
          </p:cNvPr>
          <p:cNvSpPr/>
          <p:nvPr/>
        </p:nvSpPr>
        <p:spPr>
          <a:xfrm>
            <a:off x="923657" y="2807172"/>
            <a:ext cx="167040" cy="15926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C97C2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C9545A0-3566-4082-AD6E-B46A03C30297}"/>
              </a:ext>
            </a:extLst>
          </p:cNvPr>
          <p:cNvSpPr/>
          <p:nvPr/>
        </p:nvSpPr>
        <p:spPr>
          <a:xfrm>
            <a:off x="923657" y="3727395"/>
            <a:ext cx="167040" cy="15926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79C4BA6-6679-403C-914A-BD7CB5493EEE}"/>
              </a:ext>
            </a:extLst>
          </p:cNvPr>
          <p:cNvSpPr/>
          <p:nvPr/>
        </p:nvSpPr>
        <p:spPr>
          <a:xfrm>
            <a:off x="923657" y="4752032"/>
            <a:ext cx="167040" cy="15926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6E74369-0CD1-4E20-8E1D-F66ACA159692}"/>
              </a:ext>
            </a:extLst>
          </p:cNvPr>
          <p:cNvSpPr/>
          <p:nvPr/>
        </p:nvSpPr>
        <p:spPr>
          <a:xfrm>
            <a:off x="923657" y="5697038"/>
            <a:ext cx="167040" cy="15926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6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자료형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(List)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8C874-1745-4FBB-A5D0-DE4D7923C6D8}"/>
              </a:ext>
            </a:extLst>
          </p:cNvPr>
          <p:cNvSpPr txBox="1"/>
          <p:nvPr/>
        </p:nvSpPr>
        <p:spPr>
          <a:xfrm>
            <a:off x="519793" y="1646146"/>
            <a:ext cx="7360024" cy="445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7C97C2"/>
                </a:solidFill>
              </a:rPr>
              <a:t>List</a:t>
            </a:r>
            <a:r>
              <a:rPr lang="ko-KR" altLang="en-US" sz="2400" b="1" dirty="0">
                <a:solidFill>
                  <a:srgbClr val="7C97C2"/>
                </a:solidFill>
              </a:rPr>
              <a:t>란</a:t>
            </a:r>
            <a:r>
              <a:rPr lang="en-US" altLang="ko-KR" sz="2400" b="1" dirty="0">
                <a:solidFill>
                  <a:srgbClr val="7C97C2"/>
                </a:solidFill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순서대로 저장하는 자료구조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리스트를 사용하여 벡터나 행렬을 사용 할 수 있음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각각의 요소들을 대괄호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 ]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감싸줌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각각의 요소들을 쉼표로 구분함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빈 리스트를 생성 가능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여러 데이터타입을 넣을 수 있음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 안에 리스트 생성 가능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자료형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(List)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93C39-1146-4792-8E70-8A8A1FB36FEC}"/>
              </a:ext>
            </a:extLst>
          </p:cNvPr>
          <p:cNvSpPr txBox="1"/>
          <p:nvPr/>
        </p:nvSpPr>
        <p:spPr>
          <a:xfrm>
            <a:off x="519793" y="1852057"/>
            <a:ext cx="108652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- </a:t>
            </a:r>
            <a:r>
              <a:rPr lang="ko-KR" altLang="en-US" sz="2000" b="1" dirty="0">
                <a:solidFill>
                  <a:srgbClr val="7C97C2"/>
                </a:solidFill>
              </a:rPr>
              <a:t>리스트 생성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mento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김정하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마민정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‘, ’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유광열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이현준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’]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#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리스트는 대괄호로 생성하며 쉼표로 원소를 구분함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dirty="0"/>
          </a:p>
          <a:p>
            <a:r>
              <a:rPr lang="en-US" altLang="ko-KR" sz="2000" b="1" dirty="0">
                <a:solidFill>
                  <a:srgbClr val="7C97C2"/>
                </a:solidFill>
              </a:rPr>
              <a:t>- </a:t>
            </a:r>
            <a:r>
              <a:rPr lang="ko-KR" altLang="en-US" sz="2000" b="1" dirty="0">
                <a:solidFill>
                  <a:srgbClr val="7C97C2"/>
                </a:solidFill>
              </a:rPr>
              <a:t>빈 리스트 생성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mentee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[]   #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빈 리스트는 대괄호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[]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사용하여 생성한다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2000" dirty="0"/>
          </a:p>
          <a:p>
            <a:r>
              <a:rPr lang="en-US" altLang="ko-KR" sz="2000" b="1" dirty="0">
                <a:solidFill>
                  <a:srgbClr val="7C97C2"/>
                </a:solidFill>
              </a:rPr>
              <a:t>- </a:t>
            </a:r>
            <a:r>
              <a:rPr lang="ko-KR" altLang="en-US" sz="2000" b="1" dirty="0">
                <a:solidFill>
                  <a:srgbClr val="7C97C2"/>
                </a:solidFill>
              </a:rPr>
              <a:t>여러 데이터 타입을 추가할 수 있음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유광열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[20192780, ‘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빅데이터경영통계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‘, True]</a:t>
            </a:r>
          </a:p>
          <a:p>
            <a:endParaRPr lang="en-US" altLang="ko-KR" sz="2000" dirty="0"/>
          </a:p>
          <a:p>
            <a:r>
              <a:rPr lang="en-US" altLang="ko-KR" sz="2000" b="1" dirty="0">
                <a:solidFill>
                  <a:srgbClr val="7C97C2"/>
                </a:solidFill>
              </a:rPr>
              <a:t>- </a:t>
            </a:r>
            <a:r>
              <a:rPr lang="ko-KR" altLang="en-US" sz="2000" b="1" dirty="0">
                <a:solidFill>
                  <a:srgbClr val="7C97C2"/>
                </a:solidFill>
              </a:rPr>
              <a:t>리스트 안에 리스트 생성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Major = [[‘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경영학전공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’,’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빅데이터경영통계전공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’], [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중국어학부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일본어학부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]]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8291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Indexing,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Slicing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125E7-C094-41F8-959F-16581A2B96E6}"/>
              </a:ext>
            </a:extLst>
          </p:cNvPr>
          <p:cNvSpPr txBox="1"/>
          <p:nvPr/>
        </p:nvSpPr>
        <p:spPr>
          <a:xfrm>
            <a:off x="519793" y="1604126"/>
            <a:ext cx="10585379" cy="433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C97C2"/>
                </a:solidFill>
              </a:rPr>
              <a:t>   </a:t>
            </a:r>
            <a:r>
              <a:rPr lang="ko-KR" altLang="en-US" sz="2000" b="1" dirty="0">
                <a:solidFill>
                  <a:srgbClr val="7C97C2"/>
                </a:solidFill>
              </a:rPr>
              <a:t>인덱싱 </a:t>
            </a:r>
            <a:r>
              <a:rPr lang="en-US" altLang="ko-KR" sz="2000" b="1" dirty="0">
                <a:solidFill>
                  <a:srgbClr val="7C97C2"/>
                </a:solidFill>
              </a:rPr>
              <a:t>(Indexing)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rgbClr val="A6B8D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Index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A6B8D5"/>
                </a:highlight>
              </a:rPr>
              <a:t>무엇인가를 가리킨다고 이해하면 편함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무엇인가를 가리켜야 그 대상을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할 수 있기 때문에 데이터분석의 기초중의 기초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문법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대괄호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 ]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통해 표현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3600" dirty="0">
              <a:solidFill>
                <a:srgbClr val="A6B8D5"/>
              </a:solidFill>
            </a:endParaRPr>
          </a:p>
          <a:p>
            <a:r>
              <a:rPr lang="ko-KR" altLang="en-US" sz="2000" dirty="0">
                <a:solidFill>
                  <a:srgbClr val="7C97C2"/>
                </a:solidFill>
              </a:rPr>
              <a:t>   </a:t>
            </a:r>
            <a:r>
              <a:rPr lang="ko-KR" altLang="en-US" sz="2000" b="1" dirty="0" err="1">
                <a:solidFill>
                  <a:srgbClr val="7C97C2"/>
                </a:solidFill>
              </a:rPr>
              <a:t>슬라이싱</a:t>
            </a:r>
            <a:r>
              <a:rPr lang="ko-KR" altLang="en-US" sz="2000" b="1" dirty="0">
                <a:solidFill>
                  <a:srgbClr val="7C97C2"/>
                </a:solidFill>
              </a:rPr>
              <a:t> </a:t>
            </a:r>
            <a:r>
              <a:rPr lang="en-US" altLang="ko-KR" sz="2000" b="1" dirty="0">
                <a:solidFill>
                  <a:srgbClr val="7C97C2"/>
                </a:solidFill>
              </a:rPr>
              <a:t>(Slicing)</a:t>
            </a:r>
          </a:p>
          <a:p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A6B8D5"/>
                </a:highlight>
              </a:rPr>
              <a:t>잘라낸다고 이해하면 편함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잘라내려면 기준점이 필요하고 이 기준점을 설정하는 것이 결국 인덱싱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B79BFB8-2BC1-4317-8208-3E7C6018DB1B}"/>
              </a:ext>
            </a:extLst>
          </p:cNvPr>
          <p:cNvSpPr/>
          <p:nvPr/>
        </p:nvSpPr>
        <p:spPr>
          <a:xfrm>
            <a:off x="575213" y="1728655"/>
            <a:ext cx="167040" cy="15926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1875FA1-570E-452F-A2AD-C29F8497DC3F}"/>
              </a:ext>
            </a:extLst>
          </p:cNvPr>
          <p:cNvSpPr/>
          <p:nvPr/>
        </p:nvSpPr>
        <p:spPr>
          <a:xfrm>
            <a:off x="575213" y="5073892"/>
            <a:ext cx="167040" cy="15926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9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Indexing,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Slicing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5EA8E-6405-412B-A9EC-49C6AB986BBF}"/>
              </a:ext>
            </a:extLst>
          </p:cNvPr>
          <p:cNvSpPr txBox="1"/>
          <p:nvPr/>
        </p:nvSpPr>
        <p:spPr>
          <a:xfrm>
            <a:off x="519793" y="1801630"/>
            <a:ext cx="10037109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var1 =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겨울방학 파이썬 스터디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  <a:p>
            <a:endParaRPr lang="en-US" altLang="ko-KR" sz="2000" dirty="0"/>
          </a:p>
          <a:p>
            <a:r>
              <a:rPr lang="ko-KR" altLang="en-US" sz="2000" b="1" dirty="0">
                <a:solidFill>
                  <a:srgbClr val="7C97C2"/>
                </a:solidFill>
              </a:rPr>
              <a:t>문자열 </a:t>
            </a:r>
            <a:r>
              <a:rPr lang="en-US" altLang="ko-KR" sz="2000" b="1" dirty="0">
                <a:solidFill>
                  <a:srgbClr val="7C97C2"/>
                </a:solidFill>
              </a:rPr>
              <a:t>Indexing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var1[0]		#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인덱싱 번호는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부터 시작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&gt;’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겨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			# 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번째를 인덱싱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000" dirty="0"/>
          </a:p>
          <a:p>
            <a:r>
              <a:rPr lang="ko-KR" altLang="en-US" sz="2000" b="1" dirty="0">
                <a:solidFill>
                  <a:srgbClr val="7C97C2"/>
                </a:solidFill>
              </a:rPr>
              <a:t>문자열</a:t>
            </a:r>
            <a:r>
              <a:rPr lang="en-US" altLang="ko-KR" sz="2000" b="1" dirty="0">
                <a:solidFill>
                  <a:srgbClr val="7C97C2"/>
                </a:solidFill>
              </a:rPr>
              <a:t> Slicing </a:t>
            </a:r>
          </a:p>
          <a:p>
            <a:r>
              <a:rPr lang="en-US" altLang="ko-KR" sz="2000" dirty="0">
                <a:solidFill>
                  <a:srgbClr val="7C97C2"/>
                </a:solidFill>
              </a:rPr>
              <a:t>    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var1[0:4]		#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마지막 인덱싱의 숫자는 끝 숫자에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더함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&gt;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겨울방학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		# 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부터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번째까지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슬라이싱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000" dirty="0"/>
          </a:p>
          <a:p>
            <a:r>
              <a:rPr lang="ko-KR" altLang="en-US" sz="2000" b="1" dirty="0">
                <a:solidFill>
                  <a:srgbClr val="7C97C2"/>
                </a:solidFill>
              </a:rPr>
              <a:t>문자열 역순 </a:t>
            </a:r>
            <a:r>
              <a:rPr lang="en-US" altLang="ko-KR" sz="2000" b="1" dirty="0">
                <a:solidFill>
                  <a:srgbClr val="7C97C2"/>
                </a:solidFill>
              </a:rPr>
              <a:t>Indexing, Slicing</a:t>
            </a:r>
          </a:p>
          <a:p>
            <a:r>
              <a:rPr lang="en-US" altLang="ko-KR" sz="2000" dirty="0">
                <a:solidFill>
                  <a:srgbClr val="7C97C2"/>
                </a:solidFill>
              </a:rPr>
              <a:t>    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var1[-1] 		#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마지막을 인덱싱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&gt;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9405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자료형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(List)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D1A675-E5C6-4286-A134-8D4FAB79D30F}"/>
              </a:ext>
            </a:extLst>
          </p:cNvPr>
          <p:cNvSpPr txBox="1"/>
          <p:nvPr/>
        </p:nvSpPr>
        <p:spPr>
          <a:xfrm>
            <a:off x="519793" y="1396541"/>
            <a:ext cx="10037109" cy="537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C97C2"/>
                </a:solidFill>
              </a:rPr>
              <a:t>리스트에서 </a:t>
            </a:r>
            <a:r>
              <a:rPr lang="en-US" altLang="ko-KR" sz="2000" b="1" dirty="0">
                <a:solidFill>
                  <a:srgbClr val="7C97C2"/>
                </a:solidFill>
              </a:rPr>
              <a:t>Indexing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김정하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마민정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‘, ’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유광열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이현준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mento[0]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#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리스트에서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인덱싱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김정하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000" dirty="0"/>
          </a:p>
          <a:p>
            <a:r>
              <a:rPr lang="ko-KR" altLang="en-US" sz="2000" b="1" dirty="0">
                <a:solidFill>
                  <a:srgbClr val="7C97C2"/>
                </a:solidFill>
              </a:rPr>
              <a:t>리스트에서 </a:t>
            </a:r>
            <a:r>
              <a:rPr lang="en-US" altLang="ko-KR" sz="2000" b="1" dirty="0">
                <a:solidFill>
                  <a:srgbClr val="7C97C2"/>
                </a:solidFill>
              </a:rPr>
              <a:t>Slicing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김정하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마민정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‘, ’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유광열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이현준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mento[0:2]		#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리스트에서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번째까지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슬라이싱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김정하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마민정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000" dirty="0"/>
          </a:p>
          <a:p>
            <a:r>
              <a:rPr lang="en-US" altLang="ko-KR" sz="2000" b="1" dirty="0">
                <a:solidFill>
                  <a:srgbClr val="7C97C2"/>
                </a:solidFill>
              </a:rPr>
              <a:t>2</a:t>
            </a:r>
            <a:r>
              <a:rPr lang="ko-KR" altLang="en-US" sz="2000" b="1" dirty="0">
                <a:solidFill>
                  <a:srgbClr val="7C97C2"/>
                </a:solidFill>
              </a:rPr>
              <a:t>차원 리스트 </a:t>
            </a:r>
            <a:r>
              <a:rPr lang="en-US" altLang="ko-KR" sz="2000" b="1" dirty="0">
                <a:solidFill>
                  <a:srgbClr val="7C97C2"/>
                </a:solidFill>
              </a:rPr>
              <a:t>Indexing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 = [[‘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경영학전공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빅데이터경영통계전공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’], [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중국어학부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일본어학부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Major[0][1]		# 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리스트에서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원소 인덱싱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&gt;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빅데이터경영통계전공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66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자료형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(List)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34393" y="1133061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F1FF9-A625-4C15-A329-BB80D21BC914}"/>
              </a:ext>
            </a:extLst>
          </p:cNvPr>
          <p:cNvSpPr txBox="1"/>
          <p:nvPr/>
        </p:nvSpPr>
        <p:spPr>
          <a:xfrm>
            <a:off x="733875" y="1545435"/>
            <a:ext cx="10107956" cy="494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C97C2"/>
                </a:solidFill>
              </a:rPr>
              <a:t>리스트 </a:t>
            </a:r>
            <a:r>
              <a:rPr lang="en-US" altLang="ko-KR" b="1" dirty="0" err="1">
                <a:solidFill>
                  <a:srgbClr val="7C97C2"/>
                </a:solidFill>
              </a:rPr>
              <a:t>Mathod</a:t>
            </a:r>
            <a:endParaRPr lang="en-US" altLang="ko-KR" b="1" dirty="0">
              <a:solidFill>
                <a:srgbClr val="7C97C2"/>
              </a:solidFill>
            </a:endParaRPr>
          </a:p>
          <a:p>
            <a:endParaRPr lang="en-US" altLang="ko-KR" sz="1050" dirty="0"/>
          </a:p>
          <a:p>
            <a:r>
              <a:rPr lang="ko-KR" altLang="en-US" sz="1800" dirty="0">
                <a:solidFill>
                  <a:srgbClr val="A6B8D5"/>
                </a:solidFill>
              </a:rPr>
              <a:t>   </a:t>
            </a:r>
            <a:r>
              <a:rPr lang="ko-KR" altLang="en-US" b="1" dirty="0">
                <a:solidFill>
                  <a:srgbClr val="7C97C2"/>
                </a:solidFill>
              </a:rPr>
              <a:t>리스트 길이 확인 </a:t>
            </a:r>
            <a:r>
              <a:rPr lang="en-US" altLang="ko-KR" dirty="0">
                <a:solidFill>
                  <a:srgbClr val="7C97C2"/>
                </a:solidFill>
              </a:rPr>
              <a:t>: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ex)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[‘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김정하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마민정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‘, ’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유광열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이현준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’]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(mento)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&gt; 4</a:t>
            </a:r>
          </a:p>
          <a:p>
            <a:endParaRPr lang="en-US" altLang="ko-KR" dirty="0"/>
          </a:p>
          <a:p>
            <a:r>
              <a:rPr lang="ko-KR" altLang="en-US" sz="1800" dirty="0">
                <a:solidFill>
                  <a:srgbClr val="A6B8D5"/>
                </a:solidFill>
              </a:rPr>
              <a:t>   </a:t>
            </a:r>
            <a:r>
              <a:rPr lang="ko-KR" altLang="en-US" b="1" dirty="0">
                <a:solidFill>
                  <a:srgbClr val="7C97C2"/>
                </a:solidFill>
              </a:rPr>
              <a:t>리스트 원소 추가 </a:t>
            </a:r>
            <a:r>
              <a:rPr lang="en-US" altLang="ko-KR" dirty="0">
                <a:solidFill>
                  <a:srgbClr val="7C97C2"/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append(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원소 값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ex)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[‘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김정하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마민정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‘, ’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유광열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이현준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’]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mento.append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한승수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&gt;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[‘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김정하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마민정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‘, ’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유광열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이현준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한승수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’]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/>
          </a:p>
          <a:p>
            <a:r>
              <a:rPr lang="ko-KR" altLang="en-US" dirty="0">
                <a:solidFill>
                  <a:srgbClr val="A6B8D5"/>
                </a:solidFill>
              </a:rPr>
              <a:t>  </a:t>
            </a:r>
            <a:r>
              <a:rPr lang="ko-KR" altLang="en-US" sz="1800" dirty="0">
                <a:solidFill>
                  <a:srgbClr val="A6B8D5"/>
                </a:solidFill>
              </a:rPr>
              <a:t> </a:t>
            </a:r>
            <a:r>
              <a:rPr lang="ko-KR" altLang="en-US" sz="1800" b="1" dirty="0">
                <a:solidFill>
                  <a:srgbClr val="7C97C2"/>
                </a:solidFill>
              </a:rPr>
              <a:t>리스트 원소 제거 </a:t>
            </a:r>
            <a:r>
              <a:rPr lang="en-US" altLang="ko-KR" sz="1800" dirty="0">
                <a:solidFill>
                  <a:srgbClr val="7C97C2"/>
                </a:solidFill>
              </a:rPr>
              <a:t>: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 #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숫자에 아무것도 안 넣으면 마지막 값 제거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ex)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[‘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김정하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마민정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‘, ’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유광열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이현준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’]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mento.pop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&gt;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[’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마민정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‘, ’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유광열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이현준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’]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B598FF2-6341-4F3D-BB0F-20745707E3B6}"/>
              </a:ext>
            </a:extLst>
          </p:cNvPr>
          <p:cNvSpPr/>
          <p:nvPr/>
        </p:nvSpPr>
        <p:spPr>
          <a:xfrm>
            <a:off x="733875" y="2054464"/>
            <a:ext cx="167040" cy="15926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C97C2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3D544CD-D183-43D2-ADF9-40E1F96C3CE3}"/>
              </a:ext>
            </a:extLst>
          </p:cNvPr>
          <p:cNvSpPr/>
          <p:nvPr/>
        </p:nvSpPr>
        <p:spPr>
          <a:xfrm>
            <a:off x="733875" y="3539212"/>
            <a:ext cx="167040" cy="15926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626244A-D7E7-45EC-AF3D-09F5110E11E0}"/>
              </a:ext>
            </a:extLst>
          </p:cNvPr>
          <p:cNvSpPr/>
          <p:nvPr/>
        </p:nvSpPr>
        <p:spPr>
          <a:xfrm>
            <a:off x="733875" y="5023960"/>
            <a:ext cx="167040" cy="15926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7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학습 목표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42347-FFC4-480E-B053-B76A05506630}"/>
              </a:ext>
            </a:extLst>
          </p:cNvPr>
          <p:cNvSpPr txBox="1"/>
          <p:nvPr/>
        </p:nvSpPr>
        <p:spPr>
          <a:xfrm>
            <a:off x="1075608" y="1760877"/>
            <a:ext cx="10587473" cy="3875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b="1" dirty="0">
                <a:solidFill>
                  <a:srgbClr val="7C97C2"/>
                </a:solidFill>
              </a:rPr>
              <a:t>변수 선언과 데이터 타입에 대해 이해한다</a:t>
            </a:r>
            <a:r>
              <a:rPr lang="en-US" altLang="ko-KR" sz="3200" b="1" dirty="0">
                <a:solidFill>
                  <a:srgbClr val="7C97C2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3200" b="1" dirty="0">
                <a:solidFill>
                  <a:srgbClr val="7C97C2"/>
                </a:solidFill>
              </a:rPr>
              <a:t>Python</a:t>
            </a:r>
            <a:r>
              <a:rPr lang="ko-KR" altLang="en-US" sz="3200" b="1" dirty="0">
                <a:solidFill>
                  <a:srgbClr val="7C97C2"/>
                </a:solidFill>
              </a:rPr>
              <a:t>의 연산자를 사용한다</a:t>
            </a:r>
            <a:r>
              <a:rPr lang="en-US" altLang="ko-KR" sz="3200" b="1" dirty="0">
                <a:solidFill>
                  <a:srgbClr val="7C97C2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3200" b="1" dirty="0">
                <a:solidFill>
                  <a:srgbClr val="7C97C2"/>
                </a:solidFill>
              </a:rPr>
              <a:t>자료구조</a:t>
            </a:r>
            <a:r>
              <a:rPr lang="en-US" altLang="ko-KR" sz="3200" b="1" dirty="0">
                <a:solidFill>
                  <a:srgbClr val="7C97C2"/>
                </a:solidFill>
              </a:rPr>
              <a:t>(list, dictionary, set,</a:t>
            </a:r>
            <a:r>
              <a:rPr lang="ko-KR" altLang="en-US" sz="3200" b="1" dirty="0">
                <a:solidFill>
                  <a:srgbClr val="7C97C2"/>
                </a:solidFill>
              </a:rPr>
              <a:t> </a:t>
            </a:r>
            <a:r>
              <a:rPr lang="en-US" altLang="ko-KR" sz="3200" b="1" dirty="0">
                <a:solidFill>
                  <a:srgbClr val="7C97C2"/>
                </a:solidFill>
              </a:rPr>
              <a:t>tuple)</a:t>
            </a:r>
            <a:r>
              <a:rPr lang="ko-KR" altLang="en-US" sz="3200" b="1" dirty="0">
                <a:solidFill>
                  <a:srgbClr val="7C97C2"/>
                </a:solidFill>
              </a:rPr>
              <a:t>에 대해 이해한다</a:t>
            </a:r>
            <a:r>
              <a:rPr lang="en-US" altLang="ko-KR" sz="3200" b="1" dirty="0">
                <a:solidFill>
                  <a:srgbClr val="7C97C2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3200" b="1" dirty="0">
                <a:solidFill>
                  <a:srgbClr val="7C97C2"/>
                </a:solidFill>
              </a:rPr>
              <a:t>자료형에 사용되는 </a:t>
            </a:r>
            <a:r>
              <a:rPr lang="en-US" altLang="ko-KR" sz="3200" b="1" dirty="0">
                <a:solidFill>
                  <a:srgbClr val="7C97C2"/>
                </a:solidFill>
              </a:rPr>
              <a:t>Method</a:t>
            </a:r>
            <a:r>
              <a:rPr lang="ko-KR" altLang="en-US" sz="3200" b="1" dirty="0">
                <a:solidFill>
                  <a:srgbClr val="7C97C2"/>
                </a:solidFill>
              </a:rPr>
              <a:t>를 이해한다</a:t>
            </a:r>
            <a:r>
              <a:rPr lang="en-US" altLang="ko-KR" sz="3200" b="1" dirty="0">
                <a:solidFill>
                  <a:srgbClr val="7C97C2"/>
                </a:solidFill>
              </a:rPr>
              <a:t>.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45B467A-3038-4DE1-8DA1-1F94B7876952}"/>
              </a:ext>
            </a:extLst>
          </p:cNvPr>
          <p:cNvSpPr/>
          <p:nvPr/>
        </p:nvSpPr>
        <p:spPr>
          <a:xfrm>
            <a:off x="750039" y="2303833"/>
            <a:ext cx="167040" cy="15926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D65D576-CCAE-411C-8CE1-77C7A7D78DFD}"/>
              </a:ext>
            </a:extLst>
          </p:cNvPr>
          <p:cNvSpPr/>
          <p:nvPr/>
        </p:nvSpPr>
        <p:spPr>
          <a:xfrm>
            <a:off x="750039" y="3269739"/>
            <a:ext cx="167040" cy="15926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6D2E638-DAAE-4775-A046-00C495876DB8}"/>
              </a:ext>
            </a:extLst>
          </p:cNvPr>
          <p:cNvSpPr/>
          <p:nvPr/>
        </p:nvSpPr>
        <p:spPr>
          <a:xfrm>
            <a:off x="745784" y="4235642"/>
            <a:ext cx="167040" cy="15926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269E92B-67D3-4139-B2E9-8E2A1C7B0848}"/>
              </a:ext>
            </a:extLst>
          </p:cNvPr>
          <p:cNvSpPr/>
          <p:nvPr/>
        </p:nvSpPr>
        <p:spPr>
          <a:xfrm>
            <a:off x="750039" y="5201548"/>
            <a:ext cx="167040" cy="15926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75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자료형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(List)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82C234-ECC7-4FC2-80F2-83B9876A31A5}"/>
              </a:ext>
            </a:extLst>
          </p:cNvPr>
          <p:cNvGrpSpPr/>
          <p:nvPr/>
        </p:nvGrpSpPr>
        <p:grpSpPr>
          <a:xfrm>
            <a:off x="2841048" y="1639026"/>
            <a:ext cx="6509903" cy="4773917"/>
            <a:chOff x="3116132" y="1737638"/>
            <a:chExt cx="5776323" cy="423596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F5217FF-E1B9-4CB6-976C-F64A20173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3" t="3835" r="3726" b="10201"/>
            <a:stretch/>
          </p:blipFill>
          <p:spPr>
            <a:xfrm>
              <a:off x="3146612" y="1737638"/>
              <a:ext cx="5745843" cy="223297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788224B-B1FE-44DE-99D3-155FEF572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33" t="10789" r="2035" b="8678"/>
            <a:stretch/>
          </p:blipFill>
          <p:spPr>
            <a:xfrm>
              <a:off x="3116132" y="3970613"/>
              <a:ext cx="5768703" cy="2002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12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자료형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(Dictionary)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C8816D-1B12-43A7-A6AA-EA3078A443E0}"/>
              </a:ext>
            </a:extLst>
          </p:cNvPr>
          <p:cNvSpPr txBox="1"/>
          <p:nvPr/>
        </p:nvSpPr>
        <p:spPr>
          <a:xfrm>
            <a:off x="797858" y="1556499"/>
            <a:ext cx="10656970" cy="4418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C97C2"/>
                </a:solidFill>
              </a:rPr>
              <a:t>Dictionary</a:t>
            </a:r>
            <a:r>
              <a:rPr lang="ko-KR" altLang="en-US" sz="2000" b="1" dirty="0">
                <a:solidFill>
                  <a:srgbClr val="7C97C2"/>
                </a:solidFill>
              </a:rPr>
              <a:t>란</a:t>
            </a:r>
            <a:r>
              <a:rPr lang="en-US" altLang="ko-KR" sz="2000" b="1" dirty="0">
                <a:solidFill>
                  <a:srgbClr val="7C97C2"/>
                </a:solidFill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 키</a:t>
            </a:r>
            <a:r>
              <a:rPr lang="en-US" altLang="ko-K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(key)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와 그에 대응하는 값</a:t>
            </a:r>
            <a:r>
              <a:rPr lang="en-US" altLang="ko-K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(value)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을 짝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지어 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놓은 자료 구조</a:t>
            </a:r>
            <a:endParaRPr lang="en-US" altLang="ko-K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 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딕셔너리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생성은 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키와 값을 콜론</a:t>
            </a:r>
            <a:r>
              <a:rPr lang="en-US" altLang="ko-K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(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:)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으로 짝짓고</a:t>
            </a:r>
            <a:r>
              <a:rPr lang="en-US" altLang="ko-K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, 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이들을 중괄호</a:t>
            </a:r>
            <a:r>
              <a:rPr lang="en-US" altLang="ko-K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({})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로 감싸서 표시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ex) dictionary = {key1 : value1,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key2 : value2,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key3 : value3}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dictionary[key] 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특정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 확인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dictionary.keys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사전 전체의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확인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dictionary.values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사전 전체의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확인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35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자료형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(Dictionary)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C8816D-1B12-43A7-A6AA-EA3078A443E0}"/>
              </a:ext>
            </a:extLst>
          </p:cNvPr>
          <p:cNvSpPr txBox="1"/>
          <p:nvPr/>
        </p:nvSpPr>
        <p:spPr>
          <a:xfrm>
            <a:off x="519793" y="1447243"/>
            <a:ext cx="10656970" cy="522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rgbClr val="7C97C2"/>
                </a:solidFill>
              </a:rPr>
              <a:t>ex) Dictionary</a:t>
            </a:r>
            <a:r>
              <a:rPr lang="ko-KR" altLang="en-US" sz="2000" b="1" dirty="0">
                <a:solidFill>
                  <a:srgbClr val="7C97C2"/>
                </a:solidFill>
              </a:rPr>
              <a:t> 생성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mento = {‘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김정하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: 1118, ’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마민정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: 0304, ’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유광열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: 0627, 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이현준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 : 0522}</a:t>
            </a:r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rgbClr val="7C97C2"/>
                </a:solidFill>
              </a:rPr>
              <a:t>ex) </a:t>
            </a:r>
            <a:r>
              <a:rPr lang="ko-KR" altLang="en-US" sz="2000" b="1" dirty="0">
                <a:solidFill>
                  <a:srgbClr val="7C97C2"/>
                </a:solidFill>
              </a:rPr>
              <a:t>특정 </a:t>
            </a:r>
            <a:r>
              <a:rPr lang="en-US" altLang="ko-KR" sz="2000" b="1" dirty="0">
                <a:solidFill>
                  <a:srgbClr val="7C97C2"/>
                </a:solidFill>
              </a:rPr>
              <a:t>value</a:t>
            </a:r>
            <a:r>
              <a:rPr lang="ko-KR" altLang="en-US" sz="2000" b="1" dirty="0">
                <a:solidFill>
                  <a:srgbClr val="7C97C2"/>
                </a:solidFill>
              </a:rPr>
              <a:t>값 인덱싱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mento[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유광열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&gt; 0627</a:t>
            </a:r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rgbClr val="7C97C2"/>
                </a:solidFill>
              </a:rPr>
              <a:t>ex) Dictionary key</a:t>
            </a:r>
            <a:r>
              <a:rPr lang="ko-KR" altLang="en-US" sz="2000" b="1" dirty="0">
                <a:solidFill>
                  <a:srgbClr val="7C97C2"/>
                </a:solidFill>
              </a:rPr>
              <a:t>값 확인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mento.keys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김정하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마민정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유광열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이현준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solidFill>
                  <a:srgbClr val="7C97C2"/>
                </a:solidFill>
              </a:rPr>
              <a:t>ex) Dictionary values</a:t>
            </a:r>
            <a:r>
              <a:rPr lang="ko-KR" altLang="en-US" sz="2000" b="1" dirty="0">
                <a:solidFill>
                  <a:srgbClr val="7C97C2"/>
                </a:solidFill>
              </a:rPr>
              <a:t>값 확인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mento.values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&gt; 1118, 0304, 0627, 0522</a:t>
            </a:r>
          </a:p>
        </p:txBody>
      </p:sp>
    </p:spTree>
    <p:extLst>
      <p:ext uri="{BB962C8B-B14F-4D97-AF65-F5344CB8AC3E}">
        <p14:creationId xmlns:p14="http://schemas.microsoft.com/office/powerpoint/2010/main" val="81761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자료형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(Dictionary)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3CA02-2FB3-4F0D-86A1-06069FE8A0B5}"/>
              </a:ext>
            </a:extLst>
          </p:cNvPr>
          <p:cNvSpPr txBox="1"/>
          <p:nvPr/>
        </p:nvSpPr>
        <p:spPr>
          <a:xfrm>
            <a:off x="517852" y="1545435"/>
            <a:ext cx="10840729" cy="468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C97C2"/>
                </a:solidFill>
              </a:rPr>
              <a:t>ex) Dictionary value</a:t>
            </a:r>
            <a:r>
              <a:rPr lang="ko-KR" altLang="en-US" sz="2000" b="1" dirty="0">
                <a:solidFill>
                  <a:srgbClr val="7C97C2"/>
                </a:solidFill>
              </a:rPr>
              <a:t> 추가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mento[‘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한승수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’] = 0221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&gt; {‘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김정하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: 1118, ’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마민정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: 0304, ’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유광열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: 0627, 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이현준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 : 0522,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한승수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 : 0221}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C97C2"/>
                </a:solidFill>
              </a:rPr>
              <a:t>ex) Dictionary value</a:t>
            </a:r>
            <a:r>
              <a:rPr lang="ko-KR" altLang="en-US" sz="2000" b="1" dirty="0">
                <a:solidFill>
                  <a:srgbClr val="7C97C2"/>
                </a:solidFill>
              </a:rPr>
              <a:t> 덮어 씌우기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mento[‘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유광열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’] = 0725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{‘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김정하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: 1118, ’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마민정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: 0304, ’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유광열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: 0725, 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이현준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 : 0522,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한승수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 : 0221}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C97C2"/>
                </a:solidFill>
              </a:rPr>
              <a:t>ex) Dictionary key, value </a:t>
            </a:r>
            <a:r>
              <a:rPr lang="ko-KR" altLang="en-US" sz="2000" b="1" dirty="0">
                <a:solidFill>
                  <a:srgbClr val="7C97C2"/>
                </a:solidFill>
              </a:rPr>
              <a:t>같이 보기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mento.items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&gt; {‘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김정하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: 1118, ’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마민정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: 0304, ’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유광열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: 0725, 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이현준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 : 0522,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한승수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 : 0221}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56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자료형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(Tuple)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D0A84-D2C0-4EB8-AE24-19CA2C85F64D}"/>
              </a:ext>
            </a:extLst>
          </p:cNvPr>
          <p:cNvSpPr txBox="1"/>
          <p:nvPr/>
        </p:nvSpPr>
        <p:spPr>
          <a:xfrm>
            <a:off x="519793" y="1556571"/>
            <a:ext cx="85255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Tuple</a:t>
            </a:r>
            <a:r>
              <a:rPr lang="ko-KR" altLang="en-US" sz="2000" b="1" dirty="0">
                <a:solidFill>
                  <a:srgbClr val="7C97C2"/>
                </a:solidFill>
              </a:rPr>
              <a:t>이란</a:t>
            </a:r>
            <a:r>
              <a:rPr lang="en-US" altLang="ko-KR" sz="2000" b="1" dirty="0">
                <a:solidFill>
                  <a:srgbClr val="7C97C2"/>
                </a:solidFill>
              </a:rPr>
              <a:t>?</a:t>
            </a:r>
          </a:p>
          <a:p>
            <a:endParaRPr lang="en-US" altLang="ko-KR" sz="800" dirty="0"/>
          </a:p>
          <a:p>
            <a:pPr marL="285750" indent="-285750">
              <a:buFontTx/>
              <a:buChar char="-"/>
            </a:pPr>
            <a:r>
              <a:rPr lang="ko-KR" altLang="en-US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튜플</a:t>
            </a:r>
            <a:r>
              <a:rPr lang="en-US" altLang="ko-KR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(tuple)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은 리스트와 동일하게 값을 순서대로 저장하는 자료 구조</a:t>
            </a:r>
            <a:endParaRPr lang="en-US" altLang="ko-K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튜플</a:t>
            </a:r>
            <a:r>
              <a:rPr lang="ko-KR" altLang="en-US" sz="20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은</a:t>
            </a:r>
            <a:r>
              <a:rPr lang="ko-KR" altLang="en-US" sz="20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수정이나 변경을 할 수 없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음</a:t>
            </a:r>
            <a:endParaRPr lang="en-US" altLang="ko-KR" sz="200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인덱싱과 </a:t>
            </a:r>
            <a:r>
              <a:rPr lang="ko-KR" altLang="en-US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슬라이싱은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가능</a:t>
            </a: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en-US" altLang="ko-KR" sz="2000" b="1" dirty="0">
                <a:solidFill>
                  <a:srgbClr val="7C97C2"/>
                </a:solidFill>
              </a:rPr>
              <a:t>ex) Tuple </a:t>
            </a:r>
            <a:r>
              <a:rPr lang="ko-KR" altLang="en-US" sz="2000" b="1" dirty="0">
                <a:solidFill>
                  <a:srgbClr val="7C97C2"/>
                </a:solidFill>
              </a:rPr>
              <a:t>생성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place = 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경영관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복지관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북악관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en-US" altLang="ko-KR" sz="2000" b="1" dirty="0">
                <a:solidFill>
                  <a:srgbClr val="7C97C2"/>
                </a:solidFill>
              </a:rPr>
              <a:t>ex) Tuple </a:t>
            </a:r>
            <a:r>
              <a:rPr lang="ko-KR" altLang="en-US" sz="2000" b="1" dirty="0">
                <a:solidFill>
                  <a:srgbClr val="7C97C2"/>
                </a:solidFill>
              </a:rPr>
              <a:t>인덱싱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place[0]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&gt;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경영관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000" dirty="0"/>
          </a:p>
          <a:p>
            <a:r>
              <a:rPr lang="en-US" altLang="ko-KR" sz="2000" b="1" dirty="0">
                <a:solidFill>
                  <a:srgbClr val="7C97C2"/>
                </a:solidFill>
              </a:rPr>
              <a:t>ex) Tuple </a:t>
            </a:r>
            <a:r>
              <a:rPr lang="ko-KR" altLang="en-US" sz="2000" b="1" dirty="0" err="1">
                <a:solidFill>
                  <a:srgbClr val="7C97C2"/>
                </a:solidFill>
              </a:rPr>
              <a:t>슬라이싱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place[0:2]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경영관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복지관</a:t>
            </a:r>
          </a:p>
        </p:txBody>
      </p:sp>
    </p:spTree>
    <p:extLst>
      <p:ext uri="{BB962C8B-B14F-4D97-AF65-F5344CB8AC3E}">
        <p14:creationId xmlns:p14="http://schemas.microsoft.com/office/powerpoint/2010/main" val="1180065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자료형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(Set)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81CAB-CDAA-416F-A3CF-1E39FF41A126}"/>
              </a:ext>
            </a:extLst>
          </p:cNvPr>
          <p:cNvSpPr txBox="1"/>
          <p:nvPr/>
        </p:nvSpPr>
        <p:spPr>
          <a:xfrm>
            <a:off x="519793" y="1520638"/>
            <a:ext cx="8256959" cy="479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C97C2"/>
                </a:solidFill>
              </a:rPr>
              <a:t>Set(</a:t>
            </a:r>
            <a:r>
              <a:rPr lang="ko-KR" altLang="en-US" sz="2000" b="1" dirty="0">
                <a:solidFill>
                  <a:srgbClr val="7C97C2"/>
                </a:solidFill>
              </a:rPr>
              <a:t>집합</a:t>
            </a:r>
            <a:r>
              <a:rPr lang="en-US" altLang="ko-KR" sz="2000" b="1" dirty="0">
                <a:solidFill>
                  <a:srgbClr val="7C97C2"/>
                </a:solidFill>
              </a:rPr>
              <a:t>)</a:t>
            </a:r>
            <a:r>
              <a:rPr lang="ko-KR" altLang="en-US" sz="2000" b="1" dirty="0">
                <a:solidFill>
                  <a:srgbClr val="7C97C2"/>
                </a:solidFill>
              </a:rPr>
              <a:t>이란</a:t>
            </a:r>
            <a:r>
              <a:rPr lang="en-US" altLang="ko-KR" sz="2000" b="1" dirty="0">
                <a:solidFill>
                  <a:srgbClr val="7C97C2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집합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(set)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수학의 집합과 같은 용도로 사용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집합은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중복값을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허용하지 않으며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순서 또한 보존하지 않음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중괄호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{}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C97C2"/>
                </a:solidFill>
              </a:rPr>
              <a:t>ex) set</a:t>
            </a:r>
            <a:r>
              <a:rPr lang="ko-KR" altLang="en-US" sz="2000" b="1" dirty="0">
                <a:solidFill>
                  <a:srgbClr val="7C97C2"/>
                </a:solidFill>
              </a:rPr>
              <a:t>생성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fruit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딸기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바나나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수박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’}</a:t>
            </a:r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C97C2"/>
                </a:solidFill>
              </a:rPr>
              <a:t>ex) set </a:t>
            </a:r>
            <a:r>
              <a:rPr lang="ko-KR" altLang="en-US" sz="2000" b="1" dirty="0">
                <a:solidFill>
                  <a:srgbClr val="7C97C2"/>
                </a:solidFill>
              </a:rPr>
              <a:t>중복 생성 결과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fruit = {‘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딸기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딸기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바나나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바나나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바나나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수박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’}; fruit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&gt; {‘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딸기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바나나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수박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‘} </a:t>
            </a:r>
          </a:p>
        </p:txBody>
      </p:sp>
    </p:spTree>
    <p:extLst>
      <p:ext uri="{BB962C8B-B14F-4D97-AF65-F5344CB8AC3E}">
        <p14:creationId xmlns:p14="http://schemas.microsoft.com/office/powerpoint/2010/main" val="3602925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자료형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(Set)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7AB8F-23C7-4725-8602-37E1D116344B}"/>
              </a:ext>
            </a:extLst>
          </p:cNvPr>
          <p:cNvSpPr txBox="1"/>
          <p:nvPr/>
        </p:nvSpPr>
        <p:spPr>
          <a:xfrm>
            <a:off x="519793" y="1385858"/>
            <a:ext cx="6831106" cy="5070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C97C2"/>
                </a:solidFill>
              </a:rPr>
              <a:t>Set method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A6B8D5"/>
                </a:solidFill>
              </a:rPr>
              <a:t>   </a:t>
            </a:r>
            <a:r>
              <a:rPr lang="en-US" altLang="ko-KR" sz="2000" b="1" dirty="0">
                <a:solidFill>
                  <a:srgbClr val="A6B8D5"/>
                </a:solidFill>
              </a:rPr>
              <a:t>set</a:t>
            </a:r>
            <a:r>
              <a:rPr lang="ko-KR" altLang="en-US" sz="2000" b="1" dirty="0">
                <a:solidFill>
                  <a:srgbClr val="A6B8D5"/>
                </a:solidFill>
              </a:rPr>
              <a:t>원소 추가 </a:t>
            </a:r>
            <a:r>
              <a:rPr lang="en-US" altLang="ko-KR" sz="2000" b="1" dirty="0">
                <a:solidFill>
                  <a:srgbClr val="A6B8D5"/>
                </a:solidFill>
              </a:rPr>
              <a:t>: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set.add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ex)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fruit.add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오렌지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’); fruit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&gt; {‘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딸기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바나나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수박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오렌지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’}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A6B8D5"/>
                </a:solidFill>
              </a:rPr>
              <a:t>   </a:t>
            </a:r>
            <a:r>
              <a:rPr lang="en-US" altLang="ko-KR" sz="2000" b="1" dirty="0">
                <a:solidFill>
                  <a:srgbClr val="A6B8D5"/>
                </a:solidFill>
              </a:rPr>
              <a:t>set </a:t>
            </a:r>
            <a:r>
              <a:rPr lang="ko-KR" altLang="en-US" sz="2000" b="1" dirty="0">
                <a:solidFill>
                  <a:srgbClr val="A6B8D5"/>
                </a:solidFill>
              </a:rPr>
              <a:t>여러 개 원소 추가 </a:t>
            </a:r>
            <a:r>
              <a:rPr lang="en-US" altLang="ko-KR" sz="2000" b="1" dirty="0">
                <a:solidFill>
                  <a:srgbClr val="A6B8D5"/>
                </a:solidFill>
              </a:rPr>
              <a:t>: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set.update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ex)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fruit.update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석류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, 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멜론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]); fruit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&gt; {‘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딸기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바나나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수박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오렌지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석류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멜론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’}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A6B8D5"/>
                </a:solidFill>
              </a:rPr>
              <a:t>   </a:t>
            </a:r>
            <a:r>
              <a:rPr lang="en-US" altLang="ko-KR" sz="2000" b="1" dirty="0">
                <a:solidFill>
                  <a:srgbClr val="A6B8D5"/>
                </a:solidFill>
              </a:rPr>
              <a:t>set </a:t>
            </a:r>
            <a:r>
              <a:rPr lang="ko-KR" altLang="en-US" sz="2000" b="1" dirty="0">
                <a:solidFill>
                  <a:srgbClr val="A6B8D5"/>
                </a:solidFill>
              </a:rPr>
              <a:t>원소 제거 </a:t>
            </a:r>
            <a:r>
              <a:rPr lang="en-US" altLang="ko-KR" sz="2000" b="1" dirty="0">
                <a:solidFill>
                  <a:srgbClr val="A6B8D5"/>
                </a:solidFill>
              </a:rPr>
              <a:t>: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set.remove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ex)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fruit.remove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멜론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’); fruit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&gt; {‘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딸기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바나나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수박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오렌지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’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석류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’}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CDFA17F-4CCD-437C-94D3-3B657EFEE748}"/>
              </a:ext>
            </a:extLst>
          </p:cNvPr>
          <p:cNvSpPr/>
          <p:nvPr/>
        </p:nvSpPr>
        <p:spPr>
          <a:xfrm>
            <a:off x="600636" y="2087649"/>
            <a:ext cx="167040" cy="159261"/>
          </a:xfrm>
          <a:prstGeom prst="ellipse">
            <a:avLst/>
          </a:prstGeom>
          <a:solidFill>
            <a:schemeClr val="bg1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657D5B8-F67C-4AE6-9BF0-7A2BF2EE9FE3}"/>
              </a:ext>
            </a:extLst>
          </p:cNvPr>
          <p:cNvSpPr/>
          <p:nvPr/>
        </p:nvSpPr>
        <p:spPr>
          <a:xfrm>
            <a:off x="600636" y="3677099"/>
            <a:ext cx="167040" cy="15926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28BE3CF-A504-4B4C-B642-F34BD17D6EEA}"/>
              </a:ext>
            </a:extLst>
          </p:cNvPr>
          <p:cNvSpPr/>
          <p:nvPr/>
        </p:nvSpPr>
        <p:spPr>
          <a:xfrm>
            <a:off x="600636" y="5297367"/>
            <a:ext cx="167040" cy="15926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8631CF-BB07-4BCD-84FD-098BDD074EFD}"/>
              </a:ext>
            </a:extLst>
          </p:cNvPr>
          <p:cNvSpPr txBox="1"/>
          <p:nvPr/>
        </p:nvSpPr>
        <p:spPr>
          <a:xfrm>
            <a:off x="7736382" y="1578384"/>
            <a:ext cx="274319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C97C2"/>
                </a:solidFill>
              </a:rPr>
              <a:t>Set </a:t>
            </a:r>
            <a:r>
              <a:rPr lang="ko-KR" altLang="en-US" sz="2000" b="1" dirty="0">
                <a:solidFill>
                  <a:srgbClr val="7C97C2"/>
                </a:solidFill>
              </a:rPr>
              <a:t>연산자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sz="800" b="1" dirty="0">
              <a:solidFill>
                <a:srgbClr val="7C97C2"/>
              </a:solidFill>
            </a:endParaRPr>
          </a:p>
          <a:p>
            <a:endParaRPr lang="en-US" altLang="ko-KR" sz="800" dirty="0"/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= {1,2,3}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 = {3,4,5}</a:t>
            </a:r>
          </a:p>
          <a:p>
            <a:endParaRPr lang="en-US" altLang="ko-KR" sz="2400" dirty="0"/>
          </a:p>
          <a:p>
            <a:r>
              <a:rPr lang="en-US" altLang="ko-KR" sz="2000" b="1" dirty="0">
                <a:solidFill>
                  <a:srgbClr val="A6B8D5"/>
                </a:solidFill>
              </a:rPr>
              <a:t>ex) </a:t>
            </a:r>
            <a:r>
              <a:rPr lang="ko-KR" altLang="en-US" sz="2000" b="1" dirty="0">
                <a:solidFill>
                  <a:srgbClr val="A6B8D5"/>
                </a:solidFill>
              </a:rPr>
              <a:t>합집합</a:t>
            </a:r>
            <a:endParaRPr lang="en-US" altLang="ko-KR" sz="2000" b="1" dirty="0">
              <a:solidFill>
                <a:srgbClr val="A6B8D5"/>
              </a:solidFill>
            </a:endParaRPr>
          </a:p>
          <a:p>
            <a:r>
              <a:rPr lang="en-US" altLang="ko-KR" sz="2000" dirty="0"/>
              <a:t>    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| b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&gt; {1,2,3,4,5}</a:t>
            </a:r>
          </a:p>
          <a:p>
            <a:endParaRPr lang="en-US" altLang="ko-KR" sz="1400" dirty="0"/>
          </a:p>
          <a:p>
            <a:r>
              <a:rPr lang="en-US" altLang="ko-KR" sz="2000" b="1" dirty="0">
                <a:solidFill>
                  <a:srgbClr val="A6B8D5"/>
                </a:solidFill>
              </a:rPr>
              <a:t>ex) </a:t>
            </a:r>
            <a:r>
              <a:rPr lang="ko-KR" altLang="en-US" sz="2000" b="1" dirty="0">
                <a:solidFill>
                  <a:srgbClr val="A6B8D5"/>
                </a:solidFill>
              </a:rPr>
              <a:t>교집합</a:t>
            </a:r>
            <a:endParaRPr lang="en-US" altLang="ko-KR" sz="2000" b="1" dirty="0">
              <a:solidFill>
                <a:srgbClr val="A6B8D5"/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a &amp; b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&gt; {3}</a:t>
            </a:r>
          </a:p>
          <a:p>
            <a:endParaRPr lang="en-US" altLang="ko-KR" sz="1200" dirty="0"/>
          </a:p>
          <a:p>
            <a:r>
              <a:rPr lang="en-US" altLang="ko-KR" sz="2000" b="1" dirty="0">
                <a:solidFill>
                  <a:srgbClr val="A6B8D5"/>
                </a:solidFill>
              </a:rPr>
              <a:t>ex) </a:t>
            </a:r>
            <a:r>
              <a:rPr lang="ko-KR" altLang="en-US" sz="2000" b="1" dirty="0">
                <a:solidFill>
                  <a:srgbClr val="A6B8D5"/>
                </a:solidFill>
              </a:rPr>
              <a:t>차집합</a:t>
            </a:r>
            <a:endParaRPr lang="en-US" altLang="ko-KR" sz="2000" b="1" dirty="0">
              <a:solidFill>
                <a:srgbClr val="A6B8D5"/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a – b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&gt; {1,2}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5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변수 선언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프로그래밍에서 변수(variable)란? 자료형이란? 데이터 타입 종류 및 크기">
            <a:extLst>
              <a:ext uri="{FF2B5EF4-FFF2-40B4-BE49-F238E27FC236}">
                <a16:creationId xmlns:a16="http://schemas.microsoft.com/office/drawing/2014/main" id="{E975F19A-8DD5-4089-9209-C81D231C6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36" y="3738780"/>
            <a:ext cx="42291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F582A0-D113-4502-8884-42963D534822}"/>
              </a:ext>
            </a:extLst>
          </p:cNvPr>
          <p:cNvSpPr txBox="1"/>
          <p:nvPr/>
        </p:nvSpPr>
        <p:spPr>
          <a:xfrm>
            <a:off x="519794" y="1717860"/>
            <a:ext cx="7387078" cy="4487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데이터를 저장할 수 있고 나중에 변수명을 통해 </a:t>
            </a:r>
            <a:endParaRPr lang="en-US" altLang="ko-KR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    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저장된 데이터를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꺼내 올 수 있는 메모리의 명명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된</a:t>
            </a:r>
            <a:r>
              <a:rPr lang="ko-KR" alt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Neue"/>
              </a:rPr>
              <a:t> 위치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          →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쉽게 말해 데이터를 갖고 있는 상자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변수를 생성할 때는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‘=‘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사용하여 생성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7C97C2"/>
                </a:solidFill>
              </a:rPr>
              <a:t>	ex) eggs = 15 (o)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7C97C2"/>
                </a:solidFill>
              </a:rPr>
              <a:t>	ex) fizz = 10 (o)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5050"/>
                </a:solidFill>
              </a:rPr>
              <a:t>	error) 15 = eggs (x) </a:t>
            </a:r>
          </a:p>
          <a:p>
            <a:pPr>
              <a:lnSpc>
                <a:spcPct val="150000"/>
              </a:lnSpc>
            </a:pPr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 삭제 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명령어 사용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7C97C2"/>
                </a:solidFill>
              </a:rPr>
              <a:t>	ex) del</a:t>
            </a:r>
            <a:r>
              <a:rPr lang="ko-KR" altLang="en-US" sz="2000" dirty="0">
                <a:solidFill>
                  <a:srgbClr val="7C97C2"/>
                </a:solidFill>
              </a:rPr>
              <a:t> </a:t>
            </a:r>
            <a:r>
              <a:rPr lang="en-US" altLang="ko-KR" sz="2000" dirty="0">
                <a:solidFill>
                  <a:srgbClr val="7C97C2"/>
                </a:solidFill>
              </a:rPr>
              <a:t>eggs</a:t>
            </a:r>
            <a:endParaRPr lang="ko-KR" altLang="en-US" sz="2000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6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변수 선언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E0D7DC-850D-4C5C-A146-30A9CEB6E59B}"/>
              </a:ext>
            </a:extLst>
          </p:cNvPr>
          <p:cNvSpPr txBox="1"/>
          <p:nvPr/>
        </p:nvSpPr>
        <p:spPr>
          <a:xfrm>
            <a:off x="519793" y="1613790"/>
            <a:ext cx="455711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C97C2"/>
                </a:solidFill>
              </a:rPr>
              <a:t>변수 선언 시 지켜야 할 규칙</a:t>
            </a:r>
            <a:endParaRPr lang="en-US" altLang="ko-KR" sz="2000" b="1" dirty="0">
              <a:solidFill>
                <a:srgbClr val="7C97C2"/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변수명을 숫자로 지정하거나 시작 불가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rgbClr val="FF6565"/>
                </a:solidFill>
              </a:rPr>
              <a:t>    </a:t>
            </a:r>
            <a:r>
              <a:rPr lang="en-US" altLang="ko-KR" dirty="0">
                <a:solidFill>
                  <a:srgbClr val="FF5050"/>
                </a:solidFill>
              </a:rPr>
              <a:t>ex) 2 = 4 (x)</a:t>
            </a:r>
          </a:p>
          <a:p>
            <a:r>
              <a:rPr lang="en-US" altLang="ko-KR" dirty="0">
                <a:solidFill>
                  <a:srgbClr val="FF5050"/>
                </a:solidFill>
              </a:rPr>
              <a:t>    ex) 2mart = Lotte (x)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변수명에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‘–’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 불가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rgbClr val="FF6565"/>
                </a:solidFill>
              </a:rPr>
              <a:t>    </a:t>
            </a:r>
            <a:r>
              <a:rPr lang="en-US" altLang="ko-KR" dirty="0">
                <a:solidFill>
                  <a:srgbClr val="FF5050"/>
                </a:solidFill>
              </a:rPr>
              <a:t>ex) Big-Data = </a:t>
            </a:r>
            <a:r>
              <a:rPr lang="en-US" altLang="ko-KR" dirty="0" err="1">
                <a:solidFill>
                  <a:srgbClr val="FF5050"/>
                </a:solidFill>
              </a:rPr>
              <a:t>Kookmin</a:t>
            </a:r>
            <a:r>
              <a:rPr lang="en-US" altLang="ko-KR" dirty="0">
                <a:solidFill>
                  <a:srgbClr val="FF5050"/>
                </a:solidFill>
              </a:rPr>
              <a:t> (x)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파이썬은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대소문자를 구별함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7C97C2"/>
                </a:solidFill>
              </a:rPr>
              <a:t>ex) A, a = 24, 20 ; print(a)</a:t>
            </a:r>
          </a:p>
          <a:p>
            <a:r>
              <a:rPr lang="en-US" altLang="ko-KR" dirty="0">
                <a:solidFill>
                  <a:srgbClr val="7C97C2"/>
                </a:solidFill>
              </a:rPr>
              <a:t>         20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4AE79B-860E-481E-9E77-086FBB9CD20C}"/>
              </a:ext>
            </a:extLst>
          </p:cNvPr>
          <p:cNvSpPr txBox="1"/>
          <p:nvPr/>
        </p:nvSpPr>
        <p:spPr>
          <a:xfrm>
            <a:off x="577920" y="5454132"/>
            <a:ext cx="1001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좋은 변수명은 데이터를 잘 설명하고 누구나 알아 볼 수 있도록 간결하고 명시적이어야 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7ACA3F-11D2-434D-8073-DA59BB2B899E}"/>
              </a:ext>
            </a:extLst>
          </p:cNvPr>
          <p:cNvSpPr txBox="1"/>
          <p:nvPr/>
        </p:nvSpPr>
        <p:spPr>
          <a:xfrm>
            <a:off x="6003674" y="217483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변수명으로 파이썬 키워드 사용 불가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7C97C2"/>
                </a:solidFill>
              </a:rPr>
              <a:t>ex) False, True ,and, or, None </a:t>
            </a:r>
            <a:r>
              <a:rPr lang="ko-KR" altLang="en-US" dirty="0">
                <a:solidFill>
                  <a:srgbClr val="7C97C2"/>
                </a:solidFill>
              </a:rPr>
              <a:t>등</a:t>
            </a:r>
            <a:endParaRPr lang="en-US" altLang="ko-KR" dirty="0">
              <a:solidFill>
                <a:srgbClr val="7C97C2"/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띄어쓰기는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‘_’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 표현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7C97C2"/>
                </a:solidFill>
              </a:rPr>
              <a:t>ex)</a:t>
            </a:r>
            <a:r>
              <a:rPr lang="ko-KR" altLang="en-US" dirty="0">
                <a:solidFill>
                  <a:srgbClr val="7C97C2"/>
                </a:solidFill>
              </a:rPr>
              <a:t> </a:t>
            </a:r>
            <a:r>
              <a:rPr lang="en-US" altLang="ko-KR" dirty="0" err="1">
                <a:solidFill>
                  <a:srgbClr val="7C97C2"/>
                </a:solidFill>
              </a:rPr>
              <a:t>Big_Data</a:t>
            </a:r>
            <a:r>
              <a:rPr lang="en-US" altLang="ko-KR" dirty="0">
                <a:solidFill>
                  <a:srgbClr val="7C97C2"/>
                </a:solidFill>
              </a:rPr>
              <a:t> = </a:t>
            </a:r>
            <a:r>
              <a:rPr lang="en-US" altLang="ko-KR" dirty="0" err="1">
                <a:solidFill>
                  <a:srgbClr val="7C97C2"/>
                </a:solidFill>
              </a:rPr>
              <a:t>Kookmin</a:t>
            </a:r>
            <a:endParaRPr lang="en-US" altLang="ko-KR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1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데이터 타입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8A992-648F-470E-9373-081F60A79D27}"/>
              </a:ext>
            </a:extLst>
          </p:cNvPr>
          <p:cNvSpPr txBox="1"/>
          <p:nvPr/>
        </p:nvSpPr>
        <p:spPr>
          <a:xfrm>
            <a:off x="519793" y="1658470"/>
            <a:ext cx="9377082" cy="416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대표적인 데이터 타입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- </a:t>
            </a:r>
            <a:r>
              <a:rPr lang="ko-KR" altLang="en-US" sz="2800" b="1" dirty="0">
                <a:solidFill>
                  <a:srgbClr val="7C97C2"/>
                </a:solidFill>
              </a:rPr>
              <a:t>논리</a:t>
            </a:r>
            <a:r>
              <a:rPr lang="ko-KR" altLang="en-US" sz="2800" b="1" dirty="0"/>
              <a:t>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Boolean, Logical ) 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- </a:t>
            </a:r>
            <a:r>
              <a:rPr lang="ko-KR" altLang="en-US" sz="2800" b="1" dirty="0">
                <a:solidFill>
                  <a:srgbClr val="7C97C2"/>
                </a:solidFill>
              </a:rPr>
              <a:t>숫자</a:t>
            </a:r>
            <a:r>
              <a:rPr lang="ko-KR" altLang="en-US" sz="2800" b="1" dirty="0"/>
              <a:t>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Number, int, float 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- </a:t>
            </a:r>
            <a:r>
              <a:rPr lang="ko-KR" altLang="en-US" sz="2800" b="1" dirty="0">
                <a:solidFill>
                  <a:srgbClr val="7C97C2"/>
                </a:solidFill>
              </a:rPr>
              <a:t>문자</a:t>
            </a:r>
            <a:r>
              <a:rPr lang="ko-KR" altLang="en-US" sz="2800" b="1" dirty="0"/>
              <a:t>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String ,Character 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-</a:t>
            </a:r>
            <a:r>
              <a:rPr lang="en-US" altLang="ko-KR" sz="2800" b="1" dirty="0">
                <a:solidFill>
                  <a:srgbClr val="7C97C2"/>
                </a:solidFill>
              </a:rPr>
              <a:t> </a:t>
            </a:r>
            <a:r>
              <a:rPr lang="ko-KR" altLang="en-US" sz="2800" b="1" dirty="0">
                <a:solidFill>
                  <a:srgbClr val="7C97C2"/>
                </a:solidFill>
              </a:rPr>
              <a:t>날짜</a:t>
            </a:r>
            <a:r>
              <a:rPr lang="en-US" altLang="ko-KR" sz="2800" b="1" dirty="0">
                <a:solidFill>
                  <a:srgbClr val="7C97C2"/>
                </a:solidFill>
              </a:rPr>
              <a:t>/</a:t>
            </a:r>
            <a:r>
              <a:rPr lang="ko-KR" altLang="en-US" sz="2800" b="1" dirty="0">
                <a:solidFill>
                  <a:srgbClr val="7C97C2"/>
                </a:solidFill>
              </a:rPr>
              <a:t>시간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Datetime ) 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타입 확인은 </a:t>
            </a:r>
            <a:r>
              <a:rPr lang="en-US" altLang="ko-KR" sz="2400" b="1" dirty="0">
                <a:solidFill>
                  <a:srgbClr val="7C97C2"/>
                </a:solidFill>
              </a:rPr>
              <a:t>type(</a:t>
            </a:r>
            <a:r>
              <a:rPr lang="ko-KR" altLang="en-US" sz="2400" b="1" dirty="0" err="1">
                <a:solidFill>
                  <a:srgbClr val="7C97C2"/>
                </a:solidFill>
              </a:rPr>
              <a:t>변수명</a:t>
            </a:r>
            <a:r>
              <a:rPr lang="en-US" altLang="ko-KR" sz="2400" b="1" dirty="0">
                <a:solidFill>
                  <a:srgbClr val="7C97C2"/>
                </a:solidFill>
              </a:rPr>
              <a:t>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사용하여 확인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91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데이터 타입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(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논리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B1CB7-BE97-428E-9A2F-A28269CADA0E}"/>
              </a:ext>
            </a:extLst>
          </p:cNvPr>
          <p:cNvSpPr txBox="1"/>
          <p:nvPr/>
        </p:nvSpPr>
        <p:spPr>
          <a:xfrm>
            <a:off x="519793" y="1884713"/>
            <a:ext cx="9278471" cy="269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논리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(Boolean)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 타입은 조건을 판단하기 위해 사용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70C0"/>
                </a:solidFill>
              </a:rPr>
              <a:t>참</a:t>
            </a:r>
            <a:r>
              <a:rPr lang="en-US" altLang="ko-KR" sz="2400" b="1" dirty="0">
                <a:solidFill>
                  <a:srgbClr val="0070C0"/>
                </a:solidFill>
              </a:rPr>
              <a:t>: True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2400" b="1" dirty="0"/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거짓</a:t>
            </a:r>
            <a:r>
              <a:rPr lang="en-US" altLang="ko-KR" sz="2400" b="1" dirty="0">
                <a:solidFill>
                  <a:srgbClr val="FF0000"/>
                </a:solidFill>
              </a:rPr>
              <a:t>: False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반드시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첫번째 글자는 대문자로 써야 함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!)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7C97C2"/>
                </a:solidFill>
              </a:rPr>
              <a:t>type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(True)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&gt;bool</a:t>
            </a:r>
          </a:p>
        </p:txBody>
      </p:sp>
    </p:spTree>
    <p:extLst>
      <p:ext uri="{BB962C8B-B14F-4D97-AF65-F5344CB8AC3E}">
        <p14:creationId xmlns:p14="http://schemas.microsoft.com/office/powerpoint/2010/main" val="26895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데이터 타입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(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논리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EAB954-5B4A-427C-A997-875A06AE73AA}"/>
              </a:ext>
            </a:extLst>
          </p:cNvPr>
          <p:cNvSpPr txBox="1"/>
          <p:nvPr/>
        </p:nvSpPr>
        <p:spPr>
          <a:xfrm>
            <a:off x="1460553" y="1537306"/>
            <a:ext cx="7064188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논리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(bool)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타입은 논리 연산이 가능함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논리 연산자는 </a:t>
            </a:r>
            <a:r>
              <a:rPr lang="en-US" altLang="ko-KR" sz="2400" b="1" dirty="0">
                <a:solidFill>
                  <a:srgbClr val="7C97C2"/>
                </a:solidFill>
              </a:rPr>
              <a:t>and, or, not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있음</a:t>
            </a:r>
          </a:p>
        </p:txBody>
      </p:sp>
      <p:graphicFrame>
        <p:nvGraphicFramePr>
          <p:cNvPr id="28" name="표 8">
            <a:extLst>
              <a:ext uri="{FF2B5EF4-FFF2-40B4-BE49-F238E27FC236}">
                <a16:creationId xmlns:a16="http://schemas.microsoft.com/office/drawing/2014/main" id="{314353F5-D531-4592-A46D-46E0BFC64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67350"/>
              </p:ext>
            </p:extLst>
          </p:nvPr>
        </p:nvGraphicFramePr>
        <p:xfrm>
          <a:off x="1460553" y="2880159"/>
          <a:ext cx="9610165" cy="3313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60">
                  <a:extLst>
                    <a:ext uri="{9D8B030D-6E8A-4147-A177-3AD203B41FA5}">
                      <a16:colId xmlns:a16="http://schemas.microsoft.com/office/drawing/2014/main" val="1736129072"/>
                    </a:ext>
                  </a:extLst>
                </a:gridCol>
                <a:gridCol w="4695555">
                  <a:extLst>
                    <a:ext uri="{9D8B030D-6E8A-4147-A177-3AD203B41FA5}">
                      <a16:colId xmlns:a16="http://schemas.microsoft.com/office/drawing/2014/main" val="3267139570"/>
                    </a:ext>
                  </a:extLst>
                </a:gridCol>
                <a:gridCol w="1982097">
                  <a:extLst>
                    <a:ext uri="{9D8B030D-6E8A-4147-A177-3AD203B41FA5}">
                      <a16:colId xmlns:a16="http://schemas.microsoft.com/office/drawing/2014/main" val="5170117"/>
                    </a:ext>
                  </a:extLst>
                </a:gridCol>
                <a:gridCol w="1540453">
                  <a:extLst>
                    <a:ext uri="{9D8B030D-6E8A-4147-A177-3AD203B41FA5}">
                      <a16:colId xmlns:a16="http://schemas.microsoft.com/office/drawing/2014/main" val="3349347664"/>
                    </a:ext>
                  </a:extLst>
                </a:gridCol>
              </a:tblGrid>
              <a:tr h="607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>
                    <a:solidFill>
                      <a:srgbClr val="7C97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solidFill>
                      <a:srgbClr val="7C97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 anchor="ctr">
                    <a:solidFill>
                      <a:srgbClr val="7C97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출력</a:t>
                      </a:r>
                    </a:p>
                  </a:txBody>
                  <a:tcPr anchor="ctr">
                    <a:solidFill>
                      <a:srgbClr val="7C9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10293"/>
                  </a:ext>
                </a:extLst>
              </a:tr>
              <a:tr h="1049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6B8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값이 모두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여야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6B8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 and True</a:t>
                      </a:r>
                    </a:p>
                    <a:p>
                      <a:pPr algn="ctr" latinLnBrk="1"/>
                      <a:r>
                        <a:rPr lang="en-US" altLang="ko-KR" dirty="0"/>
                        <a:t>True and False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6B8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</a:p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A6B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35050"/>
                  </a:ext>
                </a:extLst>
              </a:tr>
              <a:tr h="1049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값 중 하나라도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 or True</a:t>
                      </a:r>
                    </a:p>
                    <a:p>
                      <a:pPr algn="ctr" latinLnBrk="1"/>
                      <a:r>
                        <a:rPr lang="en-US" altLang="ko-KR" dirty="0"/>
                        <a:t>True or False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</a:p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771779"/>
                  </a:ext>
                </a:extLst>
              </a:tr>
              <a:tr h="607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반댓값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True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47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93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데이터 타입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(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숫자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B1CB7-BE97-428E-9A2F-A28269CADA0E}"/>
              </a:ext>
            </a:extLst>
          </p:cNvPr>
          <p:cNvSpPr txBox="1"/>
          <p:nvPr/>
        </p:nvSpPr>
        <p:spPr>
          <a:xfrm>
            <a:off x="1626400" y="2257948"/>
            <a:ext cx="9278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숫자형 데이터는 크게 </a:t>
            </a:r>
            <a:r>
              <a:rPr lang="ko-KR" altLang="en-US" sz="2400" b="1" dirty="0">
                <a:solidFill>
                  <a:srgbClr val="7C97C2"/>
                </a:solidFill>
              </a:rPr>
              <a:t>정수</a:t>
            </a:r>
            <a:r>
              <a:rPr lang="en-US" altLang="ko-KR" sz="2400" b="1" dirty="0">
                <a:solidFill>
                  <a:srgbClr val="7C97C2"/>
                </a:solidFill>
              </a:rPr>
              <a:t>(int)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rgbClr val="7C97C2"/>
                </a:solidFill>
              </a:rPr>
              <a:t>실수</a:t>
            </a:r>
            <a:r>
              <a:rPr lang="en-US" altLang="ko-KR" sz="2400" b="1" dirty="0">
                <a:solidFill>
                  <a:srgbClr val="7C97C2"/>
                </a:solidFill>
              </a:rPr>
              <a:t>(float)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나눌 수 있음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ex) var1 = 100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>
                <a:solidFill>
                  <a:srgbClr val="A6B8D5"/>
                </a:solidFill>
              </a:rPr>
              <a:t>type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(var1)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&gt; int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3CACE9-0537-419D-99E8-982BED2B35B7}"/>
              </a:ext>
            </a:extLst>
          </p:cNvPr>
          <p:cNvSpPr txBox="1"/>
          <p:nvPr/>
        </p:nvSpPr>
        <p:spPr>
          <a:xfrm>
            <a:off x="6607540" y="299661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var2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10.5</a:t>
            </a:r>
          </a:p>
          <a:p>
            <a:r>
              <a:rPr lang="en-US" altLang="ko-KR" sz="2400" dirty="0"/>
              <a:t>     </a:t>
            </a:r>
            <a:r>
              <a:rPr lang="en-US" altLang="ko-KR" sz="2400" dirty="0">
                <a:solidFill>
                  <a:srgbClr val="A6B8D5"/>
                </a:solidFill>
              </a:rPr>
              <a:t>type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(var2)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&gt; float</a:t>
            </a:r>
          </a:p>
        </p:txBody>
      </p:sp>
    </p:spTree>
    <p:extLst>
      <p:ext uri="{BB962C8B-B14F-4D97-AF65-F5344CB8AC3E}">
        <p14:creationId xmlns:p14="http://schemas.microsoft.com/office/powerpoint/2010/main" val="392330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데이터 타입 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(</a:t>
            </a: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숫자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346E5-C0B3-44F1-A5CD-11219CB3B726}"/>
              </a:ext>
            </a:extLst>
          </p:cNvPr>
          <p:cNvSpPr txBox="1"/>
          <p:nvPr/>
        </p:nvSpPr>
        <p:spPr>
          <a:xfrm>
            <a:off x="1294216" y="1676421"/>
            <a:ext cx="646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숫자형 데이터타입은 산술 연산이 가능</a:t>
            </a:r>
          </a:p>
        </p:txBody>
      </p:sp>
      <p:graphicFrame>
        <p:nvGraphicFramePr>
          <p:cNvPr id="25" name="표 6">
            <a:extLst>
              <a:ext uri="{FF2B5EF4-FFF2-40B4-BE49-F238E27FC236}">
                <a16:creationId xmlns:a16="http://schemas.microsoft.com/office/drawing/2014/main" id="{2F1C20B9-F223-4550-86FB-73E786726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211010"/>
              </p:ext>
            </p:extLst>
          </p:nvPr>
        </p:nvGraphicFramePr>
        <p:xfrm>
          <a:off x="1294216" y="2425794"/>
          <a:ext cx="9603568" cy="3493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892">
                  <a:extLst>
                    <a:ext uri="{9D8B030D-6E8A-4147-A177-3AD203B41FA5}">
                      <a16:colId xmlns:a16="http://schemas.microsoft.com/office/drawing/2014/main" val="3379235690"/>
                    </a:ext>
                  </a:extLst>
                </a:gridCol>
                <a:gridCol w="2400892">
                  <a:extLst>
                    <a:ext uri="{9D8B030D-6E8A-4147-A177-3AD203B41FA5}">
                      <a16:colId xmlns:a16="http://schemas.microsoft.com/office/drawing/2014/main" val="1889933146"/>
                    </a:ext>
                  </a:extLst>
                </a:gridCol>
                <a:gridCol w="2400892">
                  <a:extLst>
                    <a:ext uri="{9D8B030D-6E8A-4147-A177-3AD203B41FA5}">
                      <a16:colId xmlns:a16="http://schemas.microsoft.com/office/drawing/2014/main" val="1966678810"/>
                    </a:ext>
                  </a:extLst>
                </a:gridCol>
                <a:gridCol w="2400892">
                  <a:extLst>
                    <a:ext uri="{9D8B030D-6E8A-4147-A177-3AD203B41FA5}">
                      <a16:colId xmlns:a16="http://schemas.microsoft.com/office/drawing/2014/main" val="686613143"/>
                    </a:ext>
                  </a:extLst>
                </a:gridCol>
              </a:tblGrid>
              <a:tr h="436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</a:t>
                      </a:r>
                    </a:p>
                  </a:txBody>
                  <a:tcPr>
                    <a:solidFill>
                      <a:srgbClr val="7C97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>
                    <a:solidFill>
                      <a:srgbClr val="7C97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</a:p>
                  </a:txBody>
                  <a:tcPr>
                    <a:solidFill>
                      <a:srgbClr val="7C97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출력</a:t>
                      </a:r>
                      <a:endParaRPr lang="en-US" altLang="ko-KR" dirty="0"/>
                    </a:p>
                  </a:txBody>
                  <a:tcPr>
                    <a:solidFill>
                      <a:srgbClr val="7C9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47752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+ 3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807653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빼기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3 - 2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706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*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766126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30882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//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56497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//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31730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**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815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94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1989</Words>
  <Application>Microsoft Office PowerPoint</Application>
  <PresentationFormat>와이드스크린</PresentationFormat>
  <Paragraphs>394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Helvetica Neue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GwangYeol Yu</cp:lastModifiedBy>
  <cp:revision>61</cp:revision>
  <dcterms:created xsi:type="dcterms:W3CDTF">2020-10-01T01:25:49Z</dcterms:created>
  <dcterms:modified xsi:type="dcterms:W3CDTF">2021-01-03T05:33:50Z</dcterms:modified>
</cp:coreProperties>
</file>