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276" r:id="rId3"/>
    <p:sldId id="258" r:id="rId4"/>
    <p:sldId id="277" r:id="rId5"/>
    <p:sldId id="278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8A0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4" autoAdjust="0"/>
    <p:restoredTop sz="94660"/>
  </p:normalViewPr>
  <p:slideViewPr>
    <p:cSldViewPr snapToGrid="0">
      <p:cViewPr varScale="1">
        <p:scale>
          <a:sx n="85" d="100"/>
          <a:sy n="85" d="100"/>
        </p:scale>
        <p:origin x="3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97B7-EA58-4606-8AEF-85F667A76219}" type="datetimeFigureOut">
              <a:rPr lang="ko-KR" altLang="en-US" smtClean="0"/>
              <a:t>2021-01-02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E4FE0-4448-4A60-9E37-EAA267A2B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1077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97B7-EA58-4606-8AEF-85F667A76219}" type="datetimeFigureOut">
              <a:rPr lang="ko-KR" altLang="en-US" smtClean="0"/>
              <a:t>2021-01-02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E4FE0-4448-4A60-9E37-EAA267A2B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282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97B7-EA58-4606-8AEF-85F667A76219}" type="datetimeFigureOut">
              <a:rPr lang="ko-KR" altLang="en-US" smtClean="0"/>
              <a:t>2021-01-02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E4FE0-4448-4A60-9E37-EAA267A2B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7027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97B7-EA58-4606-8AEF-85F667A76219}" type="datetimeFigureOut">
              <a:rPr lang="ko-KR" altLang="en-US" smtClean="0"/>
              <a:t>2021-01-02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E4FE0-4448-4A60-9E37-EAA267A2B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3023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97B7-EA58-4606-8AEF-85F667A76219}" type="datetimeFigureOut">
              <a:rPr lang="ko-KR" altLang="en-US" smtClean="0"/>
              <a:t>2021-01-02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E4FE0-4448-4A60-9E37-EAA267A2B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4178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97B7-EA58-4606-8AEF-85F667A76219}" type="datetimeFigureOut">
              <a:rPr lang="ko-KR" altLang="en-US" smtClean="0"/>
              <a:t>2021-01-02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E4FE0-4448-4A60-9E37-EAA267A2B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3388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97B7-EA58-4606-8AEF-85F667A76219}" type="datetimeFigureOut">
              <a:rPr lang="ko-KR" altLang="en-US" smtClean="0"/>
              <a:t>2021-01-02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E4FE0-4448-4A60-9E37-EAA267A2B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2589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97B7-EA58-4606-8AEF-85F667A76219}" type="datetimeFigureOut">
              <a:rPr lang="ko-KR" altLang="en-US" smtClean="0"/>
              <a:t>2021-01-02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E4FE0-4448-4A60-9E37-EAA267A2B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27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97B7-EA58-4606-8AEF-85F667A76219}" type="datetimeFigureOut">
              <a:rPr lang="ko-KR" altLang="en-US" smtClean="0"/>
              <a:t>2021-01-02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E4FE0-4448-4A60-9E37-EAA267A2B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515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97B7-EA58-4606-8AEF-85F667A76219}" type="datetimeFigureOut">
              <a:rPr lang="ko-KR" altLang="en-US" smtClean="0"/>
              <a:t>2021-01-02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E4FE0-4448-4A60-9E37-EAA267A2B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3382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97B7-EA58-4606-8AEF-85F667A76219}" type="datetimeFigureOut">
              <a:rPr lang="ko-KR" altLang="en-US" smtClean="0"/>
              <a:t>2021-01-02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E4FE0-4448-4A60-9E37-EAA267A2B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6504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1E97B7-EA58-4606-8AEF-85F667A76219}" type="datetimeFigureOut">
              <a:rPr lang="ko-KR" altLang="en-US" smtClean="0"/>
              <a:t>2021-01-02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E4FE0-4448-4A60-9E37-EAA267A2B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864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channel/UC-4CaCP1-uAWC6SoVpxgLkA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2961589" y="386755"/>
            <a:ext cx="8486411" cy="3378280"/>
          </a:xfrm>
          <a:prstGeom prst="rect">
            <a:avLst/>
          </a:prstGeom>
          <a:pattFill prst="pct5">
            <a:fgClr>
              <a:srgbClr val="7C97C2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5567082" y="3729319"/>
            <a:ext cx="5791271" cy="0"/>
          </a:xfrm>
          <a:prstGeom prst="line">
            <a:avLst/>
          </a:prstGeom>
          <a:ln>
            <a:solidFill>
              <a:srgbClr val="7C97C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>
            <a:cxnSpLocks/>
          </p:cNvCxnSpPr>
          <p:nvPr/>
        </p:nvCxnSpPr>
        <p:spPr>
          <a:xfrm>
            <a:off x="2961589" y="386755"/>
            <a:ext cx="0" cy="2096469"/>
          </a:xfrm>
          <a:prstGeom prst="line">
            <a:avLst/>
          </a:prstGeom>
          <a:ln w="6350">
            <a:solidFill>
              <a:srgbClr val="7C97C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2778253" y="2269415"/>
            <a:ext cx="8640707" cy="163121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lvl="0" latinLnBrk="0">
              <a:defRPr/>
            </a:pPr>
            <a:r>
              <a:rPr lang="ko-KR" altLang="en-US" sz="6000" b="1" kern="0" dirty="0">
                <a:ln w="12700">
                  <a:solidFill>
                    <a:srgbClr val="7C97C2"/>
                  </a:solidFill>
                </a:ln>
                <a:solidFill>
                  <a:srgbClr val="88A0C8"/>
                </a:solidFill>
              </a:rPr>
              <a:t>겨울방학 파이썬 스터디</a:t>
            </a:r>
            <a:endParaRPr lang="en-US" altLang="ko-KR" sz="6000" b="1" kern="0" dirty="0">
              <a:ln w="12700">
                <a:solidFill>
                  <a:srgbClr val="7C97C2"/>
                </a:solidFill>
              </a:ln>
              <a:solidFill>
                <a:srgbClr val="88A0C8"/>
              </a:solidFill>
            </a:endParaRPr>
          </a:p>
          <a:p>
            <a:pPr lvl="0" latinLnBrk="0">
              <a:defRPr/>
            </a:pPr>
            <a:r>
              <a:rPr lang="en-US" altLang="ko-KR" sz="4000" b="1" kern="0" dirty="0">
                <a:ln w="12700">
                  <a:solidFill>
                    <a:srgbClr val="88A0C8"/>
                  </a:solidFill>
                </a:ln>
                <a:noFill/>
              </a:rPr>
              <a:t>Orientation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5751570" y="3429000"/>
            <a:ext cx="4024537" cy="3034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latinLnBrk="0">
              <a:lnSpc>
                <a:spcPct val="150000"/>
              </a:lnSpc>
              <a:defRPr/>
            </a:pPr>
            <a:r>
              <a:rPr lang="ko-KR" altLang="en-US" sz="1050" kern="0" dirty="0">
                <a:solidFill>
                  <a:srgbClr val="7C97C2"/>
                </a:solidFill>
              </a:rPr>
              <a:t>겨울방학 파이썬 스터디 소개</a:t>
            </a:r>
            <a:endParaRPr lang="en-US" altLang="ko-KR" sz="1050" kern="0" dirty="0">
              <a:solidFill>
                <a:srgbClr val="7C97C2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1078854" y="3729464"/>
            <a:ext cx="361746" cy="342326"/>
          </a:xfrm>
          <a:prstGeom prst="rect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A</a:t>
            </a:r>
            <a:r>
              <a:rPr lang="en-US" altLang="ko-KR" sz="900" dirty="0"/>
              <a:t>+</a:t>
            </a:r>
            <a:endParaRPr lang="ko-KR" altLang="en-US" sz="900" dirty="0"/>
          </a:p>
        </p:txBody>
      </p:sp>
      <p:cxnSp>
        <p:nvCxnSpPr>
          <p:cNvPr id="22" name="직선 연결선 21"/>
          <p:cNvCxnSpPr/>
          <p:nvPr/>
        </p:nvCxnSpPr>
        <p:spPr>
          <a:xfrm>
            <a:off x="0" y="386755"/>
            <a:ext cx="11448000" cy="0"/>
          </a:xfrm>
          <a:prstGeom prst="line">
            <a:avLst/>
          </a:prstGeom>
          <a:ln>
            <a:solidFill>
              <a:srgbClr val="7C97C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>
            <a:cxnSpLocks/>
          </p:cNvCxnSpPr>
          <p:nvPr/>
        </p:nvCxnSpPr>
        <p:spPr>
          <a:xfrm>
            <a:off x="11440600" y="4071794"/>
            <a:ext cx="0" cy="2796632"/>
          </a:xfrm>
          <a:prstGeom prst="line">
            <a:avLst/>
          </a:prstGeom>
          <a:ln w="6350">
            <a:solidFill>
              <a:srgbClr val="7C97C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356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519793" y="284671"/>
            <a:ext cx="5745843" cy="10387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ln w="12700">
                  <a:noFill/>
                </a:ln>
                <a:solidFill>
                  <a:srgbClr val="7C97C2"/>
                </a:solidFill>
              </a:rPr>
              <a:t>Orientation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900" kern="0" dirty="0">
                <a:solidFill>
                  <a:srgbClr val="7C97C2"/>
                </a:solidFill>
              </a:rPr>
              <a:t>WINTER VACATION PYTHON STUDY</a:t>
            </a:r>
          </a:p>
        </p:txBody>
      </p:sp>
      <p:cxnSp>
        <p:nvCxnSpPr>
          <p:cNvPr id="34" name="직선 연결선 33"/>
          <p:cNvCxnSpPr>
            <a:cxnSpLocks/>
          </p:cNvCxnSpPr>
          <p:nvPr/>
        </p:nvCxnSpPr>
        <p:spPr>
          <a:xfrm>
            <a:off x="2626659" y="1219202"/>
            <a:ext cx="7961762" cy="9523"/>
          </a:xfrm>
          <a:prstGeom prst="line">
            <a:avLst/>
          </a:prstGeom>
          <a:ln>
            <a:solidFill>
              <a:srgbClr val="7C97C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타원 2"/>
          <p:cNvSpPr/>
          <p:nvPr/>
        </p:nvSpPr>
        <p:spPr>
          <a:xfrm>
            <a:off x="10763250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10938078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11112906" y="533400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11287734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11462562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10760672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/>
          <p:cNvSpPr/>
          <p:nvPr/>
        </p:nvSpPr>
        <p:spPr>
          <a:xfrm>
            <a:off x="10935500" y="735807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11110328" y="735807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11285156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11459984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10758094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10932922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/>
          <p:cNvSpPr/>
          <p:nvPr/>
        </p:nvSpPr>
        <p:spPr>
          <a:xfrm>
            <a:off x="11107750" y="938214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11282578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/>
          <p:cNvSpPr/>
          <p:nvPr/>
        </p:nvSpPr>
        <p:spPr>
          <a:xfrm>
            <a:off x="11457406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/>
          <p:cNvSpPr/>
          <p:nvPr/>
        </p:nvSpPr>
        <p:spPr>
          <a:xfrm>
            <a:off x="10755516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/>
          <p:cNvSpPr/>
          <p:nvPr/>
        </p:nvSpPr>
        <p:spPr>
          <a:xfrm>
            <a:off x="10930344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11105172" y="1140621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/>
          <p:cNvSpPr/>
          <p:nvPr/>
        </p:nvSpPr>
        <p:spPr>
          <a:xfrm>
            <a:off x="11280000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/>
          <p:cNvSpPr/>
          <p:nvPr/>
        </p:nvSpPr>
        <p:spPr>
          <a:xfrm>
            <a:off x="11454828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D42347-FFC4-480E-B053-B76A05506630}"/>
              </a:ext>
            </a:extLst>
          </p:cNvPr>
          <p:cNvSpPr txBox="1"/>
          <p:nvPr/>
        </p:nvSpPr>
        <p:spPr>
          <a:xfrm>
            <a:off x="500793" y="2153733"/>
            <a:ext cx="10437285" cy="35296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❄ </a:t>
            </a:r>
            <a:r>
              <a:rPr lang="ko-KR" altLang="en-US" sz="2400" b="1" dirty="0">
                <a:solidFill>
                  <a:srgbClr val="88A0C8"/>
                </a:solidFill>
              </a:rPr>
              <a:t>일시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: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화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금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16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시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~ 18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시</a:t>
            </a:r>
            <a:endParaRPr lang="en-US" altLang="ko-KR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2400" b="1" dirty="0"/>
          </a:p>
          <a:p>
            <a:pPr>
              <a:lnSpc>
                <a:spcPct val="150000"/>
              </a:lnSpc>
            </a:pPr>
            <a:r>
              <a:rPr lang="ko-KR" altLang="en-US" sz="2400" b="1" dirty="0"/>
              <a:t>❄ </a:t>
            </a:r>
            <a:r>
              <a:rPr lang="ko-KR" altLang="en-US" sz="2400" b="1" dirty="0">
                <a:solidFill>
                  <a:srgbClr val="88A0C8"/>
                </a:solidFill>
              </a:rPr>
              <a:t>이론 수업 </a:t>
            </a:r>
            <a:r>
              <a:rPr lang="en-US" altLang="ko-KR" sz="2400" b="1" dirty="0"/>
              <a:t>: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Zoom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을 활용한 실시간 스터디 진행</a:t>
            </a:r>
            <a:endParaRPr lang="en-US" altLang="ko-KR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카메라는 자유롭게 키거나 끄시면 됩니다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(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단 카메라를 키신 분들께 </a:t>
            </a:r>
            <a:r>
              <a:rPr lang="ko-KR" alt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성실상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부문 가산점을 부여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실시간 수업이 불가능 하신 분에게는 녹화 영상이 제공됩니다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hlinkClick r:id="rId2"/>
              </a:rPr>
              <a:t>https://www.youtube.com/channel/UC-4CaCP1-uAWC6SoVpxgLkA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hlinkClick r:id="rId2"/>
              </a:rPr>
              <a:t> 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en-US" altLang="ko-KR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7775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519793" y="284671"/>
            <a:ext cx="5745843" cy="10387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ln w="12700">
                  <a:noFill/>
                </a:ln>
                <a:solidFill>
                  <a:srgbClr val="7C97C2"/>
                </a:solidFill>
              </a:rPr>
              <a:t>Orientation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900" kern="0" dirty="0">
                <a:solidFill>
                  <a:srgbClr val="7C97C2"/>
                </a:solidFill>
              </a:rPr>
              <a:t>WINTER VACATION PYTHON STUDY</a:t>
            </a:r>
          </a:p>
        </p:txBody>
      </p:sp>
      <p:cxnSp>
        <p:nvCxnSpPr>
          <p:cNvPr id="34" name="직선 연결선 33"/>
          <p:cNvCxnSpPr>
            <a:cxnSpLocks/>
          </p:cNvCxnSpPr>
          <p:nvPr/>
        </p:nvCxnSpPr>
        <p:spPr>
          <a:xfrm>
            <a:off x="2626659" y="1219202"/>
            <a:ext cx="7961762" cy="9523"/>
          </a:xfrm>
          <a:prstGeom prst="line">
            <a:avLst/>
          </a:prstGeom>
          <a:ln>
            <a:solidFill>
              <a:srgbClr val="7C97C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타원 2"/>
          <p:cNvSpPr/>
          <p:nvPr/>
        </p:nvSpPr>
        <p:spPr>
          <a:xfrm>
            <a:off x="10763250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10938078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11112906" y="533400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11287734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11462562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10760672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/>
          <p:cNvSpPr/>
          <p:nvPr/>
        </p:nvSpPr>
        <p:spPr>
          <a:xfrm>
            <a:off x="10935500" y="735807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11110328" y="735807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11285156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11459984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10758094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10932922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/>
          <p:cNvSpPr/>
          <p:nvPr/>
        </p:nvSpPr>
        <p:spPr>
          <a:xfrm>
            <a:off x="11107750" y="938214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11282578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/>
          <p:cNvSpPr/>
          <p:nvPr/>
        </p:nvSpPr>
        <p:spPr>
          <a:xfrm>
            <a:off x="11457406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/>
          <p:cNvSpPr/>
          <p:nvPr/>
        </p:nvSpPr>
        <p:spPr>
          <a:xfrm>
            <a:off x="10755516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/>
          <p:cNvSpPr/>
          <p:nvPr/>
        </p:nvSpPr>
        <p:spPr>
          <a:xfrm>
            <a:off x="10930344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11105172" y="1140621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/>
          <p:cNvSpPr/>
          <p:nvPr/>
        </p:nvSpPr>
        <p:spPr>
          <a:xfrm>
            <a:off x="11280000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/>
          <p:cNvSpPr/>
          <p:nvPr/>
        </p:nvSpPr>
        <p:spPr>
          <a:xfrm>
            <a:off x="11454828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D42347-FFC4-480E-B053-B76A05506630}"/>
              </a:ext>
            </a:extLst>
          </p:cNvPr>
          <p:cNvSpPr txBox="1"/>
          <p:nvPr/>
        </p:nvSpPr>
        <p:spPr>
          <a:xfrm>
            <a:off x="675621" y="1462186"/>
            <a:ext cx="10437285" cy="51111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/>
              <a:t>❄ </a:t>
            </a:r>
            <a:r>
              <a:rPr lang="ko-KR" altLang="en-US" sz="2000" b="1" dirty="0">
                <a:solidFill>
                  <a:srgbClr val="88A0C8"/>
                </a:solidFill>
              </a:rPr>
              <a:t>과제 </a:t>
            </a:r>
            <a:r>
              <a:rPr lang="en-US" altLang="ko-KR" sz="2000" b="1" dirty="0"/>
              <a:t>: 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이론 수업 후 개별 과제</a:t>
            </a:r>
            <a:endParaRPr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- 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다음 수업 전날 자정까지 담당 멘토에게 </a:t>
            </a:r>
            <a:r>
              <a:rPr lang="en-US" altLang="ko-KR" sz="2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ipynb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형식으로 과제 제출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( ex. 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화요일 과제 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-&gt; 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목요일 자정까지 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- 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담당 멘토의 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1:1 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개별 피드백 제공</a:t>
            </a:r>
            <a:endParaRPr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- 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과제 풀이 영상 제공 </a:t>
            </a:r>
          </a:p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 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유튜브 링크 제공 예정 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ko-KR" altLang="en-US" sz="2000" b="1" dirty="0"/>
              <a:t>❄ </a:t>
            </a:r>
            <a:r>
              <a:rPr lang="ko-KR" altLang="en-US" sz="2000" b="1" dirty="0">
                <a:solidFill>
                  <a:srgbClr val="88A0C8"/>
                </a:solidFill>
              </a:rPr>
              <a:t>상품</a:t>
            </a:r>
            <a:endParaRPr lang="en-US" altLang="ko-KR" sz="2000" b="1" dirty="0">
              <a:solidFill>
                <a:srgbClr val="88A0C8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/>
              <a:t>    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과제 우수자</a:t>
            </a:r>
            <a:endParaRPr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- 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퀴즈 우수자</a:t>
            </a:r>
            <a:endParaRPr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- </a:t>
            </a:r>
            <a:r>
              <a:rPr lang="ko-KR" altLang="en-US" sz="2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성실상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8532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519793" y="284671"/>
            <a:ext cx="5745843" cy="10387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ln w="12700">
                  <a:noFill/>
                </a:ln>
                <a:solidFill>
                  <a:srgbClr val="7C97C2"/>
                </a:solidFill>
              </a:rPr>
              <a:t>Curriculum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900" kern="0" dirty="0">
                <a:solidFill>
                  <a:srgbClr val="7C97C2"/>
                </a:solidFill>
              </a:rPr>
              <a:t>WINTER VACATION PYTHON STUDY</a:t>
            </a:r>
          </a:p>
        </p:txBody>
      </p:sp>
      <p:cxnSp>
        <p:nvCxnSpPr>
          <p:cNvPr id="34" name="직선 연결선 33"/>
          <p:cNvCxnSpPr>
            <a:cxnSpLocks/>
          </p:cNvCxnSpPr>
          <p:nvPr/>
        </p:nvCxnSpPr>
        <p:spPr>
          <a:xfrm>
            <a:off x="2626659" y="1219202"/>
            <a:ext cx="7961762" cy="9523"/>
          </a:xfrm>
          <a:prstGeom prst="line">
            <a:avLst/>
          </a:prstGeom>
          <a:ln>
            <a:solidFill>
              <a:srgbClr val="7C97C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타원 2"/>
          <p:cNvSpPr/>
          <p:nvPr/>
        </p:nvSpPr>
        <p:spPr>
          <a:xfrm>
            <a:off x="10763250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10938078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11112906" y="533400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11287734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11462562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10760672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/>
          <p:cNvSpPr/>
          <p:nvPr/>
        </p:nvSpPr>
        <p:spPr>
          <a:xfrm>
            <a:off x="10935500" y="735807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11110328" y="735807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11285156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11459984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10758094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10932922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/>
          <p:cNvSpPr/>
          <p:nvPr/>
        </p:nvSpPr>
        <p:spPr>
          <a:xfrm>
            <a:off x="11107750" y="938214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11282578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/>
          <p:cNvSpPr/>
          <p:nvPr/>
        </p:nvSpPr>
        <p:spPr>
          <a:xfrm>
            <a:off x="11457406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/>
          <p:cNvSpPr/>
          <p:nvPr/>
        </p:nvSpPr>
        <p:spPr>
          <a:xfrm>
            <a:off x="10755516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/>
          <p:cNvSpPr/>
          <p:nvPr/>
        </p:nvSpPr>
        <p:spPr>
          <a:xfrm>
            <a:off x="10930344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11105172" y="1140621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/>
          <p:cNvSpPr/>
          <p:nvPr/>
        </p:nvSpPr>
        <p:spPr>
          <a:xfrm>
            <a:off x="11280000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/>
          <p:cNvSpPr/>
          <p:nvPr/>
        </p:nvSpPr>
        <p:spPr>
          <a:xfrm>
            <a:off x="11454828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2310A4-7F3D-46DF-9054-461F23213D5B}"/>
              </a:ext>
            </a:extLst>
          </p:cNvPr>
          <p:cNvSpPr txBox="1"/>
          <p:nvPr/>
        </p:nvSpPr>
        <p:spPr>
          <a:xfrm>
            <a:off x="905435" y="1900518"/>
            <a:ext cx="912060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❄ </a:t>
            </a:r>
            <a:r>
              <a:rPr lang="en-US" altLang="ko-KR" sz="3600" b="1" dirty="0">
                <a:solidFill>
                  <a:srgbClr val="88A0C8"/>
                </a:solidFill>
              </a:rPr>
              <a:t>1</a:t>
            </a:r>
            <a:r>
              <a:rPr lang="ko-KR" altLang="en-US" sz="3600" b="1" dirty="0">
                <a:solidFill>
                  <a:srgbClr val="88A0C8"/>
                </a:solidFill>
              </a:rPr>
              <a:t>주차 </a:t>
            </a:r>
            <a:r>
              <a:rPr lang="en-US" altLang="ko-KR" sz="3600" b="1" dirty="0">
                <a:solidFill>
                  <a:srgbClr val="88A0C8"/>
                </a:solidFill>
              </a:rPr>
              <a:t>: </a:t>
            </a:r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Python</a:t>
            </a:r>
            <a:r>
              <a:rPr lang="ko-KR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기초 문법</a:t>
            </a:r>
            <a:endParaRPr lang="en-US" altLang="ko-KR" sz="3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3600" b="1" dirty="0"/>
          </a:p>
          <a:p>
            <a:r>
              <a:rPr lang="ko-KR" altLang="en-US" sz="3600" b="1" dirty="0"/>
              <a:t>❄ </a:t>
            </a:r>
            <a:r>
              <a:rPr lang="en-US" altLang="ko-KR" sz="3600" b="1" dirty="0">
                <a:solidFill>
                  <a:srgbClr val="88A0C8"/>
                </a:solidFill>
              </a:rPr>
              <a:t>2</a:t>
            </a:r>
            <a:r>
              <a:rPr lang="ko-KR" altLang="en-US" sz="3600" b="1" dirty="0">
                <a:solidFill>
                  <a:srgbClr val="88A0C8"/>
                </a:solidFill>
              </a:rPr>
              <a:t>주차 </a:t>
            </a:r>
            <a:r>
              <a:rPr lang="en-US" altLang="ko-KR" sz="3600" b="1" dirty="0">
                <a:solidFill>
                  <a:srgbClr val="88A0C8"/>
                </a:solidFill>
              </a:rPr>
              <a:t>: </a:t>
            </a:r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Pandas </a:t>
            </a:r>
            <a:r>
              <a:rPr lang="ko-KR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모듈 사용법</a:t>
            </a:r>
            <a:endParaRPr lang="en-US" altLang="ko-KR" sz="3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3600" b="1" dirty="0"/>
          </a:p>
          <a:p>
            <a:r>
              <a:rPr lang="ko-KR" altLang="en-US" sz="3600" b="1" dirty="0"/>
              <a:t>❄ </a:t>
            </a:r>
            <a:r>
              <a:rPr lang="en-US" altLang="ko-KR" sz="3600" b="1" dirty="0">
                <a:solidFill>
                  <a:srgbClr val="88A0C8"/>
                </a:solidFill>
              </a:rPr>
              <a:t>3</a:t>
            </a:r>
            <a:r>
              <a:rPr lang="ko-KR" altLang="en-US" sz="3600" b="1" dirty="0">
                <a:solidFill>
                  <a:srgbClr val="88A0C8"/>
                </a:solidFill>
              </a:rPr>
              <a:t>주차 </a:t>
            </a:r>
            <a:r>
              <a:rPr lang="en-US" altLang="ko-KR" sz="3600" b="1" dirty="0">
                <a:solidFill>
                  <a:srgbClr val="88A0C8"/>
                </a:solidFill>
              </a:rPr>
              <a:t>: </a:t>
            </a:r>
            <a:r>
              <a:rPr lang="ko-KR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시각화</a:t>
            </a:r>
            <a:endParaRPr lang="en-US" altLang="ko-KR" sz="3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3600" b="1" dirty="0"/>
          </a:p>
          <a:p>
            <a:r>
              <a:rPr lang="ko-KR" altLang="en-US" sz="3600" b="1" dirty="0"/>
              <a:t>❄ </a:t>
            </a:r>
            <a:r>
              <a:rPr lang="en-US" altLang="ko-KR" sz="3600" b="1" dirty="0">
                <a:solidFill>
                  <a:srgbClr val="88A0C8"/>
                </a:solidFill>
              </a:rPr>
              <a:t>4</a:t>
            </a:r>
            <a:r>
              <a:rPr lang="ko-KR" altLang="en-US" sz="3600" b="1" dirty="0">
                <a:solidFill>
                  <a:srgbClr val="88A0C8"/>
                </a:solidFill>
              </a:rPr>
              <a:t>주차 </a:t>
            </a:r>
            <a:r>
              <a:rPr lang="en-US" altLang="ko-KR" sz="3600" b="1" dirty="0">
                <a:solidFill>
                  <a:srgbClr val="88A0C8"/>
                </a:solidFill>
              </a:rPr>
              <a:t>: </a:t>
            </a:r>
            <a:r>
              <a:rPr lang="ko-KR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퀴즈 </a:t>
            </a:r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&amp; </a:t>
            </a:r>
            <a:r>
              <a:rPr lang="ko-KR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데이터 분석 맛보기</a:t>
            </a:r>
          </a:p>
        </p:txBody>
      </p:sp>
    </p:spTree>
    <p:extLst>
      <p:ext uri="{BB962C8B-B14F-4D97-AF65-F5344CB8AC3E}">
        <p14:creationId xmlns:p14="http://schemas.microsoft.com/office/powerpoint/2010/main" val="3574437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519793" y="284671"/>
            <a:ext cx="5745843" cy="10387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ln w="12700">
                  <a:noFill/>
                </a:ln>
                <a:solidFill>
                  <a:srgbClr val="7C97C2"/>
                </a:solidFill>
              </a:rPr>
              <a:t>Mento &amp; Mentee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900" kern="0" dirty="0">
                <a:solidFill>
                  <a:srgbClr val="7C97C2"/>
                </a:solidFill>
              </a:rPr>
              <a:t>WINTER VACATION PYTHON STUDY</a:t>
            </a:r>
          </a:p>
        </p:txBody>
      </p:sp>
      <p:cxnSp>
        <p:nvCxnSpPr>
          <p:cNvPr id="34" name="직선 연결선 33"/>
          <p:cNvCxnSpPr>
            <a:cxnSpLocks/>
          </p:cNvCxnSpPr>
          <p:nvPr/>
        </p:nvCxnSpPr>
        <p:spPr>
          <a:xfrm>
            <a:off x="2626659" y="1219202"/>
            <a:ext cx="7961762" cy="9523"/>
          </a:xfrm>
          <a:prstGeom prst="line">
            <a:avLst/>
          </a:prstGeom>
          <a:ln>
            <a:solidFill>
              <a:srgbClr val="7C97C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타원 2"/>
          <p:cNvSpPr/>
          <p:nvPr/>
        </p:nvSpPr>
        <p:spPr>
          <a:xfrm>
            <a:off x="10763250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10938078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11112906" y="533400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11287734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11462562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10760672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/>
          <p:cNvSpPr/>
          <p:nvPr/>
        </p:nvSpPr>
        <p:spPr>
          <a:xfrm>
            <a:off x="10935500" y="735807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11110328" y="735807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11285156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11459984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10758094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10932922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/>
          <p:cNvSpPr/>
          <p:nvPr/>
        </p:nvSpPr>
        <p:spPr>
          <a:xfrm>
            <a:off x="11107750" y="938214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11282578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/>
          <p:cNvSpPr/>
          <p:nvPr/>
        </p:nvSpPr>
        <p:spPr>
          <a:xfrm>
            <a:off x="11457406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/>
          <p:cNvSpPr/>
          <p:nvPr/>
        </p:nvSpPr>
        <p:spPr>
          <a:xfrm>
            <a:off x="10755516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/>
          <p:cNvSpPr/>
          <p:nvPr/>
        </p:nvSpPr>
        <p:spPr>
          <a:xfrm>
            <a:off x="10930344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11105172" y="1140621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/>
          <p:cNvSpPr/>
          <p:nvPr/>
        </p:nvSpPr>
        <p:spPr>
          <a:xfrm>
            <a:off x="11280000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/>
          <p:cNvSpPr/>
          <p:nvPr/>
        </p:nvSpPr>
        <p:spPr>
          <a:xfrm>
            <a:off x="11454828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표 4">
            <a:extLst>
              <a:ext uri="{FF2B5EF4-FFF2-40B4-BE49-F238E27FC236}">
                <a16:creationId xmlns:a16="http://schemas.microsoft.com/office/drawing/2014/main" id="{C9AD0C55-CC63-41E5-A2BD-8231C1BDFD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3594028"/>
              </p:ext>
            </p:extLst>
          </p:nvPr>
        </p:nvGraphicFramePr>
        <p:xfrm>
          <a:off x="1494978" y="1795175"/>
          <a:ext cx="9260538" cy="4212856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543423">
                  <a:extLst>
                    <a:ext uri="{9D8B030D-6E8A-4147-A177-3AD203B41FA5}">
                      <a16:colId xmlns:a16="http://schemas.microsoft.com/office/drawing/2014/main" val="3010155849"/>
                    </a:ext>
                  </a:extLst>
                </a:gridCol>
                <a:gridCol w="1543423">
                  <a:extLst>
                    <a:ext uri="{9D8B030D-6E8A-4147-A177-3AD203B41FA5}">
                      <a16:colId xmlns:a16="http://schemas.microsoft.com/office/drawing/2014/main" val="2899599964"/>
                    </a:ext>
                  </a:extLst>
                </a:gridCol>
                <a:gridCol w="1543423">
                  <a:extLst>
                    <a:ext uri="{9D8B030D-6E8A-4147-A177-3AD203B41FA5}">
                      <a16:colId xmlns:a16="http://schemas.microsoft.com/office/drawing/2014/main" val="4124111922"/>
                    </a:ext>
                  </a:extLst>
                </a:gridCol>
                <a:gridCol w="1543423">
                  <a:extLst>
                    <a:ext uri="{9D8B030D-6E8A-4147-A177-3AD203B41FA5}">
                      <a16:colId xmlns:a16="http://schemas.microsoft.com/office/drawing/2014/main" val="1686992877"/>
                    </a:ext>
                  </a:extLst>
                </a:gridCol>
                <a:gridCol w="1543423">
                  <a:extLst>
                    <a:ext uri="{9D8B030D-6E8A-4147-A177-3AD203B41FA5}">
                      <a16:colId xmlns:a16="http://schemas.microsoft.com/office/drawing/2014/main" val="544785578"/>
                    </a:ext>
                  </a:extLst>
                </a:gridCol>
                <a:gridCol w="1543423">
                  <a:extLst>
                    <a:ext uri="{9D8B030D-6E8A-4147-A177-3AD203B41FA5}">
                      <a16:colId xmlns:a16="http://schemas.microsoft.com/office/drawing/2014/main" val="3679381236"/>
                    </a:ext>
                  </a:extLst>
                </a:gridCol>
              </a:tblGrid>
              <a:tr h="526607">
                <a:tc gridSpan="6">
                  <a:txBody>
                    <a:bodyPr/>
                    <a:lstStyle/>
                    <a:p>
                      <a:pPr algn="ctr" latinLnBrk="1"/>
                      <a:endParaRPr lang="en-US" altLang="ko-KR" sz="600" b="1" dirty="0"/>
                    </a:p>
                    <a:p>
                      <a:pPr algn="ctr" latinLnBrk="1"/>
                      <a:r>
                        <a:rPr lang="ko-KR" altLang="en-US" b="1" dirty="0" err="1"/>
                        <a:t>마민정</a:t>
                      </a:r>
                      <a:endParaRPr lang="ko-KR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5546622"/>
                  </a:ext>
                </a:extLst>
              </a:tr>
              <a:tr h="5266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최영재</a:t>
                      </a:r>
                      <a:endParaRPr lang="ko-KR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권수연</a:t>
                      </a:r>
                      <a:endParaRPr lang="ko-KR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이승준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송승원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이태범</a:t>
                      </a:r>
                      <a:endParaRPr lang="ko-KR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071715"/>
                  </a:ext>
                </a:extLst>
              </a:tr>
              <a:tr h="526607">
                <a:tc gridSpan="6">
                  <a:txBody>
                    <a:bodyPr/>
                    <a:lstStyle/>
                    <a:p>
                      <a:pPr algn="ctr" latinLnBrk="1"/>
                      <a:endParaRPr lang="en-US" altLang="ko-KR" sz="600" b="1" dirty="0"/>
                    </a:p>
                    <a:p>
                      <a:pPr algn="ctr" latinLnBrk="1"/>
                      <a:r>
                        <a:rPr lang="ko-KR" altLang="en-US" b="1" dirty="0"/>
                        <a:t>김정하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3498053"/>
                  </a:ext>
                </a:extLst>
              </a:tr>
              <a:tr h="5266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김진호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나요셉</a:t>
                      </a:r>
                      <a:endParaRPr lang="ko-KR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이효빈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한윤지</a:t>
                      </a:r>
                      <a:endParaRPr lang="ko-KR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조현식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1781933"/>
                  </a:ext>
                </a:extLst>
              </a:tr>
              <a:tr h="526607">
                <a:tc gridSpan="6">
                  <a:txBody>
                    <a:bodyPr/>
                    <a:lstStyle/>
                    <a:p>
                      <a:pPr algn="ctr" latinLnBrk="1"/>
                      <a:endParaRPr lang="en-US" altLang="ko-KR" sz="600" b="1" dirty="0"/>
                    </a:p>
                    <a:p>
                      <a:pPr algn="ctr" latinLnBrk="1"/>
                      <a:r>
                        <a:rPr lang="ko-KR" altLang="en-US" b="1" dirty="0"/>
                        <a:t>이현준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4525549"/>
                  </a:ext>
                </a:extLst>
              </a:tr>
              <a:tr h="5266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주민지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김나은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김재민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조재의</a:t>
                      </a:r>
                      <a:endParaRPr lang="ko-KR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정진영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6500553"/>
                  </a:ext>
                </a:extLst>
              </a:tr>
              <a:tr h="526607">
                <a:tc gridSpan="6">
                  <a:txBody>
                    <a:bodyPr/>
                    <a:lstStyle/>
                    <a:p>
                      <a:pPr algn="ctr" latinLnBrk="1"/>
                      <a:endParaRPr lang="en-US" altLang="ko-KR" sz="600" b="1" dirty="0"/>
                    </a:p>
                    <a:p>
                      <a:pPr algn="ctr" latinLnBrk="1"/>
                      <a:r>
                        <a:rPr lang="ko-KR" altLang="en-US" b="1" dirty="0" err="1"/>
                        <a:t>유광열</a:t>
                      </a:r>
                      <a:endParaRPr lang="ko-KR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6175758"/>
                  </a:ext>
                </a:extLst>
              </a:tr>
              <a:tr h="5266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윤청현</a:t>
                      </a:r>
                      <a:endParaRPr lang="ko-KR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한병규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김진비</a:t>
                      </a:r>
                      <a:endParaRPr lang="ko-KR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우호경</a:t>
                      </a:r>
                      <a:endParaRPr lang="ko-KR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최여진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구준회</a:t>
                      </a:r>
                      <a:endParaRPr lang="ko-KR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33301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30459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214</Words>
  <Application>Microsoft Office PowerPoint</Application>
  <PresentationFormat>와이드스크린</PresentationFormat>
  <Paragraphs>66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GwangYeol Yu</cp:lastModifiedBy>
  <cp:revision>14</cp:revision>
  <dcterms:created xsi:type="dcterms:W3CDTF">2020-10-01T01:25:49Z</dcterms:created>
  <dcterms:modified xsi:type="dcterms:W3CDTF">2021-01-02T10:03:41Z</dcterms:modified>
</cp:coreProperties>
</file>