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6" r:id="rId3"/>
    <p:sldId id="315" r:id="rId4"/>
    <p:sldId id="320" r:id="rId5"/>
    <p:sldId id="332" r:id="rId6"/>
    <p:sldId id="324" r:id="rId7"/>
    <p:sldId id="321" r:id="rId8"/>
    <p:sldId id="318" r:id="rId9"/>
    <p:sldId id="333" r:id="rId10"/>
    <p:sldId id="322" r:id="rId11"/>
    <p:sldId id="326" r:id="rId12"/>
    <p:sldId id="323" r:id="rId13"/>
    <p:sldId id="327" r:id="rId14"/>
    <p:sldId id="329" r:id="rId15"/>
    <p:sldId id="334" r:id="rId16"/>
    <p:sldId id="335" r:id="rId17"/>
    <p:sldId id="330" r:id="rId18"/>
    <p:sldId id="331" r:id="rId19"/>
    <p:sldId id="31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  <a:srgbClr val="A6B8D5"/>
    <a:srgbClr val="FF505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4" autoAdjust="0"/>
    <p:restoredTop sz="94660"/>
  </p:normalViewPr>
  <p:slideViewPr>
    <p:cSldViewPr snapToGrid="0">
      <p:cViewPr>
        <p:scale>
          <a:sx n="75" d="100"/>
          <a:sy n="75" d="100"/>
        </p:scale>
        <p:origin x="117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7D7C4-0A13-4E5B-9991-55630618DE2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C869-87F3-4DE5-ACD7-FC147A4CA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6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f-string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3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378280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5244353" y="3729319"/>
            <a:ext cx="6114000" cy="35716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961589" y="386755"/>
            <a:ext cx="0" cy="2096469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253" y="2269415"/>
            <a:ext cx="8640707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6000" b="1" kern="0" dirty="0">
                <a:ln w="12700">
                  <a:solidFill>
                    <a:srgbClr val="7C97C2"/>
                  </a:solidFill>
                </a:ln>
                <a:solidFill>
                  <a:srgbClr val="88A0C8"/>
                </a:solidFill>
              </a:rPr>
              <a:t>겨울방학 파이썬 스터디</a:t>
            </a:r>
            <a:endParaRPr lang="en-US" altLang="ko-KR" sz="6000" b="1" kern="0" dirty="0">
              <a:ln w="12700">
                <a:solidFill>
                  <a:srgbClr val="7C97C2"/>
                </a:solidFill>
              </a:ln>
              <a:solidFill>
                <a:srgbClr val="88A0C8"/>
              </a:solidFill>
            </a:endParaRPr>
          </a:p>
          <a:p>
            <a:pPr lvl="0" latinLnBrk="0">
              <a:defRPr/>
            </a:pPr>
            <a:r>
              <a:rPr lang="en-US" altLang="ko-KR" sz="4000" b="1" kern="0" dirty="0">
                <a:ln w="12700">
                  <a:solidFill>
                    <a:srgbClr val="88A0C8"/>
                  </a:solidFill>
                </a:ln>
                <a:noFill/>
              </a:rPr>
              <a:t>3</a:t>
            </a:r>
            <a:r>
              <a:rPr lang="ko-KR" altLang="en-US" sz="4000" b="1" kern="0" dirty="0">
                <a:ln w="12700">
                  <a:solidFill>
                    <a:srgbClr val="88A0C8"/>
                  </a:solidFill>
                </a:ln>
                <a:noFill/>
              </a:rPr>
              <a:t>차시 수업</a:t>
            </a:r>
            <a:endParaRPr lang="en-US" altLang="ko-KR" sz="4000" b="1" kern="0" dirty="0">
              <a:ln w="12700">
                <a:solidFill>
                  <a:srgbClr val="88A0C8"/>
                </a:solidFill>
              </a:ln>
              <a:noFill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58117" y="3406419"/>
            <a:ext cx="4024537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srgbClr val="7C97C2"/>
                </a:solidFill>
              </a:rPr>
              <a:t>함수와 문자열</a:t>
            </a:r>
            <a:endParaRPr lang="en-US" altLang="ko-KR" sz="1050" kern="0" dirty="0"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8854" y="3729464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en-US" altLang="ko-KR" sz="900" dirty="0"/>
              <a:t>+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4071794"/>
            <a:ext cx="0" cy="2796632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사용자정의함수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DEE3E-12C9-4C93-AF8D-26172F706CE0}"/>
              </a:ext>
            </a:extLst>
          </p:cNvPr>
          <p:cNvSpPr txBox="1"/>
          <p:nvPr/>
        </p:nvSpPr>
        <p:spPr>
          <a:xfrm>
            <a:off x="519793" y="1622848"/>
            <a:ext cx="11031533" cy="1510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사용자정의함수 정의</a:t>
            </a:r>
            <a:endParaRPr lang="en-US" altLang="ko-KR" sz="2400" b="1" dirty="0">
              <a:solidFill>
                <a:srgbClr val="7C97C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함수를 만들 때는 </a:t>
            </a:r>
            <a:r>
              <a:rPr lang="ko-KR" altLang="en-US" sz="2000" b="1" dirty="0" err="1">
                <a:solidFill>
                  <a:srgbClr val="7C97C2"/>
                </a:solidFill>
              </a:rPr>
              <a:t>def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라는 키워드를 사용한다.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실행(호출,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)시키고 싶을 때, 함수명을 적어준 후 </a:t>
            </a:r>
            <a:r>
              <a:rPr lang="ko-KR" altLang="en-US" sz="2000" b="1" dirty="0">
                <a:solidFill>
                  <a:srgbClr val="7C97C2"/>
                </a:solidFill>
              </a:rPr>
              <a:t>( )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붙여준다.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0DF593-EB38-4762-953C-6C96AB1A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4" t="50240" r="56333" b="34815"/>
          <a:stretch/>
        </p:blipFill>
        <p:spPr>
          <a:xfrm>
            <a:off x="519793" y="3544677"/>
            <a:ext cx="5909786" cy="22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9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사용자정의함수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A0DA7-CD4B-478E-AD1B-778AE6DB1C7D}"/>
              </a:ext>
            </a:extLst>
          </p:cNvPr>
          <p:cNvSpPr txBox="1"/>
          <p:nvPr/>
        </p:nvSpPr>
        <p:spPr>
          <a:xfrm>
            <a:off x="519792" y="1519485"/>
            <a:ext cx="11306447" cy="4435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>
                <a:solidFill>
                  <a:srgbClr val="7C97C2"/>
                </a:solidFill>
                <a:latin typeface="RIDI Batang"/>
              </a:rPr>
              <a:t>함수의 구성요소</a:t>
            </a:r>
            <a:endParaRPr lang="en-US" altLang="ko-KR" sz="2400" b="1" i="0" dirty="0">
              <a:solidFill>
                <a:srgbClr val="7C97C2"/>
              </a:solidFill>
              <a:effectLst/>
              <a:latin typeface="RIDI Batang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altLang="ko-K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function_name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 :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함수의 이름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.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변수명을 만드는 규칙과 같은 규칙으로 지정해준다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.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IDI Batang"/>
              </a:rPr>
              <a:t>argument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 :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함수의 인자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IDI Batang"/>
              </a:rPr>
              <a:t>인자가 여러 개인 경우 인자의 기본값을 지정하여 인자를 생략하고 호출할 수 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IDI Batang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위치에 따라 정해지는 인자를 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positional argument, </a:t>
            </a:r>
          </a:p>
          <a:p>
            <a:pPr lvl="1">
              <a:lnSpc>
                <a:spcPct val="200000"/>
              </a:lnSpc>
            </a:pP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기본값을 지정한 인자를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IDI Batang"/>
              </a:rPr>
              <a:t>keyword argument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IDI Batang"/>
              </a:rPr>
              <a:t>라고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IDI Batang"/>
              </a:rPr>
              <a:t>.</a:t>
            </a:r>
            <a:endParaRPr lang="en-US" altLang="ko-K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DI Batang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return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 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: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 함수의 </a:t>
            </a:r>
            <a:r>
              <a:rPr lang="ko-KR" alt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반환값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DI Batang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703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무명함수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3B8FF5-4D2E-4702-B561-5BFDC2D5F8AB}"/>
              </a:ext>
            </a:extLst>
          </p:cNvPr>
          <p:cNvSpPr txBox="1"/>
          <p:nvPr/>
        </p:nvSpPr>
        <p:spPr>
          <a:xfrm>
            <a:off x="519793" y="1674674"/>
            <a:ext cx="11265807" cy="2579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무명함수의 정의</a:t>
            </a:r>
            <a:endParaRPr lang="en-US" altLang="ko-KR" sz="2400" b="1" dirty="0">
              <a:solidFill>
                <a:srgbClr val="7C97C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lambda는</a:t>
            </a:r>
            <a:r>
              <a:rPr lang="ko-KR" altLang="en-US" sz="2000" dirty="0"/>
              <a:t> 이름이 없는 함수로 한번 쓰고 버리는 </a:t>
            </a:r>
            <a:r>
              <a:rPr lang="ko-KR" altLang="en-US" sz="2000" b="1" dirty="0">
                <a:solidFill>
                  <a:srgbClr val="7C97C2"/>
                </a:solidFill>
              </a:rPr>
              <a:t>일회성 함수</a:t>
            </a:r>
            <a:r>
              <a:rPr lang="ko-KR" altLang="en-US" sz="2000" dirty="0"/>
              <a:t>이다. 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일반적인 함수처럼 한번 정의한 후 여러 번 쓰는 것이 아니고 필요한 곳에서 한 번만 사용한다.</a:t>
            </a:r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lambda</a:t>
            </a:r>
            <a:r>
              <a:rPr lang="ko-KR" altLang="en-US" sz="2000" dirty="0"/>
              <a:t> 정의에는 </a:t>
            </a:r>
            <a:r>
              <a:rPr lang="ko-KR" altLang="en-US" sz="2000" b="1" dirty="0" err="1">
                <a:solidFill>
                  <a:srgbClr val="7C97C2"/>
                </a:solidFill>
              </a:rPr>
              <a:t>return</a:t>
            </a:r>
            <a:r>
              <a:rPr lang="ko-KR" altLang="en-US" sz="2000" dirty="0"/>
              <a:t> 문이 포함되어 있지 않고, 대신 </a:t>
            </a:r>
            <a:r>
              <a:rPr lang="ko-KR" altLang="en-US" sz="2000" dirty="0" err="1"/>
              <a:t>반환값을</a:t>
            </a:r>
            <a:r>
              <a:rPr lang="ko-KR" altLang="en-US" sz="2000" dirty="0"/>
              <a:t> 만드는 표현식이 있다. 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564AB-77BF-4270-9627-18A57D064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4" t="43555" r="63500" b="51778"/>
          <a:stretch/>
        </p:blipFill>
        <p:spPr>
          <a:xfrm>
            <a:off x="519793" y="4632414"/>
            <a:ext cx="4326527" cy="7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4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무명함수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A7E1E1-8FB5-478F-B975-2C53A45611E0}"/>
              </a:ext>
            </a:extLst>
          </p:cNvPr>
          <p:cNvSpPr txBox="1"/>
          <p:nvPr/>
        </p:nvSpPr>
        <p:spPr>
          <a:xfrm>
            <a:off x="519793" y="1417907"/>
            <a:ext cx="11275967" cy="319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무명함수의 활용</a:t>
            </a:r>
            <a:endParaRPr lang="en-US" altLang="ko-KR" sz="2400" b="1" dirty="0">
              <a:solidFill>
                <a:srgbClr val="7C97C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반드시 변수에 할당하여 사용할 필요는 없다. 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조건문과 같이 사용할 때는 </a:t>
            </a:r>
            <a:r>
              <a:rPr lang="ko-KR" altLang="en-US" sz="2000" b="1" dirty="0">
                <a:solidFill>
                  <a:srgbClr val="7C97C2"/>
                </a:solidFill>
              </a:rPr>
              <a:t>콜론</a:t>
            </a:r>
            <a:r>
              <a:rPr lang="en-US" altLang="ko-KR" sz="2000" b="1" dirty="0">
                <a:solidFill>
                  <a:srgbClr val="7C97C2"/>
                </a:solidFill>
              </a:rPr>
              <a:t>(</a:t>
            </a:r>
            <a:r>
              <a:rPr lang="en-US" altLang="ko-KR" sz="2000" b="1" dirty="0">
                <a:solidFill>
                  <a:srgbClr val="7C97C2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을 사용하지 않는다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일반함수가 사용될 수 있는 곳에는 어디라도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정의를 넣을 수 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함수를 리스트의 모든 원소에 적용하는 </a:t>
            </a:r>
            <a:r>
              <a:rPr lang="ko-KR" altLang="en-US" sz="2000" b="1" dirty="0" err="1">
                <a:solidFill>
                  <a:srgbClr val="7C97C2"/>
                </a:solidFill>
              </a:rPr>
              <a:t>map</a:t>
            </a:r>
            <a:r>
              <a:rPr lang="ko-KR" altLang="en-US" sz="2000" b="1" dirty="0">
                <a:solidFill>
                  <a:srgbClr val="7C97C2"/>
                </a:solidFill>
              </a:rPr>
              <a:t>(</a:t>
            </a:r>
            <a:r>
              <a:rPr lang="en-US" altLang="ko-KR" sz="2000" b="1" dirty="0" err="1">
                <a:solidFill>
                  <a:srgbClr val="7C97C2"/>
                </a:solidFill>
              </a:rPr>
              <a:t>func</a:t>
            </a:r>
            <a:r>
              <a:rPr lang="en-US" altLang="ko-KR" sz="2000" b="1" dirty="0">
                <a:solidFill>
                  <a:srgbClr val="7C97C2"/>
                </a:solidFill>
              </a:rPr>
              <a:t>, list</a:t>
            </a:r>
            <a:r>
              <a:rPr lang="ko-KR" altLang="en-US" sz="2000" b="1" dirty="0">
                <a:solidFill>
                  <a:srgbClr val="7C97C2"/>
                </a:solidFill>
              </a:rPr>
              <a:t>)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함수와 함께 자주 쓰인다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4A74D46-08CF-4B89-AB1D-EB6B9056F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4" t="38528" r="41875" b="57861"/>
          <a:stretch/>
        </p:blipFill>
        <p:spPr>
          <a:xfrm>
            <a:off x="519793" y="5049394"/>
            <a:ext cx="9908923" cy="55028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8600B62-4AAD-4BAD-8F91-28FBACDF4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4" t="54056" r="44125" b="42139"/>
          <a:stretch/>
        </p:blipFill>
        <p:spPr>
          <a:xfrm>
            <a:off x="519793" y="5650475"/>
            <a:ext cx="9274447" cy="57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2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문자열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formatting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2537E1-FEE4-45DF-9350-890E2EE66797}"/>
              </a:ext>
            </a:extLst>
          </p:cNvPr>
          <p:cNvSpPr txBox="1"/>
          <p:nvPr/>
        </p:nvSpPr>
        <p:spPr>
          <a:xfrm>
            <a:off x="519793" y="1707995"/>
            <a:ext cx="10681629" cy="319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7C97C2"/>
                </a:solidFill>
              </a:rPr>
              <a:t>% </a:t>
            </a:r>
            <a:r>
              <a:rPr lang="ko-KR" altLang="en-US" sz="2400" b="1" dirty="0">
                <a:solidFill>
                  <a:srgbClr val="7C97C2"/>
                </a:solidFill>
              </a:rPr>
              <a:t>서식</a:t>
            </a:r>
            <a:endParaRPr lang="en-US" altLang="ko-KR" sz="2400" b="1" dirty="0">
              <a:solidFill>
                <a:srgbClr val="7C97C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/>
              <a:t>‘%</a:t>
            </a:r>
            <a:r>
              <a:rPr lang="ko-KR" altLang="en-US" sz="2000" dirty="0"/>
              <a:t>자료형</a:t>
            </a:r>
            <a:r>
              <a:rPr lang="en-US" altLang="ko-KR" sz="2000" dirty="0"/>
              <a:t>’ %</a:t>
            </a:r>
            <a:r>
              <a:rPr lang="ko-KR" altLang="en-US" sz="2000" dirty="0"/>
              <a:t>값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자료형이 맞지 않으면 에러가 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문자열에 숫자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문자열을 대입할 수 있고</a:t>
            </a:r>
            <a:r>
              <a:rPr lang="en-US" altLang="ko-KR" sz="2000" dirty="0"/>
              <a:t>, %d %f %s </a:t>
            </a:r>
            <a:r>
              <a:rPr lang="ko-KR" altLang="en-US" sz="2000" dirty="0"/>
              <a:t>등이 주로 사용된다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코드가 복잡하고 길어질수록 지저분해 보이기 때문에 현재는 많이 사용되지 않는다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133FB6-2ABD-4943-8D29-B892C03BD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3" t="2254" r="7236" b="9144"/>
          <a:stretch/>
        </p:blipFill>
        <p:spPr>
          <a:xfrm>
            <a:off x="9072880" y="1545435"/>
            <a:ext cx="2599327" cy="26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2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문자열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formatting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777F97-1516-47E1-A16C-91D7F27F181F}"/>
              </a:ext>
            </a:extLst>
          </p:cNvPr>
          <p:cNvSpPr txBox="1"/>
          <p:nvPr/>
        </p:nvSpPr>
        <p:spPr>
          <a:xfrm>
            <a:off x="519793" y="1622848"/>
            <a:ext cx="10838791" cy="381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7C97C2"/>
                </a:solidFill>
              </a:rPr>
              <a:t>format() </a:t>
            </a:r>
            <a:r>
              <a:rPr lang="ko-KR" altLang="en-US" sz="2400" b="1" dirty="0">
                <a:solidFill>
                  <a:srgbClr val="7C97C2"/>
                </a:solidFill>
              </a:rPr>
              <a:t>메서드</a:t>
            </a:r>
            <a:endParaRPr lang="en-US" altLang="ko-KR" sz="2400" b="1" dirty="0">
              <a:solidFill>
                <a:srgbClr val="7C97C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/>
              <a:t>’{</a:t>
            </a:r>
            <a:r>
              <a:rPr lang="ko-KR" altLang="en-US" sz="2000" dirty="0"/>
              <a:t> </a:t>
            </a:r>
            <a:r>
              <a:rPr lang="en-US" altLang="ko-KR" sz="2000" dirty="0"/>
              <a:t>}’.format(</a:t>
            </a:r>
            <a:r>
              <a:rPr lang="ko-KR" altLang="en-US" sz="2000" dirty="0"/>
              <a:t>인수</a:t>
            </a:r>
            <a:r>
              <a:rPr lang="en-US" altLang="ko-KR" sz="2000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문자열 안에 </a:t>
            </a:r>
            <a:r>
              <a:rPr lang="en-US" altLang="ko-KR" sz="2000" dirty="0"/>
              <a:t>{</a:t>
            </a:r>
            <a:r>
              <a:rPr lang="ko-KR" altLang="en-US" sz="2000" dirty="0"/>
              <a:t> </a:t>
            </a:r>
            <a:r>
              <a:rPr lang="en-US" altLang="ko-KR" sz="2000" dirty="0"/>
              <a:t>}</a:t>
            </a:r>
            <a:r>
              <a:rPr lang="ko-KR" altLang="en-US" sz="2000" dirty="0"/>
              <a:t>를 넣어준 후, </a:t>
            </a:r>
            <a:r>
              <a:rPr lang="ko-KR" altLang="en-US" sz="2000" dirty="0" err="1"/>
              <a:t>format</a:t>
            </a:r>
            <a:r>
              <a:rPr lang="ko-KR" altLang="en-US" sz="2000" dirty="0"/>
              <a:t>() 괄호 안에 중괄호에 대입할 문자나 숫자를 입력한다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% </a:t>
            </a:r>
            <a:r>
              <a:rPr lang="ko-KR" altLang="en-US" sz="2000" dirty="0"/>
              <a:t>서식과 유사하나 문자열 형태가 있는 함수를 사용한다는 차이점이 있다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자료형을 바로 지정해 주지 않고 순서대로 변수가 할당할 수도 있다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숫자 자릿수나 소수점 자릿수를 지정할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52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문자열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formatting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8C268E-720B-4585-9331-2A6C8A5A8CC3}"/>
              </a:ext>
            </a:extLst>
          </p:cNvPr>
          <p:cNvSpPr txBox="1"/>
          <p:nvPr/>
        </p:nvSpPr>
        <p:spPr>
          <a:xfrm>
            <a:off x="519793" y="1523606"/>
            <a:ext cx="10194016" cy="381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7C97C2"/>
                </a:solidFill>
              </a:rPr>
              <a:t>f-string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f ’</a:t>
            </a:r>
            <a:r>
              <a:rPr lang="ko-KR" altLang="en-US" sz="2000" dirty="0"/>
              <a:t>문자열</a:t>
            </a:r>
            <a:r>
              <a:rPr lang="en-US" altLang="ko-KR" sz="2000" dirty="0"/>
              <a:t>’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문자열 앞에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f</a:t>
            </a:r>
            <a:r>
              <a:rPr lang="en-US" altLang="ko-KR" sz="2000" dirty="0"/>
              <a:t>’ </a:t>
            </a:r>
            <a:r>
              <a:rPr lang="ko-KR" altLang="en-US" sz="2000" dirty="0"/>
              <a:t>혹은 </a:t>
            </a:r>
            <a:r>
              <a:rPr lang="en-US" altLang="ko-KR" sz="2000" dirty="0"/>
              <a:t>‘F’</a:t>
            </a:r>
            <a:r>
              <a:rPr lang="ko-KR" altLang="en-US" sz="2000" dirty="0"/>
              <a:t>를 붙여서 사용한다.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format() </a:t>
            </a:r>
            <a:r>
              <a:rPr lang="ko-KR" altLang="en-US" sz="2000" dirty="0"/>
              <a:t>메서드와 사용이 비슷하지만 훨씬 코드가 깔끔하다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파이썬 3.6버전 이상에서 지원하는 새로운 문자열 포맷이며 가장 빠른 속도를 지원한다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문자뿐만</a:t>
            </a:r>
            <a:r>
              <a:rPr lang="ko-KR" altLang="en-US" sz="2000" dirty="0"/>
              <a:t> 아니라 숫자</a:t>
            </a:r>
            <a:r>
              <a:rPr lang="en-US" altLang="ko-KR" sz="2000" dirty="0"/>
              <a:t>, 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메소드 등 다양한 타입을 넣을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9CF95-EBC2-472A-A7AF-8E37700DB95A}"/>
              </a:ext>
            </a:extLst>
          </p:cNvPr>
          <p:cNvSpPr txBox="1"/>
          <p:nvPr/>
        </p:nvSpPr>
        <p:spPr>
          <a:xfrm>
            <a:off x="519793" y="55613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2"/>
              </a:rPr>
              <a:t>https://realpython.com/python-f-strings/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081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문자열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method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F4A1BC-8F81-4860-A2DF-A24AD8096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4" t="54472" r="71375" b="42666"/>
          <a:stretch/>
        </p:blipFill>
        <p:spPr>
          <a:xfrm>
            <a:off x="519793" y="3154194"/>
            <a:ext cx="2182767" cy="49614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1914090-7208-4F71-92D4-D6B529206067}"/>
              </a:ext>
            </a:extLst>
          </p:cNvPr>
          <p:cNvSpPr txBox="1"/>
          <p:nvPr/>
        </p:nvSpPr>
        <p:spPr>
          <a:xfrm>
            <a:off x="519793" y="1554014"/>
            <a:ext cx="8661400" cy="1510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문자열 삽입</a:t>
            </a:r>
            <a:r>
              <a:rPr lang="en-US" altLang="ko-KR" sz="2400" b="1" dirty="0">
                <a:solidFill>
                  <a:srgbClr val="7C97C2"/>
                </a:solidFill>
              </a:rPr>
              <a:t>(join)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구분점으로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원소들을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string으로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합쳐준다.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문자열뿐만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아니라 리스트나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튜플도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입력으로 사용할 수 있다.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E9EC8B-2B41-4F5B-A490-1BDC49DFE51B}"/>
              </a:ext>
            </a:extLst>
          </p:cNvPr>
          <p:cNvSpPr txBox="1"/>
          <p:nvPr/>
        </p:nvSpPr>
        <p:spPr>
          <a:xfrm>
            <a:off x="519793" y="3852722"/>
            <a:ext cx="11801566" cy="1971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문자열 나누기</a:t>
            </a:r>
            <a:r>
              <a:rPr lang="en-US" altLang="ko-KR" sz="2400" b="1" dirty="0">
                <a:solidFill>
                  <a:srgbClr val="7C97C2"/>
                </a:solidFill>
              </a:rPr>
              <a:t>(split)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기준으로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나눠서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바꿔준다.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괄호 안에 아무 값도 넣어 주지 않으면 공백을 기준으로 문자열을 나누어 준다.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괄호 안에 특정 값이 있을 경우에는 괄호 안의 값을 구분자로 해서 문자열을 나누어 준다.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243CBD-6F29-4D22-B6DF-AB89E9902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44" t="73829" r="69625" b="22445"/>
          <a:stretch/>
        </p:blipFill>
        <p:spPr>
          <a:xfrm>
            <a:off x="519793" y="5841961"/>
            <a:ext cx="2714433" cy="6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9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문자열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method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3753C4-B763-4C79-9FFA-29FF427B8758}"/>
              </a:ext>
            </a:extLst>
          </p:cNvPr>
          <p:cNvSpPr txBox="1"/>
          <p:nvPr/>
        </p:nvSpPr>
        <p:spPr>
          <a:xfrm>
            <a:off x="495944" y="1661702"/>
            <a:ext cx="6616056" cy="1510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문자열 바꾸기</a:t>
            </a:r>
            <a:r>
              <a:rPr lang="en-US" altLang="ko-KR" sz="2400" b="1" dirty="0">
                <a:solidFill>
                  <a:srgbClr val="7C97C2"/>
                </a:solidFill>
              </a:rPr>
              <a:t>(</a:t>
            </a:r>
            <a:r>
              <a:rPr lang="ko-KR" altLang="en-US" sz="2400" b="1" dirty="0" err="1">
                <a:solidFill>
                  <a:srgbClr val="7C97C2"/>
                </a:solidFill>
              </a:rPr>
              <a:t>replace</a:t>
            </a:r>
            <a:r>
              <a:rPr lang="en-US" altLang="ko-KR" sz="2400" b="1" dirty="0">
                <a:solidFill>
                  <a:srgbClr val="7C97C2"/>
                </a:solidFill>
              </a:rPr>
              <a:t>)</a:t>
            </a:r>
            <a:endParaRPr lang="ko-KR" altLang="en-US" sz="2400" b="1" dirty="0">
              <a:solidFill>
                <a:srgbClr val="7C97C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old를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count만큼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바꿔준다.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여러 개의 문자를 기준으로 문자열을 바꿔줄 수 있다.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A26D30-1A18-446B-8B21-4B4B84858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4" t="55806" r="63875" b="40222"/>
          <a:stretch/>
        </p:blipFill>
        <p:spPr>
          <a:xfrm>
            <a:off x="517326" y="3106237"/>
            <a:ext cx="4218666" cy="64633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6B2D364-A6F5-4931-BF58-EE55BC440D3A}"/>
              </a:ext>
            </a:extLst>
          </p:cNvPr>
          <p:cNvSpPr txBox="1"/>
          <p:nvPr/>
        </p:nvSpPr>
        <p:spPr>
          <a:xfrm>
            <a:off x="495944" y="4065650"/>
            <a:ext cx="9806296" cy="1971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문자열 포함</a:t>
            </a:r>
            <a:r>
              <a:rPr lang="en-US" altLang="ko-KR" sz="2400" b="1" dirty="0">
                <a:solidFill>
                  <a:srgbClr val="7C97C2"/>
                </a:solidFill>
              </a:rPr>
              <a:t>(</a:t>
            </a:r>
            <a:r>
              <a:rPr lang="ko-KR" altLang="en-US" sz="2400" b="1" dirty="0" err="1">
                <a:solidFill>
                  <a:srgbClr val="7C97C2"/>
                </a:solidFill>
              </a:rPr>
              <a:t>in</a:t>
            </a:r>
            <a:r>
              <a:rPr lang="ko-KR" altLang="en-US" sz="2400" b="1" dirty="0">
                <a:solidFill>
                  <a:srgbClr val="7C97C2"/>
                </a:solidFill>
              </a:rPr>
              <a:t>, </a:t>
            </a:r>
            <a:r>
              <a:rPr lang="ko-KR" altLang="en-US" sz="2400" b="1" dirty="0" err="1">
                <a:solidFill>
                  <a:srgbClr val="7C97C2"/>
                </a:solidFill>
              </a:rPr>
              <a:t>not</a:t>
            </a:r>
            <a:r>
              <a:rPr lang="ko-KR" altLang="en-US" sz="2400" b="1" dirty="0">
                <a:solidFill>
                  <a:srgbClr val="7C97C2"/>
                </a:solidFill>
              </a:rPr>
              <a:t> </a:t>
            </a:r>
            <a:r>
              <a:rPr lang="ko-KR" altLang="en-US" sz="2400" b="1" dirty="0" err="1">
                <a:solidFill>
                  <a:srgbClr val="7C97C2"/>
                </a:solidFill>
              </a:rPr>
              <a:t>in</a:t>
            </a:r>
            <a:r>
              <a:rPr lang="en-US" altLang="ko-KR" sz="2400" b="1" dirty="0">
                <a:solidFill>
                  <a:srgbClr val="7C97C2"/>
                </a:solidFill>
              </a:rPr>
              <a:t>)</a:t>
            </a:r>
            <a:endParaRPr lang="ko-KR" altLang="en-US" sz="2400" b="1" dirty="0">
              <a:solidFill>
                <a:srgbClr val="7C97C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을 사용해 문자열 안에 해당 글자가 포함되었는지 확인할 수 있다. 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을 사용해 반대로 해당 글자가 없는지 확인할 수 있다.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문자열뿐만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아니라 리스트나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튜플도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입력으로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14717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378280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4329953" y="3729319"/>
            <a:ext cx="7028400" cy="17859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961589" y="386755"/>
            <a:ext cx="0" cy="2464021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93356" y="1434989"/>
            <a:ext cx="7471232" cy="26468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16600" b="1" kern="0" dirty="0">
                <a:ln w="12700">
                  <a:solidFill>
                    <a:srgbClr val="7C97C2"/>
                  </a:solidFill>
                </a:ln>
                <a:solidFill>
                  <a:srgbClr val="88A0C8"/>
                </a:solidFill>
              </a:rPr>
              <a:t>Q&amp;A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078854" y="3729464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en-US" altLang="ko-KR" sz="900" dirty="0"/>
              <a:t>+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4071794"/>
            <a:ext cx="0" cy="2796632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학습 목표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42347-FFC4-480E-B053-B76A05506630}"/>
              </a:ext>
            </a:extLst>
          </p:cNvPr>
          <p:cNvSpPr txBox="1"/>
          <p:nvPr/>
        </p:nvSpPr>
        <p:spPr>
          <a:xfrm>
            <a:off x="519793" y="1852057"/>
            <a:ext cx="11013616" cy="387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b="1" dirty="0">
                <a:solidFill>
                  <a:srgbClr val="7C97C2"/>
                </a:solidFill>
              </a:rPr>
              <a:t>함수의 정의와 종류 살펴보기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b="1" dirty="0">
                <a:solidFill>
                  <a:srgbClr val="7C97C2"/>
                </a:solidFill>
              </a:rPr>
              <a:t>내장함수</a:t>
            </a:r>
            <a:r>
              <a:rPr lang="en-US" altLang="ko-KR" sz="3200" b="1" dirty="0">
                <a:solidFill>
                  <a:srgbClr val="7C97C2"/>
                </a:solidFill>
              </a:rPr>
              <a:t>, </a:t>
            </a:r>
            <a:r>
              <a:rPr lang="ko-KR" altLang="en-US" sz="3200" b="1" dirty="0">
                <a:solidFill>
                  <a:srgbClr val="7C97C2"/>
                </a:solidFill>
              </a:rPr>
              <a:t>모듈함수</a:t>
            </a:r>
            <a:r>
              <a:rPr lang="en-US" altLang="ko-KR" sz="3200" b="1" dirty="0">
                <a:solidFill>
                  <a:srgbClr val="7C97C2"/>
                </a:solidFill>
              </a:rPr>
              <a:t>, </a:t>
            </a:r>
            <a:r>
              <a:rPr lang="ko-KR" altLang="en-US" sz="3200" b="1" dirty="0">
                <a:solidFill>
                  <a:srgbClr val="7C97C2"/>
                </a:solidFill>
              </a:rPr>
              <a:t>사용자정의함수</a:t>
            </a:r>
            <a:r>
              <a:rPr lang="en-US" altLang="ko-KR" sz="3200" b="1" dirty="0">
                <a:solidFill>
                  <a:srgbClr val="7C97C2"/>
                </a:solidFill>
              </a:rPr>
              <a:t>, </a:t>
            </a:r>
            <a:r>
              <a:rPr lang="ko-KR" altLang="en-US" sz="3200" b="1" dirty="0">
                <a:solidFill>
                  <a:srgbClr val="7C97C2"/>
                </a:solidFill>
              </a:rPr>
              <a:t>무명함수 이해하기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b="1" dirty="0">
                <a:solidFill>
                  <a:srgbClr val="7C97C2"/>
                </a:solidFill>
              </a:rPr>
              <a:t>문자열 </a:t>
            </a:r>
            <a:r>
              <a:rPr lang="en-US" altLang="ko-KR" sz="3200" b="1" dirty="0">
                <a:solidFill>
                  <a:srgbClr val="7C97C2"/>
                </a:solidFill>
              </a:rPr>
              <a:t>formatting </a:t>
            </a:r>
            <a:r>
              <a:rPr lang="ko-KR" altLang="en-US" sz="3200" b="1" dirty="0">
                <a:solidFill>
                  <a:srgbClr val="7C97C2"/>
                </a:solidFill>
              </a:rPr>
              <a:t>이해하기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b="1" dirty="0">
                <a:solidFill>
                  <a:srgbClr val="7C97C2"/>
                </a:solidFill>
              </a:rPr>
              <a:t>문자열 </a:t>
            </a:r>
            <a:r>
              <a:rPr lang="en-US" altLang="ko-KR" sz="3200" b="1" dirty="0">
                <a:solidFill>
                  <a:srgbClr val="7C97C2"/>
                </a:solidFill>
              </a:rPr>
              <a:t>method </a:t>
            </a:r>
            <a:r>
              <a:rPr lang="ko-KR" altLang="en-US" sz="3200" b="1" dirty="0">
                <a:solidFill>
                  <a:srgbClr val="7C97C2"/>
                </a:solidFill>
              </a:rPr>
              <a:t>이해하기</a:t>
            </a:r>
            <a:endParaRPr lang="en-US" altLang="ko-KR" sz="3200" b="1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함수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4330E-AF13-4C8F-90DD-611D2BFD35DA}"/>
              </a:ext>
            </a:extLst>
          </p:cNvPr>
          <p:cNvSpPr txBox="1"/>
          <p:nvPr/>
        </p:nvSpPr>
        <p:spPr>
          <a:xfrm>
            <a:off x="519793" y="4052889"/>
            <a:ext cx="6983666" cy="243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함수의 종류</a:t>
            </a:r>
            <a:endParaRPr lang="en-US" altLang="ko-KR" sz="2400" b="1" dirty="0">
              <a:solidFill>
                <a:srgbClr val="7C97C2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내장함수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모듈함수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사용자정의함수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무명함수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74EAD-38AA-4DDE-BE00-27135A0F988D}"/>
              </a:ext>
            </a:extLst>
          </p:cNvPr>
          <p:cNvSpPr txBox="1"/>
          <p:nvPr/>
        </p:nvSpPr>
        <p:spPr>
          <a:xfrm>
            <a:off x="519793" y="1443215"/>
            <a:ext cx="11013616" cy="2433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함수의 정의</a:t>
            </a:r>
            <a:endParaRPr lang="en-US" altLang="ko-KR" sz="2400" b="1" dirty="0">
              <a:solidFill>
                <a:srgbClr val="7C97C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함수(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)는 특정한 작업을 하는 </a:t>
            </a:r>
            <a:r>
              <a:rPr lang="ko-KR" altLang="en-US" sz="2000" b="1" dirty="0">
                <a:solidFill>
                  <a:srgbClr val="7C97C2"/>
                </a:solidFill>
              </a:rPr>
              <a:t>코드 조각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자주 사용되는 코드를 작성해 두고, 필요할 때마다 불러서 사용하기 위한 목적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호출(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)할 때는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함수명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뒤에 </a:t>
            </a:r>
            <a:r>
              <a:rPr lang="ko-KR" altLang="en-US" sz="2000" b="1" dirty="0">
                <a:solidFill>
                  <a:srgbClr val="7C97C2"/>
                </a:solidFill>
              </a:rPr>
              <a:t>( )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붙여준다.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함수에 따라서는 실행에 필요한 어떤 값들을 넘겨줘야 하는데, 이를 </a:t>
            </a:r>
            <a:r>
              <a:rPr lang="ko-KR" altLang="en-US" sz="2000" b="1" dirty="0">
                <a:solidFill>
                  <a:srgbClr val="7C97C2"/>
                </a:solidFill>
              </a:rPr>
              <a:t>인자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argument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라고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한다. </a:t>
            </a:r>
          </a:p>
        </p:txBody>
      </p:sp>
    </p:spTree>
    <p:extLst>
      <p:ext uri="{BB962C8B-B14F-4D97-AF65-F5344CB8AC3E}">
        <p14:creationId xmlns:p14="http://schemas.microsoft.com/office/powerpoint/2010/main" val="4074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내장함수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6D833B-41F4-4112-B955-48F79734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3" y="2051767"/>
            <a:ext cx="8657223" cy="395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DF32C5-46BB-40EE-829F-80A9AFFA535D}"/>
              </a:ext>
            </a:extLst>
          </p:cNvPr>
          <p:cNvSpPr txBox="1"/>
          <p:nvPr/>
        </p:nvSpPr>
        <p:spPr>
          <a:xfrm>
            <a:off x="511540" y="6096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https://wikidocs.net/32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7C913D-6A8F-44BA-BF46-76055C9D8DEA}"/>
              </a:ext>
            </a:extLst>
          </p:cNvPr>
          <p:cNvSpPr txBox="1"/>
          <p:nvPr/>
        </p:nvSpPr>
        <p:spPr>
          <a:xfrm>
            <a:off x="519793" y="1465833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내장함수의 종류</a:t>
            </a:r>
            <a:endParaRPr lang="en-US" altLang="ko-KR" sz="2400" b="1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내장함수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48CD7-21BA-4D7C-961E-AB184BDB1C9A}"/>
              </a:ext>
            </a:extLst>
          </p:cNvPr>
          <p:cNvSpPr txBox="1"/>
          <p:nvPr/>
        </p:nvSpPr>
        <p:spPr>
          <a:xfrm>
            <a:off x="519793" y="2074348"/>
            <a:ext cx="11188695" cy="430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iterable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인수로 반복 가능한 자료형을 입력 받아 그 최댓값을 돌려주는 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iterable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인수로 반복 가능한 자료형을 입력 받아 그 최솟값을 돌려주는 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iterable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 받은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tuple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모든 요소의 합을 돌려주는 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 값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요소의 전체 개수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돌려주는 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range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,]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stop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[,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받은 숫자에 해당하는 범위 값을 반복 가능한 객체로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만들어 돌려주는 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반복 가능한 자료형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 받아 리스트로 만들어 돌려주는 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398B48-7AE3-4FB4-A6B3-6B06FA76C2DA}"/>
              </a:ext>
            </a:extLst>
          </p:cNvPr>
          <p:cNvSpPr txBox="1"/>
          <p:nvPr/>
        </p:nvSpPr>
        <p:spPr>
          <a:xfrm>
            <a:off x="519793" y="1499382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자주 사용하는 내장함수</a:t>
            </a:r>
            <a:endParaRPr lang="en-US" altLang="ko-KR" sz="2400" b="1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내장함수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F8F9E6-7462-4BBE-8BD6-0E0D638BAE69}"/>
              </a:ext>
            </a:extLst>
          </p:cNvPr>
          <p:cNvSpPr txBox="1"/>
          <p:nvPr/>
        </p:nvSpPr>
        <p:spPr>
          <a:xfrm>
            <a:off x="519793" y="2076895"/>
            <a:ext cx="11286127" cy="430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문자열 형태의 숫자나 소수점이 있는 숫자 등을 정수 형태로 돌려주는 함수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형태로 객체를 변환하여 돌려주는 함수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 값의 자료형이 무엇인지 알려 주는 함수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sorted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iterable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값을 정렬한 후 그 결과를 리스트로 돌려주는 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round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ndigits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숫자를 입력 받아 반올림해 주는 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iterable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 받은 자료형의 각 요소를 함수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 수행한 결과를 묶어서 돌려주는 함수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)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enumerate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zip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(*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iterable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69AF3F-FF0B-4503-8E16-9E8CCED09DD6}"/>
              </a:ext>
            </a:extLst>
          </p:cNvPr>
          <p:cNvSpPr txBox="1"/>
          <p:nvPr/>
        </p:nvSpPr>
        <p:spPr>
          <a:xfrm>
            <a:off x="519793" y="1501929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자주 사용하는 내장함수</a:t>
            </a:r>
            <a:endParaRPr lang="en-US" altLang="ko-KR" sz="2400" b="1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6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모듈함수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5F814-36E4-45DC-8DFB-387B7E26262A}"/>
              </a:ext>
            </a:extLst>
          </p:cNvPr>
          <p:cNvSpPr txBox="1"/>
          <p:nvPr/>
        </p:nvSpPr>
        <p:spPr>
          <a:xfrm>
            <a:off x="519792" y="1475041"/>
            <a:ext cx="11225167" cy="1512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  <a:latin typeface="Arial" panose="020B0604020202020204" pitchFamily="34" charset="0"/>
                <a:ea typeface="AppleSDGothicNeo"/>
              </a:rPr>
              <a:t>모듈의 정의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7C97C2"/>
              </a:solidFill>
              <a:effectLst/>
              <a:latin typeface="Arial" panose="020B0604020202020204" pitchFamily="34" charset="0"/>
              <a:ea typeface="AppleSDGothicNeo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파이썬에서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 모듈은 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C97C2"/>
                </a:solidFill>
                <a:effectLst/>
                <a:latin typeface="Arial" panose="020B0604020202020204" pitchFamily="34" charset="0"/>
                <a:ea typeface="AppleSDGothicNeo"/>
              </a:rPr>
              <a:t>코드가 저장된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C97C2"/>
                </a:solidFill>
                <a:effectLst/>
                <a:latin typeface="Arial" panose="020B0604020202020204" pitchFamily="34" charset="0"/>
                <a:ea typeface="AppleSDGothicNeo"/>
              </a:rPr>
              <a:t>파일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으로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 정의되는데,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AppleSDGothicNeo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코드가 저장되어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있는 파일이라는 것이 바로 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C97C2"/>
                </a:solidFill>
                <a:effectLst/>
                <a:latin typeface="Arial" panose="020B0604020202020204" pitchFamily="34" charset="0"/>
                <a:ea typeface="AppleSDGothicNeo"/>
              </a:rPr>
              <a:t>하나의 파이썬 파일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7C97C2"/>
                </a:solidFill>
                <a:effectLst/>
                <a:latin typeface="Arial" panose="020B0604020202020204" pitchFamily="34" charset="0"/>
                <a:ea typeface="AppleSDGothicNeo"/>
              </a:rPr>
              <a:t>(.</a:t>
            </a:r>
            <a:r>
              <a:rPr kumimoji="0" lang="en-US" altLang="ko-KR" sz="2000" b="1" i="0" u="none" strike="noStrike" cap="none" normalizeH="0" baseline="0" dirty="0" err="1">
                <a:ln>
                  <a:noFill/>
                </a:ln>
                <a:solidFill>
                  <a:srgbClr val="7C97C2"/>
                </a:solidFill>
                <a:effectLst/>
                <a:latin typeface="Arial" panose="020B0604020202020204" pitchFamily="34" charset="0"/>
                <a:ea typeface="AppleSDGothicNeo"/>
              </a:rPr>
              <a:t>py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7C97C2"/>
                </a:solidFill>
                <a:effectLst/>
                <a:latin typeface="Arial" panose="020B0604020202020204" pitchFamily="34" charset="0"/>
                <a:ea typeface="AppleSDGothicNe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을 뜻한다.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9A7AEB-FDB9-42C0-8960-9F1AF0825C45}"/>
              </a:ext>
            </a:extLst>
          </p:cNvPr>
          <p:cNvSpPr txBox="1"/>
          <p:nvPr/>
        </p:nvSpPr>
        <p:spPr>
          <a:xfrm>
            <a:off x="519792" y="3165676"/>
            <a:ext cx="11225167" cy="335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  <a:latin typeface="Arial" panose="020B0604020202020204" pitchFamily="34" charset="0"/>
                <a:ea typeface="AppleSDGothicNeo"/>
              </a:rPr>
              <a:t>모듈함수의 종류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7C97C2"/>
              </a:solidFill>
              <a:effectLst/>
              <a:latin typeface="Arial" panose="020B0604020202020204" pitchFamily="34" charset="0"/>
              <a:ea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내장 모듈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ppleSDGothicNeo"/>
              </a:rPr>
              <a:t>    -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ython3에서 제공하는 기본 라이브러리격의 모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ppleSDGothicNeo"/>
              </a:rPr>
              <a:t>듈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사용자 정의 모듈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    -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사용자(프로그래머)가 직접 만든 함수, 클래스, 변수를 모듈로써 사용하는 것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서드파티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 (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ppleSDGothicNeo"/>
              </a:rPr>
              <a:t>T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h</a:t>
            </a:r>
            <a:r>
              <a:rPr kumimoji="0" lang="en-US" altLang="ko-KR" sz="200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i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rd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-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P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arty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) 모듈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ppleSDGothicNeo"/>
              </a:rPr>
              <a:t>    -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pleSDGothicNeo"/>
              </a:rPr>
              <a:t>다른 기업이나 단체에서 특정 기술을 사용할 수 있게 만든 파이썬 파일</a:t>
            </a:r>
          </a:p>
        </p:txBody>
      </p:sp>
    </p:spTree>
    <p:extLst>
      <p:ext uri="{BB962C8B-B14F-4D97-AF65-F5344CB8AC3E}">
        <p14:creationId xmlns:p14="http://schemas.microsoft.com/office/powerpoint/2010/main" val="329408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모듈 함수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	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FADF2-61D4-4A10-BBD5-19CBE11B6982}"/>
              </a:ext>
            </a:extLst>
          </p:cNvPr>
          <p:cNvSpPr txBox="1"/>
          <p:nvPr/>
        </p:nvSpPr>
        <p:spPr>
          <a:xfrm>
            <a:off x="470647" y="2105967"/>
            <a:ext cx="11070496" cy="431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herit"/>
              </a:rPr>
              <a:t>Pandas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-nanumgothic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-nanumgothic"/>
              </a:rPr>
              <a:t>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-nanumgothic"/>
              </a:rPr>
              <a:t> 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데이터 조작 및 분석을 위해 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Apple SD Gothic Neo"/>
              </a:rPr>
              <a:t>Python 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프로그래밍 언어로 작성된 소프트웨어 라이브러리</a:t>
            </a:r>
            <a:endParaRPr lang="en-US" altLang="ko-KR" sz="2000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l" fontAlgn="base">
              <a:lnSpc>
                <a:spcPct val="200000"/>
              </a:lnSpc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herit"/>
              </a:rPr>
              <a:t>NumPy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-nanumgothic"/>
              </a:rPr>
              <a:t>: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herit"/>
              </a:rPr>
              <a:t> 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행렬이나 대규모 다차원 배열을 쉽게 처리 할 수 있도록 지원하는 </a:t>
            </a:r>
            <a:r>
              <a:rPr lang="ko-KR" altLang="en-US" sz="2000" b="0" i="0" dirty="0" err="1">
                <a:solidFill>
                  <a:srgbClr val="4D5156"/>
                </a:solidFill>
                <a:effectLst/>
                <a:latin typeface="Apple SD Gothic Neo"/>
              </a:rPr>
              <a:t>파이썬의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 라이브러리</a:t>
            </a:r>
            <a:endParaRPr lang="en-US" altLang="ko-K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elveticaNeue"/>
            </a:endParaRPr>
          </a:p>
          <a:p>
            <a:pPr algn="l" fontAlgn="base">
              <a:lnSpc>
                <a:spcPct val="200000"/>
              </a:lnSpc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herit"/>
              </a:rPr>
              <a:t>Matplotlib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-nanumgothic"/>
              </a:rPr>
              <a:t>: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herit"/>
              </a:rPr>
              <a:t>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Neue"/>
              </a:rPr>
              <a:t>그래프를 그리거나 </a:t>
            </a:r>
            <a:r>
              <a:rPr lang="ko-KR" alt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Neue"/>
              </a:rPr>
              <a:t>시각화하는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Neue"/>
              </a:rPr>
              <a:t> 데 필요한 풍부한 기능을 가지고 있는 라이브러리</a:t>
            </a:r>
            <a:endParaRPr lang="ko-KR" altLang="en-US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inherit"/>
            </a:endParaRPr>
          </a:p>
          <a:p>
            <a:pPr algn="l" fontAlgn="base">
              <a:lnSpc>
                <a:spcPct val="200000"/>
              </a:lnSpc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herit"/>
              </a:rPr>
              <a:t>Scikit-Learn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-nanumgothic"/>
              </a:rPr>
              <a:t>: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herit"/>
              </a:rPr>
              <a:t>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Neue"/>
              </a:rPr>
              <a:t>현존하는 대부분의 </a:t>
            </a:r>
            <a:r>
              <a:rPr lang="ko-KR" alt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Neue"/>
              </a:rPr>
              <a:t>머신러닝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Neue"/>
              </a:rPr>
              <a:t> 알고리즘이 구현되어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-nanumgothic"/>
              </a:rPr>
              <a:t>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Neue"/>
              </a:rPr>
              <a:t>있는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"/>
              </a:rPr>
              <a:t> 파이썬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Neue"/>
              </a:rPr>
              <a:t>머신러닝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"/>
              </a:rPr>
              <a:t> 라이브러리</a:t>
            </a:r>
            <a:endParaRPr lang="en-US" altLang="ko-K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elveticaNeue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/>
              </a:rPr>
              <a:t>Tensorflow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-nanumgothic"/>
              </a:rPr>
              <a:t>: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/>
              </a:rPr>
              <a:t>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/>
              </a:rPr>
              <a:t>구글에서 개발한 파이썬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/>
              </a:rPr>
              <a:t>딥러닝 오픈소스 라이브러리</a:t>
            </a:r>
            <a:endParaRPr lang="en-US" altLang="ko-K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/>
              </a:rPr>
              <a:t>Keras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/>
              </a:rPr>
              <a:t> 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/>
              </a:rPr>
              <a:t>: </a:t>
            </a:r>
            <a:r>
              <a:rPr lang="en-US" altLang="ko-K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/>
              </a:rPr>
              <a:t>Tensorflow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/>
              </a:rPr>
              <a:t>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/>
              </a:rPr>
              <a:t>위에서 동작하는 오픈소스 신경망 라이브러리</a:t>
            </a:r>
            <a:endParaRPr lang="en-US" altLang="ko-K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/>
              </a:rPr>
              <a:t>Pytorch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-nanumgothic"/>
              </a:rPr>
              <a:t>: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/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/>
              </a:rPr>
              <a:t>페이스북에서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/>
              </a:rPr>
              <a:t> 개발한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/>
              </a:rPr>
              <a:t>파이썬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/>
              </a:rPr>
              <a:t>딥러닝 오픈소스 라이브러리</a:t>
            </a:r>
            <a:endParaRPr lang="en-US" altLang="ko-KR" sz="20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0EFA9E-395D-4A28-AC84-C4FAAD32FCD7}"/>
              </a:ext>
            </a:extLst>
          </p:cNvPr>
          <p:cNvSpPr txBox="1"/>
          <p:nvPr/>
        </p:nvSpPr>
        <p:spPr>
          <a:xfrm>
            <a:off x="470647" y="1499256"/>
            <a:ext cx="11225167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  <a:latin typeface="Arial" panose="020B0604020202020204" pitchFamily="34" charset="0"/>
                <a:ea typeface="AppleSDGothicNeo"/>
              </a:rPr>
              <a:t>주로 사용하는 모듈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7C97C2"/>
              </a:solidFill>
              <a:effectLst/>
              <a:latin typeface="Arial" panose="020B0604020202020204" pitchFamily="34" charset="0"/>
              <a:ea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48486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모듈함수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CEAA1E6-9CCC-4665-8E73-114677E18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14" y="3087979"/>
            <a:ext cx="6050148" cy="23384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F90D22D-45D5-469E-85E2-43D6FC2A109B}"/>
              </a:ext>
            </a:extLst>
          </p:cNvPr>
          <p:cNvSpPr txBox="1"/>
          <p:nvPr/>
        </p:nvSpPr>
        <p:spPr>
          <a:xfrm>
            <a:off x="519793" y="2231146"/>
            <a:ext cx="4463232" cy="319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7C97C2"/>
                </a:solidFill>
              </a:rPr>
              <a:t>모듈 불러오는 방법 </a:t>
            </a:r>
            <a:r>
              <a:rPr lang="en-US" altLang="ko-KR" sz="2400" b="1" dirty="0">
                <a:solidFill>
                  <a:srgbClr val="7C97C2"/>
                </a:solidFill>
              </a:rPr>
              <a:t>4</a:t>
            </a:r>
            <a:r>
              <a:rPr lang="ko-KR" altLang="en-US" sz="2400" b="1" dirty="0">
                <a:solidFill>
                  <a:srgbClr val="7C97C2"/>
                </a:solidFill>
              </a:rPr>
              <a:t>가지</a:t>
            </a:r>
            <a:endParaRPr lang="en-US" altLang="ko-KR" sz="2400" b="1" dirty="0">
              <a:solidFill>
                <a:srgbClr val="7C97C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import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모듈명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import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모듈명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en-US" altLang="ko-KR" sz="2000" b="1" dirty="0">
                <a:solidFill>
                  <a:srgbClr val="7C97C2"/>
                </a:solidFill>
              </a:rPr>
              <a:t>as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별칭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from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모듈명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en-US" altLang="ko-KR" sz="2000" b="1" dirty="0">
                <a:solidFill>
                  <a:srgbClr val="7C97C2"/>
                </a:solidFill>
              </a:rPr>
              <a:t>import</a:t>
            </a:r>
            <a:r>
              <a:rPr lang="en-US" altLang="ko-KR" sz="2000" dirty="0"/>
              <a:t> *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from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모듈명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en-US" altLang="ko-KR" sz="2000" b="1" dirty="0">
                <a:solidFill>
                  <a:srgbClr val="7C97C2"/>
                </a:solidFill>
              </a:rPr>
              <a:t>import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함수명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2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1070</Words>
  <Application>Microsoft Office PowerPoint</Application>
  <PresentationFormat>와이드스크린</PresentationFormat>
  <Paragraphs>146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Apple SD Gothic Neo</vt:lpstr>
      <vt:lpstr>HelveticaNeue</vt:lpstr>
      <vt:lpstr>inherit</vt:lpstr>
      <vt:lpstr>RIDI Batang</vt:lpstr>
      <vt:lpstr>se-nanumgothic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마민정(학생-빅데이터경영통계전공)</cp:lastModifiedBy>
  <cp:revision>167</cp:revision>
  <dcterms:created xsi:type="dcterms:W3CDTF">2020-10-01T01:25:49Z</dcterms:created>
  <dcterms:modified xsi:type="dcterms:W3CDTF">2021-01-10T16:29:39Z</dcterms:modified>
</cp:coreProperties>
</file>