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5" r:id="rId2"/>
    <p:sldId id="276" r:id="rId3"/>
    <p:sldId id="315" r:id="rId4"/>
    <p:sldId id="336" r:id="rId5"/>
    <p:sldId id="337" r:id="rId6"/>
    <p:sldId id="338" r:id="rId7"/>
    <p:sldId id="339" r:id="rId8"/>
    <p:sldId id="340" r:id="rId9"/>
    <p:sldId id="32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1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7C2"/>
    <a:srgbClr val="404040"/>
    <a:srgbClr val="0070C0"/>
    <a:srgbClr val="FF0000"/>
    <a:srgbClr val="FF99FF"/>
    <a:srgbClr val="A6B8D5"/>
    <a:srgbClr val="FF5050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75" d="100"/>
          <a:sy n="75" d="100"/>
        </p:scale>
        <p:origin x="237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7D7C4-0A13-4E5B-9991-55630618DE2E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9C869-87F3-4DE5-ACD7-FC147A4CA7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6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97B7-EA58-4606-8AEF-85F667A76219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97B7-EA58-4606-8AEF-85F667A76219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E4FE0-4448-4A60-9E37-EAA267A2B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6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61589" y="386755"/>
            <a:ext cx="8486411" cy="3378280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5244353" y="3729319"/>
            <a:ext cx="6114000" cy="35716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961589" y="386755"/>
            <a:ext cx="0" cy="2096469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78253" y="2269415"/>
            <a:ext cx="8640707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6000" b="1" kern="0" dirty="0">
                <a:ln w="12700">
                  <a:solidFill>
                    <a:srgbClr val="7C97C2"/>
                  </a:solidFill>
                </a:ln>
                <a:solidFill>
                  <a:srgbClr val="88A0C8"/>
                </a:solidFill>
              </a:rPr>
              <a:t>겨울방학 파이썬 스터디</a:t>
            </a:r>
            <a:endParaRPr lang="en-US" altLang="ko-KR" sz="6000" b="1" kern="0" dirty="0">
              <a:ln w="12700">
                <a:solidFill>
                  <a:srgbClr val="7C97C2"/>
                </a:solidFill>
              </a:ln>
              <a:solidFill>
                <a:srgbClr val="88A0C8"/>
              </a:solidFill>
            </a:endParaRPr>
          </a:p>
          <a:p>
            <a:pPr lvl="0" latinLnBrk="0">
              <a:defRPr/>
            </a:pPr>
            <a:r>
              <a:rPr lang="en-US" altLang="ko-KR" sz="4000" b="1" kern="0" dirty="0">
                <a:ln w="12700">
                  <a:solidFill>
                    <a:srgbClr val="88A0C8"/>
                  </a:solidFill>
                </a:ln>
                <a:noFill/>
              </a:rPr>
              <a:t>4</a:t>
            </a:r>
            <a:r>
              <a:rPr lang="ko-KR" altLang="en-US" sz="4000" b="1" kern="0" dirty="0">
                <a:ln w="12700">
                  <a:solidFill>
                    <a:srgbClr val="88A0C8"/>
                  </a:solidFill>
                </a:ln>
                <a:noFill/>
              </a:rPr>
              <a:t>차시 수업</a:t>
            </a:r>
            <a:endParaRPr lang="en-US" altLang="ko-KR" sz="4000" b="1" kern="0" dirty="0">
              <a:ln w="12700">
                <a:solidFill>
                  <a:srgbClr val="88A0C8"/>
                </a:solidFill>
              </a:ln>
              <a:noFill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58117" y="3406419"/>
            <a:ext cx="4024537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srgbClr val="7C97C2"/>
                </a:solidFill>
              </a:rPr>
              <a:t>Pandas </a:t>
            </a:r>
            <a:r>
              <a:rPr lang="ko-KR" altLang="en-US" sz="1050" kern="0" dirty="0">
                <a:solidFill>
                  <a:srgbClr val="7C97C2"/>
                </a:solidFill>
              </a:rPr>
              <a:t>기초</a:t>
            </a:r>
            <a:endParaRPr lang="en-US" altLang="ko-KR" sz="1050" kern="0" dirty="0">
              <a:solidFill>
                <a:srgbClr val="7C97C2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078854" y="3729464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r>
              <a:rPr lang="en-US" altLang="ko-KR" sz="900" dirty="0"/>
              <a:t>+</a:t>
            </a:r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>
            <a:off x="11440600" y="4071794"/>
            <a:ext cx="0" cy="2796632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Indexing, Slicing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674C5-728B-4A66-92F2-7260DA067933}"/>
              </a:ext>
            </a:extLst>
          </p:cNvPr>
          <p:cNvSpPr txBox="1"/>
          <p:nvPr/>
        </p:nvSpPr>
        <p:spPr>
          <a:xfrm>
            <a:off x="1606140" y="1567999"/>
            <a:ext cx="5745843" cy="4868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7C97C2"/>
                </a:solidFill>
                <a:latin typeface="+mj-lt"/>
              </a:rPr>
              <a:t>열 </a:t>
            </a:r>
            <a:r>
              <a:rPr lang="en-US" altLang="ko-KR" sz="2800" b="1" dirty="0">
                <a:solidFill>
                  <a:srgbClr val="7C97C2"/>
                </a:solidFill>
                <a:latin typeface="+mj-lt"/>
              </a:rPr>
              <a:t>indexing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7C97C2"/>
                </a:solidFill>
                <a:latin typeface="+mj-lt"/>
              </a:rPr>
              <a:t>Series</a:t>
            </a:r>
            <a:r>
              <a:rPr lang="ko-KR" altLang="en-US" dirty="0">
                <a:solidFill>
                  <a:srgbClr val="7C97C2"/>
                </a:solidFill>
                <a:latin typeface="+mj-lt"/>
              </a:rPr>
              <a:t>로 반환</a:t>
            </a:r>
            <a:endParaRPr lang="en-US" altLang="ko-KR" dirty="0">
              <a:solidFill>
                <a:srgbClr val="7C97C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solidFill>
                  <a:srgbClr val="000000"/>
                </a:solidFill>
                <a:latin typeface="+mj-lt"/>
              </a:rPr>
              <a:t>df.column</a:t>
            </a:r>
            <a:r>
              <a:rPr lang="en-US" altLang="ko-KR" sz="2400" dirty="0">
                <a:solidFill>
                  <a:srgbClr val="000000"/>
                </a:solidFill>
                <a:latin typeface="+mj-lt"/>
              </a:rPr>
              <a:t> name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rgbClr val="000000"/>
                </a:solidFill>
                <a:latin typeface="+mj-lt"/>
              </a:rPr>
              <a:t>df[column</a:t>
            </a:r>
            <a:r>
              <a:rPr lang="ko-KR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+mj-lt"/>
              </a:rPr>
              <a:t>name]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7C97C2"/>
                </a:solidFill>
                <a:latin typeface="+mj-lt"/>
              </a:rPr>
              <a:t>DataFrame</a:t>
            </a:r>
            <a:r>
              <a:rPr lang="ko-KR" altLang="en-US" dirty="0">
                <a:solidFill>
                  <a:srgbClr val="7C97C2"/>
                </a:solidFill>
                <a:latin typeface="+mj-lt"/>
              </a:rPr>
              <a:t>으로 반환</a:t>
            </a:r>
            <a:endParaRPr lang="en-US" altLang="ko-KR" dirty="0">
              <a:solidFill>
                <a:srgbClr val="7C97C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>
                <a:solidFill>
                  <a:srgbClr val="000000"/>
                </a:solidFill>
                <a:latin typeface="+mj-lt"/>
              </a:rPr>
              <a:t>df[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+mj-lt"/>
              </a:rPr>
              <a:t>[column1, column2 ...]]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solidFill>
                  <a:srgbClr val="000000"/>
                </a:solidFill>
                <a:latin typeface="+mj-lt"/>
              </a:rPr>
              <a:t>df.filter</a:t>
            </a:r>
            <a:r>
              <a:rPr lang="en-US" altLang="ko-KR" sz="2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2400" i="0" dirty="0">
                <a:solidFill>
                  <a:srgbClr val="000000"/>
                </a:solidFill>
                <a:effectLst/>
                <a:latin typeface="+mj-lt"/>
              </a:rPr>
              <a:t>[column1, column2 ...])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solidFill>
                  <a:srgbClr val="000000"/>
                </a:solidFill>
                <a:latin typeface="+mj-lt"/>
              </a:rPr>
              <a:t>df.filter</a:t>
            </a:r>
            <a:r>
              <a:rPr lang="en-US" altLang="ko-KR" sz="2400" dirty="0">
                <a:solidFill>
                  <a:srgbClr val="000000"/>
                </a:solidFill>
                <a:latin typeface="+mj-lt"/>
              </a:rPr>
              <a:t>(like = ‘s’)</a:t>
            </a:r>
            <a:endParaRPr lang="en-US" altLang="ko-KR" sz="2400" i="0" dirty="0">
              <a:solidFill>
                <a:srgbClr val="000000"/>
              </a:solidFill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C23DD6-BB5B-46FA-970A-A10CCC6FA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540" y="2086673"/>
            <a:ext cx="2217011" cy="16774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462E72-2E6B-4046-86DA-E41C78D03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540" y="4035530"/>
            <a:ext cx="3532705" cy="226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Indexing, Slicing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674C5-728B-4A66-92F2-7260DA067933}"/>
              </a:ext>
            </a:extLst>
          </p:cNvPr>
          <p:cNvSpPr txBox="1"/>
          <p:nvPr/>
        </p:nvSpPr>
        <p:spPr>
          <a:xfrm>
            <a:off x="632304" y="1432575"/>
            <a:ext cx="10123211" cy="1510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7C97C2"/>
                </a:solidFill>
                <a:latin typeface="+mj-lt"/>
              </a:rPr>
              <a:t>행 </a:t>
            </a:r>
            <a:r>
              <a:rPr lang="en-US" altLang="ko-KR" sz="2400" b="1" dirty="0">
                <a:solidFill>
                  <a:srgbClr val="7C97C2"/>
                </a:solidFill>
                <a:latin typeface="+mj-lt"/>
              </a:rPr>
              <a:t>indexing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 .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iloc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]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행 번호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(index)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기준으로 행 데이터 읽기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 .loc[ ] 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인덱스 이름을 기준으로 행 데이터 읽기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CCE184-D1C3-434E-8902-0989E3BC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53" y="3358512"/>
            <a:ext cx="2681514" cy="26815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F0309B-7FBB-4C82-9C8A-DCA7CF45C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36" y="3078692"/>
            <a:ext cx="4406411" cy="14315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694459-F5C4-4072-9244-E1485F7FF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748" y="4876317"/>
            <a:ext cx="4070140" cy="172581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A02AF1A-7EDC-4F67-9962-FAECF4DAC517}"/>
              </a:ext>
            </a:extLst>
          </p:cNvPr>
          <p:cNvCxnSpPr/>
          <p:nvPr/>
        </p:nvCxnSpPr>
        <p:spPr>
          <a:xfrm flipV="1">
            <a:off x="4588778" y="3900881"/>
            <a:ext cx="1105131" cy="2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55DF263-CF98-492F-89A0-4A502DC556E1}"/>
              </a:ext>
            </a:extLst>
          </p:cNvPr>
          <p:cNvCxnSpPr>
            <a:cxnSpLocks/>
          </p:cNvCxnSpPr>
          <p:nvPr/>
        </p:nvCxnSpPr>
        <p:spPr>
          <a:xfrm>
            <a:off x="4629544" y="5295257"/>
            <a:ext cx="1133693" cy="13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533AF66-5454-4866-82EE-78D2DB02F720}"/>
              </a:ext>
            </a:extLst>
          </p:cNvPr>
          <p:cNvSpPr txBox="1"/>
          <p:nvPr/>
        </p:nvSpPr>
        <p:spPr>
          <a:xfrm rot="20945916">
            <a:off x="4619766" y="3429000"/>
            <a:ext cx="1105131" cy="50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iloc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 ]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C649F5-87BE-4626-A0D6-B9C54B8931AB}"/>
              </a:ext>
            </a:extLst>
          </p:cNvPr>
          <p:cNvSpPr txBox="1"/>
          <p:nvPr/>
        </p:nvSpPr>
        <p:spPr>
          <a:xfrm rot="437614">
            <a:off x="4726847" y="4796755"/>
            <a:ext cx="1105131" cy="50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.loc[ ]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4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Indexing, Slicing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674C5-728B-4A66-92F2-7260DA067933}"/>
              </a:ext>
            </a:extLst>
          </p:cNvPr>
          <p:cNvSpPr txBox="1"/>
          <p:nvPr/>
        </p:nvSpPr>
        <p:spPr>
          <a:xfrm>
            <a:off x="679329" y="1763764"/>
            <a:ext cx="10123211" cy="104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7C97C2"/>
                </a:solidFill>
                <a:latin typeface="+mj-lt"/>
              </a:rPr>
              <a:t>행 </a:t>
            </a:r>
            <a:r>
              <a:rPr lang="en-US" altLang="ko-KR" sz="2400" b="1" dirty="0">
                <a:solidFill>
                  <a:srgbClr val="7C97C2"/>
                </a:solidFill>
                <a:latin typeface="+mj-lt"/>
              </a:rPr>
              <a:t>indexing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 Boolean indexing :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값이 참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(True)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과 거짓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(False)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으로 나타나는 데이터 형태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A02AF1A-7EDC-4F67-9962-FAECF4DAC517}"/>
              </a:ext>
            </a:extLst>
          </p:cNvPr>
          <p:cNvCxnSpPr>
            <a:cxnSpLocks/>
          </p:cNvCxnSpPr>
          <p:nvPr/>
        </p:nvCxnSpPr>
        <p:spPr>
          <a:xfrm flipV="1">
            <a:off x="4453149" y="4549496"/>
            <a:ext cx="11734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533AF66-5454-4866-82EE-78D2DB02F720}"/>
              </a:ext>
            </a:extLst>
          </p:cNvPr>
          <p:cNvSpPr txBox="1"/>
          <p:nvPr/>
        </p:nvSpPr>
        <p:spPr>
          <a:xfrm>
            <a:off x="4186547" y="3911227"/>
            <a:ext cx="231806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값만 추출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D5C0F5-E23F-4AA6-B6A2-E3222F1F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4" y="3276188"/>
            <a:ext cx="3153871" cy="25817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5D34C7-18F8-43CB-8A50-4F20008CF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563" y="3429000"/>
            <a:ext cx="5250790" cy="208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8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Indexing, Slicing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674C5-728B-4A66-92F2-7260DA067933}"/>
              </a:ext>
            </a:extLst>
          </p:cNvPr>
          <p:cNvSpPr txBox="1"/>
          <p:nvPr/>
        </p:nvSpPr>
        <p:spPr>
          <a:xfrm>
            <a:off x="679329" y="1763764"/>
            <a:ext cx="10123211" cy="104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7C97C2"/>
                </a:solidFill>
                <a:latin typeface="+mj-lt"/>
              </a:rPr>
              <a:t>행 </a:t>
            </a:r>
            <a:r>
              <a:rPr lang="en-US" altLang="ko-KR" sz="2400" b="1" dirty="0">
                <a:solidFill>
                  <a:srgbClr val="7C97C2"/>
                </a:solidFill>
                <a:latin typeface="+mj-lt"/>
              </a:rPr>
              <a:t>indexing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 Query :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boolean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indexing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의 가독성을 높임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질의기능을 수행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33AF66-5454-4866-82EE-78D2DB02F720}"/>
              </a:ext>
            </a:extLst>
          </p:cNvPr>
          <p:cNvSpPr txBox="1"/>
          <p:nvPr/>
        </p:nvSpPr>
        <p:spPr>
          <a:xfrm>
            <a:off x="2499678" y="6106462"/>
            <a:ext cx="146624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가독성 우수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5D34C7-18F8-43CB-8A50-4F20008CF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318" y="3678931"/>
            <a:ext cx="5106222" cy="20280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4E78B8-CCB2-4084-96D5-2AF042EB7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976" y="3279405"/>
            <a:ext cx="3329645" cy="282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Merge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674C5-728B-4A66-92F2-7260DA067933}"/>
              </a:ext>
            </a:extLst>
          </p:cNvPr>
          <p:cNvSpPr txBox="1"/>
          <p:nvPr/>
        </p:nvSpPr>
        <p:spPr>
          <a:xfrm>
            <a:off x="519793" y="1571120"/>
            <a:ext cx="28041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7C97C2"/>
                </a:solidFill>
                <a:latin typeface="+mj-lt"/>
              </a:rPr>
              <a:t>- </a:t>
            </a:r>
            <a:r>
              <a:rPr lang="ko-KR" altLang="en-US" sz="2000" b="1" dirty="0">
                <a:solidFill>
                  <a:srgbClr val="7C97C2"/>
                </a:solidFill>
                <a:latin typeface="+mj-lt"/>
              </a:rPr>
              <a:t>데이터 병합하기</a:t>
            </a:r>
            <a:endParaRPr lang="en-US" altLang="ko-KR" sz="2000" b="1" dirty="0">
              <a:solidFill>
                <a:srgbClr val="7C97C2"/>
              </a:solidFill>
              <a:latin typeface="+mj-lt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88CF33C-5763-4ACE-BFE3-4945A54D8EFD}"/>
              </a:ext>
            </a:extLst>
          </p:cNvPr>
          <p:cNvGrpSpPr/>
          <p:nvPr/>
        </p:nvGrpSpPr>
        <p:grpSpPr>
          <a:xfrm>
            <a:off x="1816100" y="2249716"/>
            <a:ext cx="8899072" cy="4088426"/>
            <a:chOff x="1712840" y="1154096"/>
            <a:chExt cx="10332453" cy="483874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43731A5-59F0-4907-BA4D-B3273AFF3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5526" y="1154096"/>
              <a:ext cx="8670366" cy="4838746"/>
            </a:xfrm>
            <a:prstGeom prst="rect">
              <a:avLst/>
            </a:prstGeom>
          </p:spPr>
        </p:pic>
        <p:sp>
          <p:nvSpPr>
            <p:cNvPr id="30" name="액자 29">
              <a:extLst>
                <a:ext uri="{FF2B5EF4-FFF2-40B4-BE49-F238E27FC236}">
                  <a16:creationId xmlns:a16="http://schemas.microsoft.com/office/drawing/2014/main" id="{CDA10085-BFBC-4240-9795-F2C9FADC262C}"/>
                </a:ext>
              </a:extLst>
            </p:cNvPr>
            <p:cNvSpPr/>
            <p:nvPr/>
          </p:nvSpPr>
          <p:spPr>
            <a:xfrm>
              <a:off x="1712840" y="2805342"/>
              <a:ext cx="8745053" cy="1038689"/>
            </a:xfrm>
            <a:prstGeom prst="frame">
              <a:avLst>
                <a:gd name="adj1" fmla="val 71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B32AA5-534A-4953-947F-B647801FA789}"/>
                </a:ext>
              </a:extLst>
            </p:cNvPr>
            <p:cNvSpPr txBox="1"/>
            <p:nvPr/>
          </p:nvSpPr>
          <p:spPr>
            <a:xfrm>
              <a:off x="10687010" y="3140020"/>
              <a:ext cx="1358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/>
                <a:t>default </a:t>
              </a:r>
              <a:endParaRPr lang="ko-KR" alt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052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Merge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674C5-728B-4A66-92F2-7260DA067933}"/>
              </a:ext>
            </a:extLst>
          </p:cNvPr>
          <p:cNvSpPr txBox="1"/>
          <p:nvPr/>
        </p:nvSpPr>
        <p:spPr>
          <a:xfrm>
            <a:off x="519792" y="1571120"/>
            <a:ext cx="5745843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C97C2"/>
                </a:solidFill>
                <a:latin typeface="+mj-lt"/>
              </a:rPr>
              <a:t>- Inner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양쪽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DataFrame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모두에 있는 행을 추출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163E51-7541-4B78-8D25-754D5464F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11" y="2340119"/>
            <a:ext cx="2054905" cy="38284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27C090-3295-433C-AD39-EBA8F8CFD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177" y="2340120"/>
            <a:ext cx="3326359" cy="3828451"/>
          </a:xfrm>
          <a:prstGeom prst="rect">
            <a:avLst/>
          </a:prstGeom>
        </p:spPr>
      </p:pic>
      <p:sp>
        <p:nvSpPr>
          <p:cNvPr id="56" name="액자 55">
            <a:extLst>
              <a:ext uri="{FF2B5EF4-FFF2-40B4-BE49-F238E27FC236}">
                <a16:creationId xmlns:a16="http://schemas.microsoft.com/office/drawing/2014/main" id="{655EE2B3-216E-4B01-AE92-7607AA593FD5}"/>
              </a:ext>
            </a:extLst>
          </p:cNvPr>
          <p:cNvSpPr/>
          <p:nvPr/>
        </p:nvSpPr>
        <p:spPr>
          <a:xfrm>
            <a:off x="2626659" y="3045919"/>
            <a:ext cx="230396" cy="494494"/>
          </a:xfrm>
          <a:prstGeom prst="frame">
            <a:avLst>
              <a:gd name="adj1" fmla="val 157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액자 56">
            <a:extLst>
              <a:ext uri="{FF2B5EF4-FFF2-40B4-BE49-F238E27FC236}">
                <a16:creationId xmlns:a16="http://schemas.microsoft.com/office/drawing/2014/main" id="{465BF81C-8779-4F5C-B300-7F12DA0FFD93}"/>
              </a:ext>
            </a:extLst>
          </p:cNvPr>
          <p:cNvSpPr/>
          <p:nvPr/>
        </p:nvSpPr>
        <p:spPr>
          <a:xfrm>
            <a:off x="2634140" y="4109231"/>
            <a:ext cx="222915" cy="494494"/>
          </a:xfrm>
          <a:prstGeom prst="frame">
            <a:avLst>
              <a:gd name="adj1" fmla="val 1579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액자 58">
            <a:extLst>
              <a:ext uri="{FF2B5EF4-FFF2-40B4-BE49-F238E27FC236}">
                <a16:creationId xmlns:a16="http://schemas.microsoft.com/office/drawing/2014/main" id="{CA4FDD74-59DB-4DD4-9331-BBBB587EF6CA}"/>
              </a:ext>
            </a:extLst>
          </p:cNvPr>
          <p:cNvSpPr/>
          <p:nvPr/>
        </p:nvSpPr>
        <p:spPr>
          <a:xfrm>
            <a:off x="2626659" y="4607245"/>
            <a:ext cx="230396" cy="246695"/>
          </a:xfrm>
          <a:prstGeom prst="frame">
            <a:avLst>
              <a:gd name="adj1" fmla="val 157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액자 59">
            <a:extLst>
              <a:ext uri="{FF2B5EF4-FFF2-40B4-BE49-F238E27FC236}">
                <a16:creationId xmlns:a16="http://schemas.microsoft.com/office/drawing/2014/main" id="{3229B41F-9312-43CD-8065-A1168053042F}"/>
              </a:ext>
            </a:extLst>
          </p:cNvPr>
          <p:cNvSpPr/>
          <p:nvPr/>
        </p:nvSpPr>
        <p:spPr>
          <a:xfrm>
            <a:off x="2630423" y="5584030"/>
            <a:ext cx="230396" cy="246695"/>
          </a:xfrm>
          <a:prstGeom prst="frame">
            <a:avLst>
              <a:gd name="adj1" fmla="val 157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액자 60">
            <a:extLst>
              <a:ext uri="{FF2B5EF4-FFF2-40B4-BE49-F238E27FC236}">
                <a16:creationId xmlns:a16="http://schemas.microsoft.com/office/drawing/2014/main" id="{48B775E8-4294-4E53-8235-5D61068D20C3}"/>
              </a:ext>
            </a:extLst>
          </p:cNvPr>
          <p:cNvSpPr/>
          <p:nvPr/>
        </p:nvSpPr>
        <p:spPr>
          <a:xfrm>
            <a:off x="2634140" y="3569888"/>
            <a:ext cx="230396" cy="278895"/>
          </a:xfrm>
          <a:prstGeom prst="frame">
            <a:avLst>
              <a:gd name="adj1" fmla="val 1579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액자 61">
            <a:extLst>
              <a:ext uri="{FF2B5EF4-FFF2-40B4-BE49-F238E27FC236}">
                <a16:creationId xmlns:a16="http://schemas.microsoft.com/office/drawing/2014/main" id="{43502F8E-0D0C-455F-A2AC-D6C25CF16BE5}"/>
              </a:ext>
            </a:extLst>
          </p:cNvPr>
          <p:cNvSpPr/>
          <p:nvPr/>
        </p:nvSpPr>
        <p:spPr>
          <a:xfrm>
            <a:off x="2634140" y="5302973"/>
            <a:ext cx="230396" cy="278895"/>
          </a:xfrm>
          <a:prstGeom prst="frame">
            <a:avLst>
              <a:gd name="adj1" fmla="val 1579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99876957-730C-495D-813A-FC9C0472E2FC}"/>
              </a:ext>
            </a:extLst>
          </p:cNvPr>
          <p:cNvSpPr/>
          <p:nvPr/>
        </p:nvSpPr>
        <p:spPr>
          <a:xfrm>
            <a:off x="6545580" y="3627120"/>
            <a:ext cx="1729740" cy="1226820"/>
          </a:xfrm>
          <a:prstGeom prst="flowChartProcess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694BF252-52DC-4062-BC59-3E79A8A31128}"/>
              </a:ext>
            </a:extLst>
          </p:cNvPr>
          <p:cNvSpPr/>
          <p:nvPr/>
        </p:nvSpPr>
        <p:spPr>
          <a:xfrm>
            <a:off x="6545580" y="4897845"/>
            <a:ext cx="1729740" cy="1226820"/>
          </a:xfrm>
          <a:prstGeom prst="flowChartProcess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E85A5F-78E1-49C9-808E-9B7BF720E83A}"/>
              </a:ext>
            </a:extLst>
          </p:cNvPr>
          <p:cNvSpPr txBox="1"/>
          <p:nvPr/>
        </p:nvSpPr>
        <p:spPr>
          <a:xfrm>
            <a:off x="8490624" y="4109231"/>
            <a:ext cx="125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3x1 </a:t>
            </a:r>
            <a:r>
              <a:rPr lang="ko-KR" altLang="en-US" dirty="0">
                <a:solidFill>
                  <a:srgbClr val="FF0000"/>
                </a:solidFill>
              </a:rPr>
              <a:t>조합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C57F0D-DB8B-4F5A-B901-33EA67DFC654}"/>
              </a:ext>
            </a:extLst>
          </p:cNvPr>
          <p:cNvSpPr txBox="1"/>
          <p:nvPr/>
        </p:nvSpPr>
        <p:spPr>
          <a:xfrm>
            <a:off x="8495405" y="5212536"/>
            <a:ext cx="125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3x1 </a:t>
            </a:r>
            <a:r>
              <a:rPr lang="ko-KR" altLang="en-US" dirty="0">
                <a:solidFill>
                  <a:srgbClr val="0070C0"/>
                </a:solidFill>
              </a:rPr>
              <a:t>조합</a:t>
            </a:r>
          </a:p>
        </p:txBody>
      </p:sp>
    </p:spTree>
    <p:extLst>
      <p:ext uri="{BB962C8B-B14F-4D97-AF65-F5344CB8AC3E}">
        <p14:creationId xmlns:p14="http://schemas.microsoft.com/office/powerpoint/2010/main" val="1540430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Merge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674C5-728B-4A66-92F2-7260DA067933}"/>
              </a:ext>
            </a:extLst>
          </p:cNvPr>
          <p:cNvSpPr txBox="1"/>
          <p:nvPr/>
        </p:nvSpPr>
        <p:spPr>
          <a:xfrm>
            <a:off x="519792" y="1571120"/>
            <a:ext cx="5745843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7C97C2"/>
                </a:solidFill>
                <a:latin typeface="+mj-lt"/>
              </a:rPr>
              <a:t>- Outer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한쪽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DataFrame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에만 있는 행들도 추가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A3F136-224B-4B81-AAAC-C1F3404BC2F5}"/>
              </a:ext>
            </a:extLst>
          </p:cNvPr>
          <p:cNvGrpSpPr/>
          <p:nvPr/>
        </p:nvGrpSpPr>
        <p:grpSpPr>
          <a:xfrm>
            <a:off x="2403392" y="2406028"/>
            <a:ext cx="2247684" cy="3828452"/>
            <a:chOff x="1910011" y="2340119"/>
            <a:chExt cx="2054905" cy="382845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163E51-7541-4B78-8D25-754D5464F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0011" y="2340119"/>
              <a:ext cx="2054905" cy="3828452"/>
            </a:xfrm>
            <a:prstGeom prst="rect">
              <a:avLst/>
            </a:prstGeom>
          </p:spPr>
        </p:pic>
        <p:sp>
          <p:nvSpPr>
            <p:cNvPr id="56" name="액자 55">
              <a:extLst>
                <a:ext uri="{FF2B5EF4-FFF2-40B4-BE49-F238E27FC236}">
                  <a16:creationId xmlns:a16="http://schemas.microsoft.com/office/drawing/2014/main" id="{655EE2B3-216E-4B01-AE92-7607AA593FD5}"/>
                </a:ext>
              </a:extLst>
            </p:cNvPr>
            <p:cNvSpPr/>
            <p:nvPr/>
          </p:nvSpPr>
          <p:spPr>
            <a:xfrm>
              <a:off x="2626659" y="3045919"/>
              <a:ext cx="230396" cy="494494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액자 56">
              <a:extLst>
                <a:ext uri="{FF2B5EF4-FFF2-40B4-BE49-F238E27FC236}">
                  <a16:creationId xmlns:a16="http://schemas.microsoft.com/office/drawing/2014/main" id="{465BF81C-8779-4F5C-B300-7F12DA0FFD93}"/>
                </a:ext>
              </a:extLst>
            </p:cNvPr>
            <p:cNvSpPr/>
            <p:nvPr/>
          </p:nvSpPr>
          <p:spPr>
            <a:xfrm>
              <a:off x="2634140" y="4109231"/>
              <a:ext cx="222915" cy="494494"/>
            </a:xfrm>
            <a:prstGeom prst="frame">
              <a:avLst>
                <a:gd name="adj1" fmla="val 1579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액자 58">
              <a:extLst>
                <a:ext uri="{FF2B5EF4-FFF2-40B4-BE49-F238E27FC236}">
                  <a16:creationId xmlns:a16="http://schemas.microsoft.com/office/drawing/2014/main" id="{CA4FDD74-59DB-4DD4-9331-BBBB587EF6CA}"/>
                </a:ext>
              </a:extLst>
            </p:cNvPr>
            <p:cNvSpPr/>
            <p:nvPr/>
          </p:nvSpPr>
          <p:spPr>
            <a:xfrm>
              <a:off x="2626659" y="4607245"/>
              <a:ext cx="230396" cy="246695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액자 59">
              <a:extLst>
                <a:ext uri="{FF2B5EF4-FFF2-40B4-BE49-F238E27FC236}">
                  <a16:creationId xmlns:a16="http://schemas.microsoft.com/office/drawing/2014/main" id="{3229B41F-9312-43CD-8065-A1168053042F}"/>
                </a:ext>
              </a:extLst>
            </p:cNvPr>
            <p:cNvSpPr/>
            <p:nvPr/>
          </p:nvSpPr>
          <p:spPr>
            <a:xfrm>
              <a:off x="2630423" y="5584030"/>
              <a:ext cx="230396" cy="246695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액자 60">
              <a:extLst>
                <a:ext uri="{FF2B5EF4-FFF2-40B4-BE49-F238E27FC236}">
                  <a16:creationId xmlns:a16="http://schemas.microsoft.com/office/drawing/2014/main" id="{48B775E8-4294-4E53-8235-5D61068D20C3}"/>
                </a:ext>
              </a:extLst>
            </p:cNvPr>
            <p:cNvSpPr/>
            <p:nvPr/>
          </p:nvSpPr>
          <p:spPr>
            <a:xfrm>
              <a:off x="2634140" y="3569888"/>
              <a:ext cx="230396" cy="278895"/>
            </a:xfrm>
            <a:prstGeom prst="frame">
              <a:avLst>
                <a:gd name="adj1" fmla="val 1579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액자 61">
              <a:extLst>
                <a:ext uri="{FF2B5EF4-FFF2-40B4-BE49-F238E27FC236}">
                  <a16:creationId xmlns:a16="http://schemas.microsoft.com/office/drawing/2014/main" id="{43502F8E-0D0C-455F-A2AC-D6C25CF16BE5}"/>
                </a:ext>
              </a:extLst>
            </p:cNvPr>
            <p:cNvSpPr/>
            <p:nvPr/>
          </p:nvSpPr>
          <p:spPr>
            <a:xfrm>
              <a:off x="2634140" y="5302973"/>
              <a:ext cx="230396" cy="278895"/>
            </a:xfrm>
            <a:prstGeom prst="frame">
              <a:avLst>
                <a:gd name="adj1" fmla="val 1579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순서도: 처리 53">
              <a:extLst>
                <a:ext uri="{FF2B5EF4-FFF2-40B4-BE49-F238E27FC236}">
                  <a16:creationId xmlns:a16="http://schemas.microsoft.com/office/drawing/2014/main" id="{A10E8126-C19C-4633-9BA4-8E7AF14980F5}"/>
                </a:ext>
              </a:extLst>
            </p:cNvPr>
            <p:cNvSpPr/>
            <p:nvPr/>
          </p:nvSpPr>
          <p:spPr>
            <a:xfrm>
              <a:off x="2013797" y="3790930"/>
              <a:ext cx="1686516" cy="300847"/>
            </a:xfrm>
            <a:prstGeom prst="flowChartProcess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처리 54">
              <a:extLst>
                <a:ext uri="{FF2B5EF4-FFF2-40B4-BE49-F238E27FC236}">
                  <a16:creationId xmlns:a16="http://schemas.microsoft.com/office/drawing/2014/main" id="{87531E4D-792E-4EA0-A2EE-E576BA5E46DA}"/>
                </a:ext>
              </a:extLst>
            </p:cNvPr>
            <p:cNvSpPr/>
            <p:nvPr/>
          </p:nvSpPr>
          <p:spPr>
            <a:xfrm>
              <a:off x="2013797" y="5814921"/>
              <a:ext cx="1686516" cy="300847"/>
            </a:xfrm>
            <a:prstGeom prst="flowChartProcess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BE3930-D40A-4DC2-A713-E6F20408D755}"/>
              </a:ext>
            </a:extLst>
          </p:cNvPr>
          <p:cNvGrpSpPr/>
          <p:nvPr/>
        </p:nvGrpSpPr>
        <p:grpSpPr>
          <a:xfrm>
            <a:off x="6096000" y="2611067"/>
            <a:ext cx="3872359" cy="3418373"/>
            <a:chOff x="7465778" y="3255491"/>
            <a:chExt cx="3281997" cy="31743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E3A2D46-5C0C-4022-8243-056EEE158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5778" y="3255491"/>
              <a:ext cx="3281997" cy="3174390"/>
            </a:xfrm>
            <a:prstGeom prst="rect">
              <a:avLst/>
            </a:prstGeom>
          </p:spPr>
        </p:pic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id="{0BC0889A-55F0-41F0-8470-9858A0F2A797}"/>
                </a:ext>
              </a:extLst>
            </p:cNvPr>
            <p:cNvSpPr/>
            <p:nvPr/>
          </p:nvSpPr>
          <p:spPr>
            <a:xfrm>
              <a:off x="7481253" y="5740933"/>
              <a:ext cx="1838869" cy="603948"/>
            </a:xfrm>
            <a:prstGeom prst="flowChartProcess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481F765-C6C3-4A88-9837-63E6BEAE4011}"/>
                </a:ext>
              </a:extLst>
            </p:cNvPr>
            <p:cNvGrpSpPr/>
            <p:nvPr/>
          </p:nvGrpSpPr>
          <p:grpSpPr>
            <a:xfrm>
              <a:off x="7947425" y="4109230"/>
              <a:ext cx="2161310" cy="1631703"/>
              <a:chOff x="6545580" y="3627120"/>
              <a:chExt cx="3203345" cy="2497545"/>
            </a:xfrm>
          </p:grpSpPr>
          <p:sp>
            <p:nvSpPr>
              <p:cNvPr id="58" name="순서도: 처리 57">
                <a:extLst>
                  <a:ext uri="{FF2B5EF4-FFF2-40B4-BE49-F238E27FC236}">
                    <a16:creationId xmlns:a16="http://schemas.microsoft.com/office/drawing/2014/main" id="{2B7A7C81-9596-414B-B3EC-A7E704A81E35}"/>
                  </a:ext>
                </a:extLst>
              </p:cNvPr>
              <p:cNvSpPr/>
              <p:nvPr/>
            </p:nvSpPr>
            <p:spPr>
              <a:xfrm>
                <a:off x="6545580" y="3627120"/>
                <a:ext cx="1729740" cy="1226820"/>
              </a:xfrm>
              <a:prstGeom prst="flowChartProcess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순서도: 처리 62">
                <a:extLst>
                  <a:ext uri="{FF2B5EF4-FFF2-40B4-BE49-F238E27FC236}">
                    <a16:creationId xmlns:a16="http://schemas.microsoft.com/office/drawing/2014/main" id="{D62F5C58-2804-4072-8776-C78A061379F5}"/>
                  </a:ext>
                </a:extLst>
              </p:cNvPr>
              <p:cNvSpPr/>
              <p:nvPr/>
            </p:nvSpPr>
            <p:spPr>
              <a:xfrm>
                <a:off x="6545580" y="4897845"/>
                <a:ext cx="1729740" cy="1226820"/>
              </a:xfrm>
              <a:prstGeom prst="flowChartProcess">
                <a:avLst/>
              </a:prstGeom>
              <a:noFill/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FFCD346-2810-49AD-A357-9DEADC899DEF}"/>
                  </a:ext>
                </a:extLst>
              </p:cNvPr>
              <p:cNvSpPr txBox="1"/>
              <p:nvPr/>
            </p:nvSpPr>
            <p:spPr>
              <a:xfrm>
                <a:off x="8490624" y="4109231"/>
                <a:ext cx="1253520" cy="400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FF0000"/>
                    </a:solidFill>
                  </a:rPr>
                  <a:t>3x1 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조합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BE9C4E8-0025-4623-B79B-9EBAFDC6C155}"/>
                  </a:ext>
                </a:extLst>
              </p:cNvPr>
              <p:cNvSpPr txBox="1"/>
              <p:nvPr/>
            </p:nvSpPr>
            <p:spPr>
              <a:xfrm>
                <a:off x="8495405" y="5212535"/>
                <a:ext cx="1253520" cy="400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0070C0"/>
                    </a:solidFill>
                  </a:rPr>
                  <a:t>3x1 </a:t>
                </a:r>
                <a:r>
                  <a:rPr lang="ko-KR" altLang="en-US" sz="1100" dirty="0">
                    <a:solidFill>
                      <a:srgbClr val="0070C0"/>
                    </a:solidFill>
                  </a:rPr>
                  <a:t>조합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317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Merge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674C5-728B-4A66-92F2-7260DA067933}"/>
              </a:ext>
            </a:extLst>
          </p:cNvPr>
          <p:cNvSpPr txBox="1"/>
          <p:nvPr/>
        </p:nvSpPr>
        <p:spPr>
          <a:xfrm>
            <a:off x="519793" y="1571120"/>
            <a:ext cx="9417838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rgbClr val="7C97C2"/>
                </a:solidFill>
                <a:latin typeface="+mj-lt"/>
              </a:rPr>
              <a:t>right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</a:t>
            </a:r>
            <a:r>
              <a:rPr lang="ko-KR" altLang="en-US" sz="1600" dirty="0">
                <a:solidFill>
                  <a:srgbClr val="404040"/>
                </a:solidFill>
              </a:rPr>
              <a:t>오른쪽의 </a:t>
            </a:r>
            <a:r>
              <a:rPr lang="en-US" altLang="ko-KR" sz="1600" dirty="0">
                <a:solidFill>
                  <a:srgbClr val="404040"/>
                </a:solidFill>
              </a:rPr>
              <a:t>df2</a:t>
            </a:r>
            <a:r>
              <a:rPr lang="ko-KR" altLang="en-US" sz="1600" dirty="0">
                <a:solidFill>
                  <a:srgbClr val="404040"/>
                </a:solidFill>
              </a:rPr>
              <a:t>가 기준이 되어 고정</a:t>
            </a:r>
            <a:r>
              <a:rPr lang="en-US" altLang="ko-KR" sz="1600" dirty="0">
                <a:solidFill>
                  <a:srgbClr val="40404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04040"/>
                </a:solidFill>
              </a:rPr>
              <a:t>	  </a:t>
            </a:r>
            <a:r>
              <a:rPr lang="ko-KR" altLang="en-US" sz="1600" dirty="0">
                <a:solidFill>
                  <a:srgbClr val="404040"/>
                </a:solidFill>
              </a:rPr>
              <a:t>왼쪽의 </a:t>
            </a:r>
            <a:r>
              <a:rPr lang="en-US" altLang="ko-KR" sz="1600" dirty="0">
                <a:solidFill>
                  <a:srgbClr val="404040"/>
                </a:solidFill>
              </a:rPr>
              <a:t>df1</a:t>
            </a:r>
            <a:r>
              <a:rPr lang="ko-KR" altLang="en-US" sz="1600" dirty="0">
                <a:solidFill>
                  <a:srgbClr val="404040"/>
                </a:solidFill>
              </a:rPr>
              <a:t>는 동일한 </a:t>
            </a:r>
            <a:r>
              <a:rPr lang="en-US" altLang="ko-KR" sz="1600" dirty="0">
                <a:solidFill>
                  <a:srgbClr val="404040"/>
                </a:solidFill>
              </a:rPr>
              <a:t>key</a:t>
            </a:r>
            <a:r>
              <a:rPr lang="ko-KR" altLang="en-US" sz="1600" dirty="0">
                <a:solidFill>
                  <a:srgbClr val="404040"/>
                </a:solidFill>
              </a:rPr>
              <a:t>값을 가질 때마다 달라 붙음</a:t>
            </a:r>
            <a:r>
              <a:rPr lang="en-US" altLang="ko-KR" sz="1600" dirty="0">
                <a:solidFill>
                  <a:srgbClr val="404040"/>
                </a:solidFill>
              </a:rPr>
              <a:t>, </a:t>
            </a:r>
            <a:r>
              <a:rPr lang="ko-KR" altLang="en-US" sz="1600" dirty="0">
                <a:solidFill>
                  <a:srgbClr val="404040"/>
                </a:solidFill>
              </a:rPr>
              <a:t>없는 경우 </a:t>
            </a:r>
            <a:r>
              <a:rPr lang="en-US" altLang="ko-KR" sz="1600" dirty="0" err="1">
                <a:solidFill>
                  <a:srgbClr val="404040"/>
                </a:solidFill>
              </a:rPr>
              <a:t>NaN</a:t>
            </a:r>
            <a:endParaRPr lang="en-US" altLang="ko-KR" sz="1600" dirty="0">
              <a:solidFill>
                <a:srgbClr val="404040"/>
              </a:solidFill>
              <a:latin typeface="+mj-lt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C8CEACE-5AEB-4A10-A64B-BDA5D2E8ECB9}"/>
              </a:ext>
            </a:extLst>
          </p:cNvPr>
          <p:cNvGrpSpPr/>
          <p:nvPr/>
        </p:nvGrpSpPr>
        <p:grpSpPr>
          <a:xfrm>
            <a:off x="1821674" y="2497707"/>
            <a:ext cx="2247684" cy="3828452"/>
            <a:chOff x="2403392" y="2406028"/>
            <a:chExt cx="2247684" cy="382845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163E51-7541-4B78-8D25-754D5464F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3392" y="2406028"/>
              <a:ext cx="2247684" cy="3828452"/>
            </a:xfrm>
            <a:prstGeom prst="rect">
              <a:avLst/>
            </a:prstGeom>
          </p:spPr>
        </p:pic>
        <p:sp>
          <p:nvSpPr>
            <p:cNvPr id="56" name="액자 55">
              <a:extLst>
                <a:ext uri="{FF2B5EF4-FFF2-40B4-BE49-F238E27FC236}">
                  <a16:creationId xmlns:a16="http://schemas.microsoft.com/office/drawing/2014/main" id="{655EE2B3-216E-4B01-AE92-7607AA593FD5}"/>
                </a:ext>
              </a:extLst>
            </p:cNvPr>
            <p:cNvSpPr/>
            <p:nvPr/>
          </p:nvSpPr>
          <p:spPr>
            <a:xfrm>
              <a:off x="3187272" y="3111828"/>
              <a:ext cx="252010" cy="494494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액자 56">
              <a:extLst>
                <a:ext uri="{FF2B5EF4-FFF2-40B4-BE49-F238E27FC236}">
                  <a16:creationId xmlns:a16="http://schemas.microsoft.com/office/drawing/2014/main" id="{465BF81C-8779-4F5C-B300-7F12DA0FFD93}"/>
                </a:ext>
              </a:extLst>
            </p:cNvPr>
            <p:cNvSpPr/>
            <p:nvPr/>
          </p:nvSpPr>
          <p:spPr>
            <a:xfrm>
              <a:off x="3195454" y="4175140"/>
              <a:ext cx="243828" cy="494494"/>
            </a:xfrm>
            <a:prstGeom prst="frame">
              <a:avLst>
                <a:gd name="adj1" fmla="val 1579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액자 58">
              <a:extLst>
                <a:ext uri="{FF2B5EF4-FFF2-40B4-BE49-F238E27FC236}">
                  <a16:creationId xmlns:a16="http://schemas.microsoft.com/office/drawing/2014/main" id="{CA4FDD74-59DB-4DD4-9331-BBBB587EF6CA}"/>
                </a:ext>
              </a:extLst>
            </p:cNvPr>
            <p:cNvSpPr/>
            <p:nvPr/>
          </p:nvSpPr>
          <p:spPr>
            <a:xfrm>
              <a:off x="3187272" y="4673154"/>
              <a:ext cx="252010" cy="246695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액자 59">
              <a:extLst>
                <a:ext uri="{FF2B5EF4-FFF2-40B4-BE49-F238E27FC236}">
                  <a16:creationId xmlns:a16="http://schemas.microsoft.com/office/drawing/2014/main" id="{3229B41F-9312-43CD-8065-A1168053042F}"/>
                </a:ext>
              </a:extLst>
            </p:cNvPr>
            <p:cNvSpPr/>
            <p:nvPr/>
          </p:nvSpPr>
          <p:spPr>
            <a:xfrm>
              <a:off x="3191389" y="5649939"/>
              <a:ext cx="252010" cy="246695"/>
            </a:xfrm>
            <a:prstGeom prst="frame">
              <a:avLst>
                <a:gd name="adj1" fmla="val 1579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액자 60">
              <a:extLst>
                <a:ext uri="{FF2B5EF4-FFF2-40B4-BE49-F238E27FC236}">
                  <a16:creationId xmlns:a16="http://schemas.microsoft.com/office/drawing/2014/main" id="{48B775E8-4294-4E53-8235-5D61068D20C3}"/>
                </a:ext>
              </a:extLst>
            </p:cNvPr>
            <p:cNvSpPr/>
            <p:nvPr/>
          </p:nvSpPr>
          <p:spPr>
            <a:xfrm>
              <a:off x="3195454" y="3635797"/>
              <a:ext cx="252010" cy="278895"/>
            </a:xfrm>
            <a:prstGeom prst="frame">
              <a:avLst>
                <a:gd name="adj1" fmla="val 1579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액자 61">
              <a:extLst>
                <a:ext uri="{FF2B5EF4-FFF2-40B4-BE49-F238E27FC236}">
                  <a16:creationId xmlns:a16="http://schemas.microsoft.com/office/drawing/2014/main" id="{43502F8E-0D0C-455F-A2AC-D6C25CF16BE5}"/>
                </a:ext>
              </a:extLst>
            </p:cNvPr>
            <p:cNvSpPr/>
            <p:nvPr/>
          </p:nvSpPr>
          <p:spPr>
            <a:xfrm>
              <a:off x="3195454" y="5368882"/>
              <a:ext cx="252010" cy="278895"/>
            </a:xfrm>
            <a:prstGeom prst="frame">
              <a:avLst>
                <a:gd name="adj1" fmla="val 1579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순서도: 처리 54">
              <a:extLst>
                <a:ext uri="{FF2B5EF4-FFF2-40B4-BE49-F238E27FC236}">
                  <a16:creationId xmlns:a16="http://schemas.microsoft.com/office/drawing/2014/main" id="{87531E4D-792E-4EA0-A2EE-E576BA5E46DA}"/>
                </a:ext>
              </a:extLst>
            </p:cNvPr>
            <p:cNvSpPr/>
            <p:nvPr/>
          </p:nvSpPr>
          <p:spPr>
            <a:xfrm>
              <a:off x="2592103" y="5915835"/>
              <a:ext cx="1694358" cy="242994"/>
            </a:xfrm>
            <a:prstGeom prst="flowChartProcess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87EA161-4490-4893-B5C9-DE11012AA878}"/>
              </a:ext>
            </a:extLst>
          </p:cNvPr>
          <p:cNvGrpSpPr/>
          <p:nvPr/>
        </p:nvGrpSpPr>
        <p:grpSpPr>
          <a:xfrm>
            <a:off x="5065043" y="2521136"/>
            <a:ext cx="5690473" cy="3491366"/>
            <a:chOff x="5675842" y="2538548"/>
            <a:chExt cx="5690473" cy="34913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525368B-A5C1-4A84-A8DF-06794CB07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5842" y="2538548"/>
              <a:ext cx="5690473" cy="3491366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481F765-C6C3-4A88-9837-63E6BEAE4011}"/>
                </a:ext>
              </a:extLst>
            </p:cNvPr>
            <p:cNvGrpSpPr/>
            <p:nvPr/>
          </p:nvGrpSpPr>
          <p:grpSpPr>
            <a:xfrm>
              <a:off x="6096000" y="3814941"/>
              <a:ext cx="2333502" cy="1805210"/>
              <a:chOff x="6545580" y="3627120"/>
              <a:chExt cx="3203345" cy="2497545"/>
            </a:xfrm>
          </p:grpSpPr>
          <p:sp>
            <p:nvSpPr>
              <p:cNvPr id="58" name="순서도: 처리 57">
                <a:extLst>
                  <a:ext uri="{FF2B5EF4-FFF2-40B4-BE49-F238E27FC236}">
                    <a16:creationId xmlns:a16="http://schemas.microsoft.com/office/drawing/2014/main" id="{2B7A7C81-9596-414B-B3EC-A7E704A81E35}"/>
                  </a:ext>
                </a:extLst>
              </p:cNvPr>
              <p:cNvSpPr/>
              <p:nvPr/>
            </p:nvSpPr>
            <p:spPr>
              <a:xfrm>
                <a:off x="6545580" y="3627120"/>
                <a:ext cx="1729740" cy="1226820"/>
              </a:xfrm>
              <a:prstGeom prst="flowChartProcess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순서도: 처리 62">
                <a:extLst>
                  <a:ext uri="{FF2B5EF4-FFF2-40B4-BE49-F238E27FC236}">
                    <a16:creationId xmlns:a16="http://schemas.microsoft.com/office/drawing/2014/main" id="{D62F5C58-2804-4072-8776-C78A061379F5}"/>
                  </a:ext>
                </a:extLst>
              </p:cNvPr>
              <p:cNvSpPr/>
              <p:nvPr/>
            </p:nvSpPr>
            <p:spPr>
              <a:xfrm>
                <a:off x="6545580" y="4897845"/>
                <a:ext cx="1729740" cy="1226820"/>
              </a:xfrm>
              <a:prstGeom prst="flowChartProcess">
                <a:avLst/>
              </a:prstGeom>
              <a:noFill/>
              <a:ln w="317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FFCD346-2810-49AD-A357-9DEADC899DEF}"/>
                  </a:ext>
                </a:extLst>
              </p:cNvPr>
              <p:cNvSpPr txBox="1"/>
              <p:nvPr/>
            </p:nvSpPr>
            <p:spPr>
              <a:xfrm>
                <a:off x="8490624" y="4109231"/>
                <a:ext cx="1253520" cy="400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FF0000"/>
                    </a:solidFill>
                  </a:rPr>
                  <a:t>3x1 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조합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BE9C4E8-0025-4623-B79B-9EBAFDC6C155}"/>
                  </a:ext>
                </a:extLst>
              </p:cNvPr>
              <p:cNvSpPr txBox="1"/>
              <p:nvPr/>
            </p:nvSpPr>
            <p:spPr>
              <a:xfrm>
                <a:off x="8495405" y="5212535"/>
                <a:ext cx="1253520" cy="400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rgbClr val="0070C0"/>
                    </a:solidFill>
                  </a:rPr>
                  <a:t>3x1 </a:t>
                </a:r>
                <a:r>
                  <a:rPr lang="ko-KR" altLang="en-US" sz="1100" dirty="0">
                    <a:solidFill>
                      <a:srgbClr val="0070C0"/>
                    </a:solidFill>
                  </a:rPr>
                  <a:t>조합</a:t>
                </a:r>
              </a:p>
            </p:txBody>
          </p:sp>
        </p:grpSp>
        <p:sp>
          <p:nvSpPr>
            <p:cNvPr id="54" name="순서도: 처리 53">
              <a:extLst>
                <a:ext uri="{FF2B5EF4-FFF2-40B4-BE49-F238E27FC236}">
                  <a16:creationId xmlns:a16="http://schemas.microsoft.com/office/drawing/2014/main" id="{A10E8126-C19C-4633-9BA4-8E7AF14980F5}"/>
                </a:ext>
              </a:extLst>
            </p:cNvPr>
            <p:cNvSpPr/>
            <p:nvPr/>
          </p:nvSpPr>
          <p:spPr>
            <a:xfrm>
              <a:off x="5771626" y="5629015"/>
              <a:ext cx="1626134" cy="247618"/>
            </a:xfrm>
            <a:prstGeom prst="flowChartProcess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661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Merge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674C5-728B-4A66-92F2-7260DA067933}"/>
              </a:ext>
            </a:extLst>
          </p:cNvPr>
          <p:cNvSpPr txBox="1"/>
          <p:nvPr/>
        </p:nvSpPr>
        <p:spPr>
          <a:xfrm>
            <a:off x="558800" y="1728361"/>
            <a:ext cx="941783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rgbClr val="7C97C2"/>
                </a:solidFill>
                <a:latin typeface="+mj-lt"/>
              </a:rPr>
              <a:t>Column</a:t>
            </a:r>
            <a:r>
              <a:rPr lang="ko-KR" altLang="en-US" b="1" dirty="0">
                <a:solidFill>
                  <a:srgbClr val="7C97C2"/>
                </a:solidFill>
                <a:latin typeface="+mj-lt"/>
              </a:rPr>
              <a:t>명이 다른 경우</a:t>
            </a:r>
            <a:r>
              <a:rPr lang="en-US" altLang="ko-KR" b="1" dirty="0">
                <a:solidFill>
                  <a:srgbClr val="7C97C2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rgbClr val="404040"/>
                </a:solidFill>
                <a:latin typeface="+mj-lt"/>
              </a:rPr>
              <a:t>: </a:t>
            </a:r>
            <a:r>
              <a:rPr lang="ko-KR" altLang="en-US" dirty="0">
                <a:solidFill>
                  <a:srgbClr val="404040"/>
                </a:solidFill>
                <a:latin typeface="+mj-lt"/>
              </a:rPr>
              <a:t>각 </a:t>
            </a:r>
            <a:r>
              <a:rPr lang="en-US" altLang="ko-KR" dirty="0" err="1">
                <a:solidFill>
                  <a:srgbClr val="404040"/>
                </a:solidFill>
                <a:latin typeface="+mj-lt"/>
              </a:rPr>
              <a:t>DataFrame</a:t>
            </a:r>
            <a:r>
              <a:rPr lang="ko-KR" altLang="en-US" dirty="0">
                <a:solidFill>
                  <a:srgbClr val="404040"/>
                </a:solidFill>
                <a:latin typeface="+mj-lt"/>
              </a:rPr>
              <a:t>에서 기준 열을 인자로 지정</a:t>
            </a:r>
            <a:endParaRPr lang="en-US" altLang="ko-KR" dirty="0">
              <a:solidFill>
                <a:srgbClr val="404040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404040"/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483C0E-61B7-467E-93B6-51817472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03" y="2598151"/>
            <a:ext cx="1314450" cy="3343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AA4107-9D41-4838-B0D4-B58903238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031" y="2598151"/>
            <a:ext cx="5411466" cy="36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3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Concat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674C5-728B-4A66-92F2-7260DA067933}"/>
              </a:ext>
            </a:extLst>
          </p:cNvPr>
          <p:cNvSpPr txBox="1"/>
          <p:nvPr/>
        </p:nvSpPr>
        <p:spPr>
          <a:xfrm>
            <a:off x="519793" y="1571120"/>
            <a:ext cx="941783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b="1" dirty="0" err="1">
                <a:solidFill>
                  <a:srgbClr val="7C97C2"/>
                </a:solidFill>
                <a:latin typeface="+mj-lt"/>
              </a:rPr>
              <a:t>Concat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데이터 단순 연결 </a:t>
            </a:r>
            <a:endParaRPr lang="en-US" altLang="ko-KR" sz="1600" dirty="0">
              <a:solidFill>
                <a:srgbClr val="404040"/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35DADE-A59C-4363-8872-914BABB4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280" y="2574380"/>
            <a:ext cx="1813884" cy="31016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5126B-12DD-478B-B482-49792757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913" y="1639009"/>
            <a:ext cx="2907472" cy="23828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C47CFE1-A74A-4A35-A238-9DCE63C3C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13" y="4361209"/>
            <a:ext cx="4800184" cy="1851341"/>
          </a:xfrm>
          <a:prstGeom prst="rect">
            <a:avLst/>
          </a:prstGeom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E76AB6C-88F7-47E1-8E7E-252C188A7740}"/>
              </a:ext>
            </a:extLst>
          </p:cNvPr>
          <p:cNvCxnSpPr/>
          <p:nvPr/>
        </p:nvCxnSpPr>
        <p:spPr>
          <a:xfrm flipV="1">
            <a:off x="4328719" y="3146250"/>
            <a:ext cx="1105131" cy="2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784D3E9-CD46-405B-8034-9FFD67BAB961}"/>
              </a:ext>
            </a:extLst>
          </p:cNvPr>
          <p:cNvCxnSpPr>
            <a:cxnSpLocks/>
          </p:cNvCxnSpPr>
          <p:nvPr/>
        </p:nvCxnSpPr>
        <p:spPr>
          <a:xfrm>
            <a:off x="4354383" y="4803101"/>
            <a:ext cx="1133693" cy="13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3FF5DFE-7E92-40BC-B75F-7046AD9C3800}"/>
              </a:ext>
            </a:extLst>
          </p:cNvPr>
          <p:cNvSpPr txBox="1"/>
          <p:nvPr/>
        </p:nvSpPr>
        <p:spPr>
          <a:xfrm rot="20945916">
            <a:off x="4248683" y="2673010"/>
            <a:ext cx="142971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axis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4F982B-F180-4B96-8F2A-AA94BAFA4D42}"/>
              </a:ext>
            </a:extLst>
          </p:cNvPr>
          <p:cNvSpPr txBox="1"/>
          <p:nvPr/>
        </p:nvSpPr>
        <p:spPr>
          <a:xfrm rot="387184">
            <a:off x="4407585" y="4334990"/>
            <a:ext cx="142971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axis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0F09A74D-17BC-4C80-ABA0-458554B4466A}"/>
              </a:ext>
            </a:extLst>
          </p:cNvPr>
          <p:cNvSpPr/>
          <p:nvPr/>
        </p:nvSpPr>
        <p:spPr>
          <a:xfrm>
            <a:off x="2814614" y="3083358"/>
            <a:ext cx="896576" cy="983908"/>
          </a:xfrm>
          <a:prstGeom prst="flowChartProcess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CC6381A6-C07A-436D-80C4-A1349CEE0216}"/>
              </a:ext>
            </a:extLst>
          </p:cNvPr>
          <p:cNvSpPr/>
          <p:nvPr/>
        </p:nvSpPr>
        <p:spPr>
          <a:xfrm>
            <a:off x="6265636" y="2514168"/>
            <a:ext cx="881784" cy="850195"/>
          </a:xfrm>
          <a:prstGeom prst="flowChartProcess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56735BE2-7FFF-40D1-8F2D-EBC114DDD41E}"/>
              </a:ext>
            </a:extLst>
          </p:cNvPr>
          <p:cNvSpPr/>
          <p:nvPr/>
        </p:nvSpPr>
        <p:spPr>
          <a:xfrm flipH="1">
            <a:off x="2900510" y="4846169"/>
            <a:ext cx="999035" cy="682176"/>
          </a:xfrm>
          <a:prstGeom prst="flowChartProcess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7032D994-49E2-4775-8B38-2984842684A7}"/>
              </a:ext>
            </a:extLst>
          </p:cNvPr>
          <p:cNvSpPr/>
          <p:nvPr/>
        </p:nvSpPr>
        <p:spPr>
          <a:xfrm flipH="1">
            <a:off x="7199078" y="3407537"/>
            <a:ext cx="762074" cy="518511"/>
          </a:xfrm>
          <a:prstGeom prst="flowChartProcess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DAA04E3D-D456-4671-A275-0DFF9D4973F6}"/>
              </a:ext>
            </a:extLst>
          </p:cNvPr>
          <p:cNvSpPr/>
          <p:nvPr/>
        </p:nvSpPr>
        <p:spPr>
          <a:xfrm flipH="1">
            <a:off x="7147420" y="5250886"/>
            <a:ext cx="813732" cy="309354"/>
          </a:xfrm>
          <a:prstGeom prst="flowChartProcess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E62D02EF-B356-4F30-85DE-ADD5CEAC748E}"/>
              </a:ext>
            </a:extLst>
          </p:cNvPr>
          <p:cNvSpPr/>
          <p:nvPr/>
        </p:nvSpPr>
        <p:spPr>
          <a:xfrm flipH="1">
            <a:off x="7147420" y="5871462"/>
            <a:ext cx="813732" cy="309354"/>
          </a:xfrm>
          <a:prstGeom prst="flowChartProcess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0D787E3A-290C-4216-8496-35A5682E46E3}"/>
              </a:ext>
            </a:extLst>
          </p:cNvPr>
          <p:cNvSpPr/>
          <p:nvPr/>
        </p:nvSpPr>
        <p:spPr>
          <a:xfrm>
            <a:off x="6358854" y="5250886"/>
            <a:ext cx="689577" cy="850195"/>
          </a:xfrm>
          <a:prstGeom prst="flowChartProcess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7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ln w="12700">
                  <a:noFill/>
                </a:ln>
                <a:solidFill>
                  <a:srgbClr val="7C97C2"/>
                </a:solidFill>
              </a:rPr>
              <a:t>학습 목표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42347-FFC4-480E-B053-B76A05506630}"/>
              </a:ext>
            </a:extLst>
          </p:cNvPr>
          <p:cNvSpPr txBox="1"/>
          <p:nvPr/>
        </p:nvSpPr>
        <p:spPr>
          <a:xfrm>
            <a:off x="1027793" y="1783715"/>
            <a:ext cx="8459107" cy="387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b="1" dirty="0" err="1">
                <a:solidFill>
                  <a:srgbClr val="7C97C2"/>
                </a:solidFill>
              </a:rPr>
              <a:t>DataFrame</a:t>
            </a:r>
            <a:r>
              <a:rPr lang="en-US" altLang="ko-KR" sz="3200" b="1" dirty="0">
                <a:solidFill>
                  <a:srgbClr val="7C97C2"/>
                </a:solidFill>
              </a:rPr>
              <a:t>, Series </a:t>
            </a:r>
            <a:r>
              <a:rPr lang="ko-KR" altLang="en-US" sz="3200" b="1" dirty="0">
                <a:solidFill>
                  <a:srgbClr val="7C97C2"/>
                </a:solidFill>
              </a:rPr>
              <a:t>이해하기</a:t>
            </a:r>
            <a:endParaRPr lang="en-US" altLang="ko-KR" sz="3200" b="1" dirty="0">
              <a:solidFill>
                <a:srgbClr val="7C97C2"/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b="1" dirty="0">
                <a:solidFill>
                  <a:srgbClr val="7C97C2"/>
                </a:solidFill>
              </a:rPr>
              <a:t>Indexing, Slicing </a:t>
            </a:r>
            <a:r>
              <a:rPr lang="ko-KR" altLang="en-US" sz="3200" b="1" dirty="0">
                <a:solidFill>
                  <a:srgbClr val="7C97C2"/>
                </a:solidFill>
              </a:rPr>
              <a:t>방법 이해하기</a:t>
            </a:r>
            <a:endParaRPr lang="en-US" altLang="ko-KR" sz="3200" b="1" dirty="0">
              <a:solidFill>
                <a:srgbClr val="7C97C2"/>
              </a:solidFill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b="1" dirty="0">
                <a:solidFill>
                  <a:srgbClr val="7C97C2"/>
                </a:solidFill>
              </a:rPr>
              <a:t>Merge, </a:t>
            </a:r>
            <a:r>
              <a:rPr lang="en-US" altLang="ko-KR" sz="3200" b="1" dirty="0" err="1">
                <a:solidFill>
                  <a:srgbClr val="7C97C2"/>
                </a:solidFill>
              </a:rPr>
              <a:t>Concat</a:t>
            </a:r>
            <a:r>
              <a:rPr lang="en-US" altLang="ko-KR" sz="3200" b="1" dirty="0">
                <a:solidFill>
                  <a:srgbClr val="7C97C2"/>
                </a:solidFill>
              </a:rPr>
              <a:t> </a:t>
            </a:r>
            <a:r>
              <a:rPr lang="ko-KR" altLang="en-US" sz="3200" b="1" dirty="0">
                <a:solidFill>
                  <a:srgbClr val="7C97C2"/>
                </a:solidFill>
              </a:rPr>
              <a:t>이해하기</a:t>
            </a:r>
            <a:endParaRPr lang="en-US" altLang="ko-KR" sz="3200" b="1" dirty="0">
              <a:solidFill>
                <a:srgbClr val="7C97C2"/>
              </a:solidFill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ko-KR" altLang="en-US" sz="3200" b="1" dirty="0">
                <a:solidFill>
                  <a:srgbClr val="7C97C2"/>
                </a:solidFill>
              </a:rPr>
              <a:t>데이터 불러오기</a:t>
            </a:r>
            <a:r>
              <a:rPr lang="en-US" altLang="ko-KR" sz="3200" b="1" dirty="0">
                <a:solidFill>
                  <a:srgbClr val="7C97C2"/>
                </a:solidFill>
              </a:rPr>
              <a:t>, </a:t>
            </a:r>
            <a:r>
              <a:rPr lang="ko-KR" altLang="en-US" sz="3200" b="1" dirty="0">
                <a:solidFill>
                  <a:srgbClr val="7C97C2"/>
                </a:solidFill>
              </a:rPr>
              <a:t>내보내기</a:t>
            </a:r>
            <a:endParaRPr lang="en-US" altLang="ko-KR" sz="3200" b="1" dirty="0">
              <a:solidFill>
                <a:srgbClr val="7C9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775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Handling Missing Data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BC789F-AC46-4FF1-85B5-F0C7B48996A5}"/>
              </a:ext>
            </a:extLst>
          </p:cNvPr>
          <p:cNvSpPr txBox="1"/>
          <p:nvPr/>
        </p:nvSpPr>
        <p:spPr>
          <a:xfrm>
            <a:off x="1248272" y="2163256"/>
            <a:ext cx="5745843" cy="3587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7C97C2"/>
                </a:solidFill>
                <a:latin typeface="+mj-lt"/>
              </a:rPr>
              <a:t>결측값</a:t>
            </a:r>
            <a:r>
              <a:rPr lang="ko-KR" altLang="en-US" sz="2000" b="1" dirty="0">
                <a:solidFill>
                  <a:srgbClr val="7C97C2"/>
                </a:solidFill>
                <a:latin typeface="+mj-lt"/>
              </a:rPr>
              <a:t> 확인하기</a:t>
            </a:r>
            <a:endParaRPr lang="en-US" altLang="ko-KR" sz="1400" dirty="0">
              <a:solidFill>
                <a:srgbClr val="7C97C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000000"/>
                </a:solidFill>
                <a:latin typeface="+mj-lt"/>
              </a:rPr>
              <a:t>df.isnull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() : </a:t>
            </a:r>
            <a:r>
              <a:rPr lang="ko-KR" altLang="en-US" dirty="0" err="1">
                <a:solidFill>
                  <a:srgbClr val="000000"/>
                </a:solidFill>
                <a:latin typeface="+mj-lt"/>
              </a:rPr>
              <a:t>결측값이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True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로 반환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000000"/>
                </a:solidFill>
                <a:latin typeface="+mj-lt"/>
              </a:rPr>
              <a:t>df.notnull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() : </a:t>
            </a:r>
            <a:r>
              <a:rPr lang="ko-KR" altLang="en-US" dirty="0" err="1">
                <a:solidFill>
                  <a:srgbClr val="000000"/>
                </a:solidFill>
                <a:latin typeface="+mj-lt"/>
              </a:rPr>
              <a:t>결측값이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False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로 반환</a:t>
            </a: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7C97C2"/>
                </a:solidFill>
                <a:latin typeface="+mj-lt"/>
              </a:rPr>
              <a:t>결측값</a:t>
            </a:r>
            <a:r>
              <a:rPr lang="ko-KR" altLang="en-US" sz="2000" b="1" dirty="0">
                <a:solidFill>
                  <a:srgbClr val="7C97C2"/>
                </a:solidFill>
                <a:latin typeface="+mj-lt"/>
              </a:rPr>
              <a:t> 채우기</a:t>
            </a:r>
            <a:endParaRPr lang="en-US" altLang="ko-KR" sz="2000" b="1" dirty="0">
              <a:solidFill>
                <a:srgbClr val="7C97C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000000"/>
                </a:solidFill>
                <a:latin typeface="+mj-lt"/>
              </a:rPr>
              <a:t>df.fillna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값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rgbClr val="7C97C2"/>
                </a:solidFill>
                <a:latin typeface="+mj-lt"/>
              </a:rPr>
              <a:t>결측값</a:t>
            </a:r>
            <a:r>
              <a:rPr lang="ko-KR" altLang="en-US" sz="2000" b="1" dirty="0">
                <a:solidFill>
                  <a:srgbClr val="7C97C2"/>
                </a:solidFill>
                <a:latin typeface="+mj-lt"/>
              </a:rPr>
              <a:t> 삭제</a:t>
            </a:r>
            <a:endParaRPr lang="en-US" altLang="ko-KR" sz="2000" b="1" dirty="0">
              <a:solidFill>
                <a:srgbClr val="7C97C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000000"/>
                </a:solidFill>
                <a:latin typeface="+mj-lt"/>
              </a:rPr>
              <a:t>df.dropna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 </a:t>
            </a: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30D268B-6E74-4E4E-9D6D-3ED8F1CB3AC0}"/>
              </a:ext>
            </a:extLst>
          </p:cNvPr>
          <p:cNvGrpSpPr/>
          <p:nvPr/>
        </p:nvGrpSpPr>
        <p:grpSpPr>
          <a:xfrm>
            <a:off x="6322786" y="1895475"/>
            <a:ext cx="3980881" cy="3940005"/>
            <a:chOff x="6265636" y="1874950"/>
            <a:chExt cx="3980881" cy="394000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B2D9095-4A76-403B-B425-6A5317552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5636" y="1874950"/>
              <a:ext cx="3980881" cy="3940005"/>
            </a:xfrm>
            <a:prstGeom prst="rect">
              <a:avLst/>
            </a:prstGeom>
          </p:spPr>
        </p:pic>
        <p:sp>
          <p:nvSpPr>
            <p:cNvPr id="55" name="순서도: 처리 54">
              <a:extLst>
                <a:ext uri="{FF2B5EF4-FFF2-40B4-BE49-F238E27FC236}">
                  <a16:creationId xmlns:a16="http://schemas.microsoft.com/office/drawing/2014/main" id="{97276EBC-6CA0-4A2D-8395-AA6BAB30B279}"/>
                </a:ext>
              </a:extLst>
            </p:cNvPr>
            <p:cNvSpPr/>
            <p:nvPr/>
          </p:nvSpPr>
          <p:spPr>
            <a:xfrm>
              <a:off x="6763360" y="5245514"/>
              <a:ext cx="770915" cy="298036"/>
            </a:xfrm>
            <a:prstGeom prst="flowChartProcess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순서도: 처리 55">
              <a:extLst>
                <a:ext uri="{FF2B5EF4-FFF2-40B4-BE49-F238E27FC236}">
                  <a16:creationId xmlns:a16="http://schemas.microsoft.com/office/drawing/2014/main" id="{B5ED45D9-2455-4BC4-8034-C34384820136}"/>
                </a:ext>
              </a:extLst>
            </p:cNvPr>
            <p:cNvSpPr/>
            <p:nvPr/>
          </p:nvSpPr>
          <p:spPr>
            <a:xfrm>
              <a:off x="7646541" y="5245514"/>
              <a:ext cx="770915" cy="298036"/>
            </a:xfrm>
            <a:prstGeom prst="flowChartProcess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순서도: 처리 56">
              <a:extLst>
                <a:ext uri="{FF2B5EF4-FFF2-40B4-BE49-F238E27FC236}">
                  <a16:creationId xmlns:a16="http://schemas.microsoft.com/office/drawing/2014/main" id="{6D89F4C9-AF07-41E1-98CD-85900D9957AA}"/>
                </a:ext>
              </a:extLst>
            </p:cNvPr>
            <p:cNvSpPr/>
            <p:nvPr/>
          </p:nvSpPr>
          <p:spPr>
            <a:xfrm>
              <a:off x="8360306" y="4844141"/>
              <a:ext cx="770915" cy="298036"/>
            </a:xfrm>
            <a:prstGeom prst="flowChartProcess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순서도: 처리 57">
              <a:extLst>
                <a:ext uri="{FF2B5EF4-FFF2-40B4-BE49-F238E27FC236}">
                  <a16:creationId xmlns:a16="http://schemas.microsoft.com/office/drawing/2014/main" id="{143A1A0F-950D-4E44-A3F4-E83EF19F7D43}"/>
                </a:ext>
              </a:extLst>
            </p:cNvPr>
            <p:cNvSpPr/>
            <p:nvPr/>
          </p:nvSpPr>
          <p:spPr>
            <a:xfrm>
              <a:off x="9201760" y="4845464"/>
              <a:ext cx="770915" cy="298036"/>
            </a:xfrm>
            <a:prstGeom prst="flowChartProcess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178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Duplicate Rows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BC789F-AC46-4FF1-85B5-F0C7B48996A5}"/>
              </a:ext>
            </a:extLst>
          </p:cNvPr>
          <p:cNvSpPr txBox="1"/>
          <p:nvPr/>
        </p:nvSpPr>
        <p:spPr>
          <a:xfrm>
            <a:off x="1556317" y="2656048"/>
            <a:ext cx="5745843" cy="2208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7C97C2"/>
                </a:solidFill>
                <a:latin typeface="+mj-lt"/>
              </a:rPr>
              <a:t>중복되는 행 확인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000000"/>
                </a:solidFill>
                <a:latin typeface="+mj-lt"/>
              </a:rPr>
              <a:t>df.duplicated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() : 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중복이면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True </a:t>
            </a:r>
            <a:r>
              <a:rPr lang="ko-KR" altLang="en-US" dirty="0">
                <a:solidFill>
                  <a:srgbClr val="000000"/>
                </a:solidFill>
                <a:latin typeface="+mj-lt"/>
              </a:rPr>
              <a:t>반환</a:t>
            </a:r>
            <a:endParaRPr lang="en-US" altLang="ko-KR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7C97C2"/>
                </a:solidFill>
                <a:latin typeface="+mj-lt"/>
              </a:rPr>
              <a:t>중복되는 행 제거</a:t>
            </a:r>
            <a:endParaRPr lang="en-US" altLang="ko-KR" sz="2000" b="1" dirty="0">
              <a:solidFill>
                <a:srgbClr val="7C97C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rgbClr val="000000"/>
                </a:solidFill>
                <a:latin typeface="+mj-lt"/>
              </a:rPr>
              <a:t>df.drop_duplicates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()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96957C-9E40-4D84-BF2B-C73BC2498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034" y="2163256"/>
            <a:ext cx="2704791" cy="3014894"/>
          </a:xfrm>
          <a:prstGeom prst="rect">
            <a:avLst/>
          </a:prstGeom>
        </p:spPr>
      </p:pic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97276EBC-6CA0-4A2D-8395-AA6BAB30B279}"/>
              </a:ext>
            </a:extLst>
          </p:cNvPr>
          <p:cNvSpPr/>
          <p:nvPr/>
        </p:nvSpPr>
        <p:spPr>
          <a:xfrm>
            <a:off x="7065620" y="3760357"/>
            <a:ext cx="1865020" cy="298036"/>
          </a:xfrm>
          <a:prstGeom prst="flowChartProcess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06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Reading and Writing Data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721750" y="14224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BC789F-AC46-4FF1-85B5-F0C7B48996A5}"/>
              </a:ext>
            </a:extLst>
          </p:cNvPr>
          <p:cNvSpPr txBox="1"/>
          <p:nvPr/>
        </p:nvSpPr>
        <p:spPr>
          <a:xfrm>
            <a:off x="614884" y="1509053"/>
            <a:ext cx="259476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7C97C2"/>
                </a:solidFill>
                <a:latin typeface="+mj-lt"/>
              </a:rPr>
              <a:t>데이터 불러오기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F94328-9B51-4799-8E16-51B2DB947B64}"/>
              </a:ext>
            </a:extLst>
          </p:cNvPr>
          <p:cNvGrpSpPr/>
          <p:nvPr/>
        </p:nvGrpSpPr>
        <p:grpSpPr>
          <a:xfrm>
            <a:off x="853610" y="2111492"/>
            <a:ext cx="8849938" cy="4294623"/>
            <a:chOff x="700461" y="1545435"/>
            <a:chExt cx="10144910" cy="5208916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6F3F09E-76D3-4235-BE13-384712C57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214" y="1918298"/>
              <a:ext cx="5419725" cy="638175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360C4D1-628D-4CFD-AE4B-67746492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461" y="2658535"/>
              <a:ext cx="6315075" cy="571500"/>
            </a:xfrm>
            <a:prstGeom prst="rect">
              <a:avLst/>
            </a:prstGeom>
          </p:spPr>
        </p:pic>
        <p:sp>
          <p:nvSpPr>
            <p:cNvPr id="29" name="액자 28">
              <a:extLst>
                <a:ext uri="{FF2B5EF4-FFF2-40B4-BE49-F238E27FC236}">
                  <a16:creationId xmlns:a16="http://schemas.microsoft.com/office/drawing/2014/main" id="{B57B1B2D-A384-45A5-B942-861EC2496C44}"/>
                </a:ext>
              </a:extLst>
            </p:cNvPr>
            <p:cNvSpPr/>
            <p:nvPr/>
          </p:nvSpPr>
          <p:spPr>
            <a:xfrm>
              <a:off x="4709422" y="2797188"/>
              <a:ext cx="1793290" cy="327457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0404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468A2D-0450-4EC0-BCF6-8865866A28E3}"/>
                </a:ext>
              </a:extLst>
            </p:cNvPr>
            <p:cNvSpPr txBox="1"/>
            <p:nvPr/>
          </p:nvSpPr>
          <p:spPr>
            <a:xfrm>
              <a:off x="727091" y="1545435"/>
              <a:ext cx="7950649" cy="373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404040"/>
                  </a:solidFill>
                </a:rPr>
                <a:t>(1) 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pd.read_csv</a:t>
              </a:r>
              <a:r>
                <a:rPr lang="en-US" altLang="ko-KR" sz="1400" dirty="0">
                  <a:solidFill>
                    <a:srgbClr val="404040"/>
                  </a:solidFill>
                </a:rPr>
                <a:t> : </a:t>
              </a:r>
              <a:r>
                <a:rPr lang="en-US" altLang="ko-KR" sz="1400" dirty="0">
                  <a:solidFill>
                    <a:srgbClr val="404040"/>
                  </a:solidFill>
                  <a:highlight>
                    <a:srgbClr val="FFFF00"/>
                  </a:highlight>
                </a:rPr>
                <a:t>csv </a:t>
              </a:r>
              <a:r>
                <a:rPr lang="ko-KR" altLang="en-US" sz="1400" dirty="0">
                  <a:solidFill>
                    <a:srgbClr val="404040"/>
                  </a:solidFill>
                  <a:highlight>
                    <a:srgbClr val="FFFF00"/>
                  </a:highlight>
                </a:rPr>
                <a:t>파일</a:t>
              </a:r>
              <a:r>
                <a:rPr lang="ko-KR" altLang="en-US" sz="1400" dirty="0">
                  <a:solidFill>
                    <a:srgbClr val="404040"/>
                  </a:solidFill>
                </a:rPr>
                <a:t>을 불러올 때 구분자를 써주지 않아도 된다 </a:t>
              </a:r>
              <a:r>
                <a:rPr lang="en-US" altLang="ko-KR" sz="1400" dirty="0">
                  <a:solidFill>
                    <a:srgbClr val="404040"/>
                  </a:solidFill>
                </a:rPr>
                <a:t> </a:t>
              </a:r>
              <a:endParaRPr lang="ko-KR" altLang="en-US" sz="1400" dirty="0">
                <a:solidFill>
                  <a:srgbClr val="40404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8AF22D-D173-47C3-83BB-0704DABC3300}"/>
                </a:ext>
              </a:extLst>
            </p:cNvPr>
            <p:cNvSpPr txBox="1"/>
            <p:nvPr/>
          </p:nvSpPr>
          <p:spPr>
            <a:xfrm>
              <a:off x="727092" y="3591284"/>
              <a:ext cx="2076497" cy="373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404040"/>
                  </a:solidFill>
                </a:rPr>
                <a:t>(2) 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pd.read_table</a:t>
              </a:r>
              <a:endParaRPr lang="ko-KR" altLang="en-US" sz="1400" dirty="0">
                <a:solidFill>
                  <a:srgbClr val="40404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2D1580-4DED-4934-A74D-32822C6A187D}"/>
                </a:ext>
              </a:extLst>
            </p:cNvPr>
            <p:cNvSpPr txBox="1"/>
            <p:nvPr/>
          </p:nvSpPr>
          <p:spPr>
            <a:xfrm>
              <a:off x="7300127" y="2571628"/>
              <a:ext cx="3545244" cy="634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404040"/>
                  </a:solidFill>
                </a:rPr>
                <a:t>한글이 깨지는 경우가 종종 발생</a:t>
              </a:r>
              <a:endParaRPr lang="en-US" altLang="ko-KR" sz="1400" dirty="0">
                <a:solidFill>
                  <a:srgbClr val="404040"/>
                </a:solidFill>
              </a:endParaRPr>
            </a:p>
            <a:p>
              <a:r>
                <a:rPr lang="en-US" altLang="ko-KR" sz="1400" dirty="0">
                  <a:solidFill>
                    <a:srgbClr val="404040"/>
                  </a:solidFill>
                </a:rPr>
                <a:t>-&gt; encoding</a:t>
              </a:r>
              <a:r>
                <a:rPr lang="ko-KR" altLang="en-US" sz="1400" dirty="0">
                  <a:solidFill>
                    <a:srgbClr val="404040"/>
                  </a:solidFill>
                </a:rPr>
                <a:t>으로 해결</a:t>
              </a: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E0F3C75-DE42-457B-9981-41A013149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604" y="4045641"/>
              <a:ext cx="5314950" cy="552450"/>
            </a:xfrm>
            <a:prstGeom prst="rect">
              <a:avLst/>
            </a:prstGeom>
          </p:spPr>
        </p:pic>
        <p:sp>
          <p:nvSpPr>
            <p:cNvPr id="56" name="액자 55">
              <a:extLst>
                <a:ext uri="{FF2B5EF4-FFF2-40B4-BE49-F238E27FC236}">
                  <a16:creationId xmlns:a16="http://schemas.microsoft.com/office/drawing/2014/main" id="{A0C8449D-A7BF-4DFC-B651-932B7EE9945A}"/>
                </a:ext>
              </a:extLst>
            </p:cNvPr>
            <p:cNvSpPr/>
            <p:nvPr/>
          </p:nvSpPr>
          <p:spPr>
            <a:xfrm>
              <a:off x="4950599" y="4158137"/>
              <a:ext cx="833021" cy="327457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0404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6F82C30-DE51-4FA6-BAFC-053ACC2FC464}"/>
                </a:ext>
              </a:extLst>
            </p:cNvPr>
            <p:cNvSpPr txBox="1"/>
            <p:nvPr/>
          </p:nvSpPr>
          <p:spPr>
            <a:xfrm>
              <a:off x="6510109" y="3852213"/>
              <a:ext cx="4335262" cy="634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rgbClr val="404040"/>
                  </a:solidFill>
                </a:rPr>
                <a:t>구분자</a:t>
              </a:r>
              <a:r>
                <a:rPr lang="ko-KR" altLang="en-US" sz="1400" dirty="0">
                  <a:solidFill>
                    <a:srgbClr val="404040"/>
                  </a:solidFill>
                </a:rPr>
                <a:t> 추가</a:t>
              </a:r>
              <a:endParaRPr lang="en-US" altLang="ko-KR" sz="1400" dirty="0">
                <a:solidFill>
                  <a:srgbClr val="404040"/>
                </a:solidFill>
              </a:endParaRPr>
            </a:p>
            <a:p>
              <a:r>
                <a:rPr lang="en-US" altLang="ko-KR" sz="1400" dirty="0">
                  <a:solidFill>
                    <a:srgbClr val="404040"/>
                  </a:solidFill>
                </a:rPr>
                <a:t>Ex) ‘\t’ (Tab</a:t>
              </a:r>
              <a:r>
                <a:rPr lang="ko-KR" altLang="en-US" sz="1400" dirty="0">
                  <a:solidFill>
                    <a:srgbClr val="404040"/>
                  </a:solidFill>
                </a:rPr>
                <a:t>으로 구분</a:t>
              </a:r>
              <a:r>
                <a:rPr lang="en-US" altLang="ko-KR" sz="1400" dirty="0">
                  <a:solidFill>
                    <a:srgbClr val="404040"/>
                  </a:solidFill>
                </a:rPr>
                <a:t>), ‘|’ , ‘,’  </a:t>
              </a:r>
              <a:r>
                <a:rPr lang="ko-KR" altLang="en-US" sz="1400" dirty="0">
                  <a:solidFill>
                    <a:srgbClr val="404040"/>
                  </a:solidFill>
                </a:rPr>
                <a:t>등</a:t>
              </a:r>
              <a:endParaRPr lang="en-US" altLang="ko-KR" sz="1400" dirty="0">
                <a:solidFill>
                  <a:srgbClr val="404040"/>
                </a:solidFill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43F147A-2B44-48CA-A9A1-4239D0697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710" y="4715968"/>
              <a:ext cx="7248525" cy="552450"/>
            </a:xfrm>
            <a:prstGeom prst="rect">
              <a:avLst/>
            </a:prstGeom>
          </p:spPr>
        </p:pic>
        <p:sp>
          <p:nvSpPr>
            <p:cNvPr id="59" name="액자 58">
              <a:extLst>
                <a:ext uri="{FF2B5EF4-FFF2-40B4-BE49-F238E27FC236}">
                  <a16:creationId xmlns:a16="http://schemas.microsoft.com/office/drawing/2014/main" id="{9130C205-D679-4430-870E-451CA2E5EE73}"/>
                </a:ext>
              </a:extLst>
            </p:cNvPr>
            <p:cNvSpPr/>
            <p:nvPr/>
          </p:nvSpPr>
          <p:spPr>
            <a:xfrm>
              <a:off x="5963393" y="4828464"/>
              <a:ext cx="1793290" cy="327457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04040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3041E0-EFA3-469F-8167-20627C9617E7}"/>
                </a:ext>
              </a:extLst>
            </p:cNvPr>
            <p:cNvSpPr txBox="1"/>
            <p:nvPr/>
          </p:nvSpPr>
          <p:spPr>
            <a:xfrm>
              <a:off x="762604" y="5713504"/>
              <a:ext cx="2076497" cy="373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404040"/>
                  </a:solidFill>
                </a:rPr>
                <a:t>(3) </a:t>
              </a:r>
              <a:r>
                <a:rPr lang="en-US" altLang="ko-KR" sz="1400" dirty="0" err="1">
                  <a:solidFill>
                    <a:srgbClr val="404040"/>
                  </a:solidFill>
                </a:rPr>
                <a:t>pd.read_excel</a:t>
              </a:r>
              <a:endParaRPr lang="ko-KR" altLang="en-US" sz="1400" dirty="0">
                <a:solidFill>
                  <a:srgbClr val="404040"/>
                </a:solidFill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2B127BB8-910A-4FA0-9D97-64186F884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9266" y="6192376"/>
              <a:ext cx="5381625" cy="561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319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Reading and Writing Data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721750" y="14224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BC789F-AC46-4FF1-85B5-F0C7B48996A5}"/>
              </a:ext>
            </a:extLst>
          </p:cNvPr>
          <p:cNvSpPr txBox="1"/>
          <p:nvPr/>
        </p:nvSpPr>
        <p:spPr>
          <a:xfrm>
            <a:off x="614884" y="1509053"/>
            <a:ext cx="259476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7C97C2"/>
                </a:solidFill>
                <a:latin typeface="+mj-lt"/>
              </a:rPr>
              <a:t>데이터 불러오기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367B59-F630-4504-AD0A-F787F400F4F1}"/>
              </a:ext>
            </a:extLst>
          </p:cNvPr>
          <p:cNvSpPr txBox="1"/>
          <p:nvPr/>
        </p:nvSpPr>
        <p:spPr>
          <a:xfrm>
            <a:off x="1701692" y="2080675"/>
            <a:ext cx="6193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04040"/>
                </a:solidFill>
              </a:rPr>
              <a:t>- </a:t>
            </a:r>
            <a:r>
              <a:rPr lang="ko-KR" altLang="en-US" sz="1400" dirty="0">
                <a:solidFill>
                  <a:srgbClr val="404040"/>
                </a:solidFill>
              </a:rPr>
              <a:t>파일 불러올 때 </a:t>
            </a:r>
            <a:r>
              <a:rPr lang="en-US" altLang="ko-KR" sz="1400" dirty="0">
                <a:solidFill>
                  <a:srgbClr val="404040"/>
                </a:solidFill>
              </a:rPr>
              <a:t>index</a:t>
            </a:r>
            <a:r>
              <a:rPr lang="ko-KR" altLang="en-US" sz="1400" dirty="0">
                <a:solidFill>
                  <a:srgbClr val="404040"/>
                </a:solidFill>
              </a:rPr>
              <a:t> 지정해주기 </a:t>
            </a:r>
            <a:r>
              <a:rPr lang="en-US" altLang="ko-KR" sz="1400" dirty="0">
                <a:solidFill>
                  <a:srgbClr val="404040"/>
                </a:solidFill>
              </a:rPr>
              <a:t>: </a:t>
            </a:r>
            <a:r>
              <a:rPr lang="en-US" altLang="ko-KR" sz="1400" dirty="0" err="1">
                <a:solidFill>
                  <a:srgbClr val="404040"/>
                </a:solidFill>
              </a:rPr>
              <a:t>index_col</a:t>
            </a:r>
            <a:r>
              <a:rPr lang="ko-KR" altLang="en-US" sz="1400" dirty="0">
                <a:solidFill>
                  <a:srgbClr val="404040"/>
                </a:solidFill>
              </a:rPr>
              <a:t> </a:t>
            </a:r>
            <a:r>
              <a:rPr lang="en-US" altLang="ko-KR" sz="1400" dirty="0">
                <a:solidFill>
                  <a:srgbClr val="404040"/>
                </a:solidFill>
              </a:rPr>
              <a:t> </a:t>
            </a:r>
            <a:endParaRPr lang="ko-KR" altLang="en-US" sz="1400" dirty="0">
              <a:solidFill>
                <a:srgbClr val="404040"/>
              </a:solidFill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2FDF0401-8BA6-4BC9-9696-59B5BE0AD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345"/>
          <a:stretch/>
        </p:blipFill>
        <p:spPr>
          <a:xfrm>
            <a:off x="6555127" y="4169127"/>
            <a:ext cx="1921393" cy="206345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D6E557A7-BB0F-482A-B0E3-ED16CE40E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944" y="3290799"/>
            <a:ext cx="6039797" cy="73161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BFA3014A-1DAD-433B-95A2-221E980E4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692" y="2696579"/>
            <a:ext cx="6677908" cy="504562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9D98FE2-344A-40B2-85FE-5DBB70C4DC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6884"/>
          <a:stretch/>
        </p:blipFill>
        <p:spPr>
          <a:xfrm>
            <a:off x="3209652" y="4511727"/>
            <a:ext cx="2051027" cy="1780746"/>
          </a:xfrm>
          <a:prstGeom prst="rect">
            <a:avLst/>
          </a:prstGeom>
        </p:spPr>
      </p:pic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FD2568F2-B657-4E0C-9D72-DBC95A2E11CD}"/>
              </a:ext>
            </a:extLst>
          </p:cNvPr>
          <p:cNvSpPr/>
          <p:nvPr/>
        </p:nvSpPr>
        <p:spPr>
          <a:xfrm>
            <a:off x="5652024" y="5182810"/>
            <a:ext cx="511757" cy="29783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00EC00-1662-4131-B2C8-78DBB77BC73B}"/>
              </a:ext>
            </a:extLst>
          </p:cNvPr>
          <p:cNvSpPr txBox="1"/>
          <p:nvPr/>
        </p:nvSpPr>
        <p:spPr>
          <a:xfrm>
            <a:off x="8215064" y="3290799"/>
            <a:ext cx="2295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04040"/>
                </a:solidFill>
              </a:rPr>
              <a:t>column</a:t>
            </a:r>
            <a:r>
              <a:rPr lang="ko-KR" altLang="en-US" sz="1400" dirty="0">
                <a:solidFill>
                  <a:srgbClr val="404040"/>
                </a:solidFill>
              </a:rPr>
              <a:t>의 위치</a:t>
            </a:r>
            <a:r>
              <a:rPr lang="en-US" altLang="ko-KR" sz="1400" dirty="0">
                <a:solidFill>
                  <a:srgbClr val="404040"/>
                </a:solidFill>
              </a:rPr>
              <a:t>(index</a:t>
            </a:r>
            <a:r>
              <a:rPr lang="ko-KR" altLang="en-US" sz="1400" dirty="0">
                <a:solidFill>
                  <a:srgbClr val="404040"/>
                </a:solidFill>
              </a:rPr>
              <a:t> 번호</a:t>
            </a:r>
            <a:r>
              <a:rPr lang="en-US" altLang="ko-KR" sz="1400" dirty="0">
                <a:solidFill>
                  <a:srgbClr val="404040"/>
                </a:solidFill>
              </a:rPr>
              <a:t>) </a:t>
            </a:r>
            <a:r>
              <a:rPr lang="ko-KR" altLang="en-US" sz="1400" dirty="0">
                <a:solidFill>
                  <a:srgbClr val="404040"/>
                </a:solidFill>
              </a:rPr>
              <a:t>혹은 이름으로 지정</a:t>
            </a:r>
          </a:p>
        </p:txBody>
      </p:sp>
      <p:sp>
        <p:nvSpPr>
          <p:cNvPr id="68" name="액자 67">
            <a:extLst>
              <a:ext uri="{FF2B5EF4-FFF2-40B4-BE49-F238E27FC236}">
                <a16:creationId xmlns:a16="http://schemas.microsoft.com/office/drawing/2014/main" id="{7DBC4FEA-94BE-4E65-A1EC-F9ED5E09BB20}"/>
              </a:ext>
            </a:extLst>
          </p:cNvPr>
          <p:cNvSpPr/>
          <p:nvPr/>
        </p:nvSpPr>
        <p:spPr>
          <a:xfrm>
            <a:off x="6271770" y="2803647"/>
            <a:ext cx="1943294" cy="28910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액자 68">
            <a:extLst>
              <a:ext uri="{FF2B5EF4-FFF2-40B4-BE49-F238E27FC236}">
                <a16:creationId xmlns:a16="http://schemas.microsoft.com/office/drawing/2014/main" id="{E6BC521E-E37E-468B-AD2A-D49A8E66BDB9}"/>
              </a:ext>
            </a:extLst>
          </p:cNvPr>
          <p:cNvSpPr/>
          <p:nvPr/>
        </p:nvSpPr>
        <p:spPr>
          <a:xfrm>
            <a:off x="6271770" y="3367503"/>
            <a:ext cx="988937" cy="28910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472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Reading and Writing Data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721750" y="14224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BC789F-AC46-4FF1-85B5-F0C7B48996A5}"/>
              </a:ext>
            </a:extLst>
          </p:cNvPr>
          <p:cNvSpPr txBox="1"/>
          <p:nvPr/>
        </p:nvSpPr>
        <p:spPr>
          <a:xfrm>
            <a:off x="797946" y="1877649"/>
            <a:ext cx="259476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7C97C2"/>
                </a:solidFill>
                <a:latin typeface="+mj-lt"/>
              </a:rPr>
              <a:t>데이터 내보내기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22A655-1281-4E93-BD40-6D6988283F36}"/>
              </a:ext>
            </a:extLst>
          </p:cNvPr>
          <p:cNvGrpSpPr/>
          <p:nvPr/>
        </p:nvGrpSpPr>
        <p:grpSpPr>
          <a:xfrm>
            <a:off x="1320286" y="2080675"/>
            <a:ext cx="9363226" cy="4187573"/>
            <a:chOff x="651631" y="352733"/>
            <a:chExt cx="11157889" cy="6237546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0B39DD67-B122-417E-8A7F-7052C42D65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42"/>
            <a:stretch/>
          </p:blipFill>
          <p:spPr>
            <a:xfrm>
              <a:off x="4986292" y="1132272"/>
              <a:ext cx="3950655" cy="219075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72F2AF8-003D-481C-AB9E-21777621B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87"/>
            <a:stretch/>
          </p:blipFill>
          <p:spPr>
            <a:xfrm>
              <a:off x="4986292" y="4399529"/>
              <a:ext cx="3200400" cy="2190750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B29F9129-FB75-4B23-ACC1-2BA2389B8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6292" y="3632986"/>
              <a:ext cx="4943475" cy="561975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422EF150-939A-461F-B1A3-15397E4D3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6292" y="352733"/>
              <a:ext cx="2581275" cy="581025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BCAF429-1BF6-43C8-9871-B032BE46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631" y="2038259"/>
              <a:ext cx="3019425" cy="6096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9AB80A65-845F-4007-8E56-A6BF923B9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3093" y="2587737"/>
              <a:ext cx="2476500" cy="253365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D179B9F-0F45-46B7-AFC7-51D29533F74F}"/>
                </a:ext>
              </a:extLst>
            </p:cNvPr>
            <p:cNvSpPr txBox="1"/>
            <p:nvPr/>
          </p:nvSpPr>
          <p:spPr>
            <a:xfrm>
              <a:off x="7870512" y="557664"/>
              <a:ext cx="2405849" cy="45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404040"/>
                  </a:solidFill>
                </a:rPr>
                <a:t>Index</a:t>
              </a:r>
              <a:r>
                <a:rPr lang="ko-KR" altLang="en-US" sz="1400" dirty="0">
                  <a:solidFill>
                    <a:srgbClr val="404040"/>
                  </a:solidFill>
                </a:rPr>
                <a:t>를 같이 내보냄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66038D-8006-4A2C-9AE8-6BE3178F0B55}"/>
                </a:ext>
              </a:extLst>
            </p:cNvPr>
            <p:cNvSpPr txBox="1"/>
            <p:nvPr/>
          </p:nvSpPr>
          <p:spPr>
            <a:xfrm>
              <a:off x="8609120" y="4479430"/>
              <a:ext cx="3200400" cy="458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404040"/>
                  </a:solidFill>
                </a:rPr>
                <a:t>Index</a:t>
              </a:r>
              <a:r>
                <a:rPr lang="ko-KR" altLang="en-US" sz="1400" dirty="0">
                  <a:solidFill>
                    <a:srgbClr val="404040"/>
                  </a:solidFill>
                </a:rPr>
                <a:t>를 같이 내보내지 않음</a:t>
              </a:r>
            </a:p>
          </p:txBody>
        </p:sp>
        <p:sp>
          <p:nvSpPr>
            <p:cNvPr id="72" name="액자 71">
              <a:extLst>
                <a:ext uri="{FF2B5EF4-FFF2-40B4-BE49-F238E27FC236}">
                  <a16:creationId xmlns:a16="http://schemas.microsoft.com/office/drawing/2014/main" id="{73EA97FE-42FD-4616-9AD8-F0CE67743E02}"/>
                </a:ext>
              </a:extLst>
            </p:cNvPr>
            <p:cNvSpPr/>
            <p:nvPr/>
          </p:nvSpPr>
          <p:spPr>
            <a:xfrm>
              <a:off x="8142302" y="3768000"/>
              <a:ext cx="1322775" cy="327457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04040"/>
                </a:solidFill>
              </a:endParaRPr>
            </a:p>
          </p:txBody>
        </p:sp>
        <p:sp>
          <p:nvSpPr>
            <p:cNvPr id="73" name="액자 72">
              <a:extLst>
                <a:ext uri="{FF2B5EF4-FFF2-40B4-BE49-F238E27FC236}">
                  <a16:creationId xmlns:a16="http://schemas.microsoft.com/office/drawing/2014/main" id="{26751CD5-74F6-41B9-8041-5436097A0856}"/>
                </a:ext>
              </a:extLst>
            </p:cNvPr>
            <p:cNvSpPr/>
            <p:nvPr/>
          </p:nvSpPr>
          <p:spPr>
            <a:xfrm>
              <a:off x="5200554" y="1393794"/>
              <a:ext cx="1023107" cy="1954722"/>
            </a:xfrm>
            <a:prstGeom prst="frame">
              <a:avLst>
                <a:gd name="adj1" fmla="val 684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719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961589" y="386755"/>
            <a:ext cx="8486411" cy="3378280"/>
          </a:xfrm>
          <a:prstGeom prst="rect">
            <a:avLst/>
          </a:prstGeom>
          <a:pattFill prst="pct5">
            <a:fgClr>
              <a:srgbClr val="7C97C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 flipV="1">
            <a:off x="4329953" y="3729319"/>
            <a:ext cx="7028400" cy="17859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961589" y="386755"/>
            <a:ext cx="0" cy="2464021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93356" y="1434989"/>
            <a:ext cx="7471232" cy="26468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16600" b="1" kern="0" dirty="0">
                <a:ln w="12700">
                  <a:solidFill>
                    <a:srgbClr val="7C97C2"/>
                  </a:solidFill>
                </a:ln>
                <a:solidFill>
                  <a:srgbClr val="88A0C8"/>
                </a:solidFill>
              </a:rPr>
              <a:t>Q&amp;A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078854" y="3729464"/>
            <a:ext cx="361746" cy="342326"/>
          </a:xfrm>
          <a:prstGeom prst="rect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r>
              <a:rPr lang="en-US" altLang="ko-KR" sz="900" dirty="0"/>
              <a:t>+</a:t>
            </a:r>
            <a:endParaRPr lang="ko-KR" altLang="en-US" sz="900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386755"/>
            <a:ext cx="11448000" cy="0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cxnSpLocks/>
          </p:cNvCxnSpPr>
          <p:nvPr/>
        </p:nvCxnSpPr>
        <p:spPr>
          <a:xfrm>
            <a:off x="11440600" y="4071794"/>
            <a:ext cx="0" cy="2796632"/>
          </a:xfrm>
          <a:prstGeom prst="line">
            <a:avLst/>
          </a:prstGeom>
          <a:ln w="6350"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5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Pandas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 descr="https://t1.daumcdn.net/cfile/tistory/99298F365B1A19AF0A">
            <a:extLst>
              <a:ext uri="{FF2B5EF4-FFF2-40B4-BE49-F238E27FC236}">
                <a16:creationId xmlns:a16="http://schemas.microsoft.com/office/drawing/2014/main" id="{ECA4E9A5-0B63-4167-BA0F-58739D3C7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30" y="3588839"/>
            <a:ext cx="4690351" cy="243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574EAD-38AA-4DDE-BE00-27135A0F988D}"/>
              </a:ext>
            </a:extLst>
          </p:cNvPr>
          <p:cNvSpPr txBox="1"/>
          <p:nvPr/>
        </p:nvSpPr>
        <p:spPr>
          <a:xfrm>
            <a:off x="527527" y="2070629"/>
            <a:ext cx="11013616" cy="1971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7C97C2"/>
                </a:solidFill>
              </a:rPr>
              <a:t>Pandas</a:t>
            </a:r>
            <a:r>
              <a:rPr lang="ko-KR" altLang="en-US" sz="2400" b="1" dirty="0">
                <a:solidFill>
                  <a:srgbClr val="7C97C2"/>
                </a:solidFill>
              </a:rPr>
              <a:t>란</a:t>
            </a:r>
            <a:r>
              <a:rPr lang="en-US" altLang="ko-KR" sz="2400" b="1" dirty="0">
                <a:solidFill>
                  <a:srgbClr val="7C97C2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Pandas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사용하는 </a:t>
            </a:r>
            <a:r>
              <a:rPr lang="ko-KR" altLang="en-US" sz="2000" dirty="0">
                <a:solidFill>
                  <a:srgbClr val="7C97C2"/>
                </a:solidFill>
              </a:rPr>
              <a:t>데이터분석 라이브러리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C97C2"/>
                </a:solidFill>
              </a:rPr>
              <a:t>행과 열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이루어진 데이터 객체를 만들어 다룰 수 있게 되며 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보다 안정적으로 대용량의 데이터들을 처리하는데 매우 편리한 도구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6EE34B-E945-4767-8B3C-74CEEC01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34" y="5334978"/>
            <a:ext cx="3766393" cy="6872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23693B-0DE2-422A-93EB-ECDFBFB13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34" y="4551069"/>
            <a:ext cx="3062710" cy="78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DataFrame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, Series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A28BEB1-3067-498D-A999-AB8EE617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595" y="4480924"/>
            <a:ext cx="5780548" cy="184367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FFB814C-2123-4AF8-AE24-0C2DC16DA8FF}"/>
              </a:ext>
            </a:extLst>
          </p:cNvPr>
          <p:cNvSpPr txBox="1"/>
          <p:nvPr/>
        </p:nvSpPr>
        <p:spPr>
          <a:xfrm>
            <a:off x="527527" y="1555869"/>
            <a:ext cx="11013616" cy="1510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rgbClr val="7C97C2"/>
                </a:solidFill>
              </a:rPr>
              <a:t>DataFrame</a:t>
            </a:r>
            <a:endParaRPr lang="en-US" altLang="ko-KR" sz="2400" b="1" dirty="0">
              <a:solidFill>
                <a:srgbClr val="7C97C2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테이블 형식의 데이터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tabular, rectangular grid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등으로 불림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다룰 때 사용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요소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컬럼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(column,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열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(row,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행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인덱스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(index)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F6679E-7531-4E0C-996B-354A5D2DB796}"/>
              </a:ext>
            </a:extLst>
          </p:cNvPr>
          <p:cNvSpPr txBox="1"/>
          <p:nvPr/>
        </p:nvSpPr>
        <p:spPr>
          <a:xfrm>
            <a:off x="527527" y="3145012"/>
            <a:ext cx="11013616" cy="104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7C97C2"/>
                </a:solidFill>
              </a:rPr>
              <a:t>Series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하나의 열로 이루어진 데이터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 Series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Series + … =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18121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DataFrame</a:t>
            </a: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 , Series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A28BEB1-3067-498D-A999-AB8EE617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3" y="2231146"/>
            <a:ext cx="11221630" cy="3579081"/>
          </a:xfrm>
          <a:prstGeom prst="rect">
            <a:avLst/>
          </a:prstGeom>
        </p:spPr>
      </p:pic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DDB9DB4A-8E4C-4407-AFB1-9085BA0F21AC}"/>
              </a:ext>
            </a:extLst>
          </p:cNvPr>
          <p:cNvSpPr/>
          <p:nvPr/>
        </p:nvSpPr>
        <p:spPr>
          <a:xfrm>
            <a:off x="2011680" y="3628800"/>
            <a:ext cx="9529463" cy="420914"/>
          </a:xfrm>
          <a:prstGeom prst="flowChartProcess">
            <a:avLst/>
          </a:prstGeom>
          <a:noFill/>
          <a:ln w="63500"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F338B61C-7B9D-4829-83F4-1E0E6E73604A}"/>
              </a:ext>
            </a:extLst>
          </p:cNvPr>
          <p:cNvSpPr/>
          <p:nvPr/>
        </p:nvSpPr>
        <p:spPr>
          <a:xfrm>
            <a:off x="2112347" y="3214818"/>
            <a:ext cx="362404" cy="2025335"/>
          </a:xfrm>
          <a:prstGeom prst="flowChartProcess">
            <a:avLst/>
          </a:prstGeom>
          <a:noFill/>
          <a:ln w="63500"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6FC2625-77BA-4E53-81EE-7F1BB515DD35}"/>
              </a:ext>
            </a:extLst>
          </p:cNvPr>
          <p:cNvGrpSpPr/>
          <p:nvPr/>
        </p:nvGrpSpPr>
        <p:grpSpPr>
          <a:xfrm>
            <a:off x="9959879" y="2847890"/>
            <a:ext cx="1771101" cy="3408452"/>
            <a:chOff x="10125551" y="2847890"/>
            <a:chExt cx="1771101" cy="3408452"/>
          </a:xfrm>
        </p:grpSpPr>
        <p:sp>
          <p:nvSpPr>
            <p:cNvPr id="33" name="순서도: 처리 32">
              <a:extLst>
                <a:ext uri="{FF2B5EF4-FFF2-40B4-BE49-F238E27FC236}">
                  <a16:creationId xmlns:a16="http://schemas.microsoft.com/office/drawing/2014/main" id="{E5B48978-07DA-4A11-A2C4-C44AFD576F90}"/>
                </a:ext>
              </a:extLst>
            </p:cNvPr>
            <p:cNvSpPr/>
            <p:nvPr/>
          </p:nvSpPr>
          <p:spPr>
            <a:xfrm>
              <a:off x="10125551" y="2847890"/>
              <a:ext cx="1581264" cy="2483467"/>
            </a:xfrm>
            <a:prstGeom prst="flowChartProcess">
              <a:avLst/>
            </a:prstGeom>
            <a:noFill/>
            <a:ln w="63500">
              <a:solidFill>
                <a:srgbClr val="7C97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28B1711-C061-4989-8983-430A31E3D3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54093" y="5452844"/>
              <a:ext cx="9157" cy="427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AC53099-499D-4B11-B0EF-9D7A2311ED17}"/>
                </a:ext>
              </a:extLst>
            </p:cNvPr>
            <p:cNvSpPr txBox="1"/>
            <p:nvPr/>
          </p:nvSpPr>
          <p:spPr>
            <a:xfrm>
              <a:off x="10486322" y="5761848"/>
              <a:ext cx="1410330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Series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2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11B285-7B4B-4207-B4A8-76F6E22F2ED6}"/>
              </a:ext>
            </a:extLst>
          </p:cNvPr>
          <p:cNvSpPr txBox="1"/>
          <p:nvPr/>
        </p:nvSpPr>
        <p:spPr>
          <a:xfrm>
            <a:off x="1100364" y="1958177"/>
            <a:ext cx="311483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7C97C2"/>
                </a:solidFill>
              </a:rPr>
              <a:t>- Series </a:t>
            </a:r>
            <a:r>
              <a:rPr lang="ko-KR" altLang="en-US" sz="2400" b="1" dirty="0">
                <a:solidFill>
                  <a:srgbClr val="7C97C2"/>
                </a:solidFill>
              </a:rPr>
              <a:t>정의하기</a:t>
            </a:r>
            <a:endParaRPr lang="en-US" altLang="ko-KR" sz="2400" b="1" dirty="0">
              <a:solidFill>
                <a:srgbClr val="7C97C2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4B124A4-0A13-4DCD-B473-F90BA6965031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</a:rPr>
              <a:t>Series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8D9260-D4E7-4D3F-8CE3-1F7B1325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64" y="2825976"/>
            <a:ext cx="4332584" cy="2616881"/>
          </a:xfrm>
          <a:prstGeom prst="rect">
            <a:avLst/>
          </a:prstGeom>
        </p:spPr>
      </p:pic>
      <p:graphicFrame>
        <p:nvGraphicFramePr>
          <p:cNvPr id="59" name="표 6">
            <a:extLst>
              <a:ext uri="{FF2B5EF4-FFF2-40B4-BE49-F238E27FC236}">
                <a16:creationId xmlns:a16="http://schemas.microsoft.com/office/drawing/2014/main" id="{FA6C6739-51C4-4091-A702-113EF3E70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69553"/>
              </p:ext>
            </p:extLst>
          </p:nvPr>
        </p:nvGraphicFramePr>
        <p:xfrm>
          <a:off x="6349974" y="2976229"/>
          <a:ext cx="49377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4141305704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364367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function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 </a:t>
                      </a:r>
                      <a:r>
                        <a:rPr lang="en-US" altLang="ko-KR" sz="2000" dirty="0" err="1"/>
                        <a:t>obj.values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값만 따로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3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obj.index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Index</a:t>
                      </a:r>
                      <a:r>
                        <a:rPr lang="ko-KR" altLang="en-US" sz="2000" dirty="0"/>
                        <a:t> </a:t>
                      </a:r>
                      <a:r>
                        <a:rPr lang="ko-KR" altLang="en-US" sz="2000" dirty="0" err="1"/>
                        <a:t>범위값</a:t>
                      </a:r>
                      <a:r>
                        <a:rPr lang="ko-KR" altLang="en-US" sz="2000" dirty="0"/>
                        <a:t>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3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obj.dtypes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데이터 타입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8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obj.name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시리즈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52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4B124A4-0A13-4DCD-B473-F90BA6965031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DataFrame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354590-FFE1-4E42-A476-31DFDA9D73DB}"/>
              </a:ext>
            </a:extLst>
          </p:cNvPr>
          <p:cNvSpPr txBox="1"/>
          <p:nvPr/>
        </p:nvSpPr>
        <p:spPr>
          <a:xfrm>
            <a:off x="736105" y="3141517"/>
            <a:ext cx="3544207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7C97C2"/>
                </a:solidFill>
              </a:rPr>
              <a:t>- </a:t>
            </a:r>
            <a:r>
              <a:rPr lang="en-US" altLang="ko-KR" sz="2400" b="1" dirty="0" err="1">
                <a:solidFill>
                  <a:srgbClr val="7C97C2"/>
                </a:solidFill>
              </a:rPr>
              <a:t>DataFrame</a:t>
            </a:r>
            <a:r>
              <a:rPr lang="en-US" altLang="ko-KR" sz="2400" b="1" dirty="0">
                <a:solidFill>
                  <a:srgbClr val="7C97C2"/>
                </a:solidFill>
              </a:rPr>
              <a:t> </a:t>
            </a:r>
            <a:r>
              <a:rPr lang="ko-KR" altLang="en-US" sz="2400" b="1" dirty="0">
                <a:solidFill>
                  <a:srgbClr val="7C97C2"/>
                </a:solidFill>
              </a:rPr>
              <a:t>정의하기</a:t>
            </a:r>
            <a:endParaRPr lang="en-US" altLang="ko-KR" sz="2400" b="1" dirty="0">
              <a:solidFill>
                <a:srgbClr val="7C97C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045F87-1D64-4C7C-B0A0-319587515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44" y="1622848"/>
            <a:ext cx="7006109" cy="476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3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4B124A4-0A13-4DCD-B473-F90BA6965031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ln w="12700">
                  <a:noFill/>
                </a:ln>
                <a:solidFill>
                  <a:srgbClr val="7C97C2"/>
                </a:solidFill>
              </a:rPr>
              <a:t>DataFrame</a:t>
            </a:r>
            <a:endParaRPr lang="en-US" altLang="ko-KR" sz="3200" b="1" i="1" kern="0" dirty="0">
              <a:ln w="12700">
                <a:noFill/>
              </a:ln>
              <a:solidFill>
                <a:srgbClr val="7C97C2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</a:rPr>
              <a:t>WINTER VACATION PYTHON STUDY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D9C7C231-AB89-489E-98BA-83CA492CB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91967"/>
              </p:ext>
            </p:extLst>
          </p:nvPr>
        </p:nvGraphicFramePr>
        <p:xfrm>
          <a:off x="825816" y="2527963"/>
          <a:ext cx="50541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064">
                  <a:extLst>
                    <a:ext uri="{9D8B030D-6E8A-4147-A177-3AD203B41FA5}">
                      <a16:colId xmlns:a16="http://schemas.microsoft.com/office/drawing/2014/main" val="2486753713"/>
                    </a:ext>
                  </a:extLst>
                </a:gridCol>
                <a:gridCol w="2527064">
                  <a:extLst>
                    <a:ext uri="{9D8B030D-6E8A-4147-A177-3AD203B41FA5}">
                      <a16:colId xmlns:a16="http://schemas.microsoft.com/office/drawing/2014/main" val="145928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function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0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df.info()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대략적인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df.columns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열의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6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df.values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3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df.size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행의 개수 </a:t>
                      </a:r>
                      <a:r>
                        <a:rPr lang="en-US" altLang="ko-KR" dirty="0"/>
                        <a:t>x </a:t>
                      </a:r>
                      <a:r>
                        <a:rPr lang="ko-KR" altLang="en-US" dirty="0"/>
                        <a:t>열의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0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df.shape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열의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8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len</a:t>
                      </a:r>
                      <a:r>
                        <a:rPr lang="en-US" altLang="ko-KR" dirty="0"/>
                        <a:t>(df)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4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df.describe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통계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14037"/>
                  </a:ext>
                </a:extLst>
              </a:tr>
            </a:tbl>
          </a:graphicData>
        </a:graphic>
      </p:graphicFrame>
      <p:graphicFrame>
        <p:nvGraphicFramePr>
          <p:cNvPr id="28" name="표 3">
            <a:extLst>
              <a:ext uri="{FF2B5EF4-FFF2-40B4-BE49-F238E27FC236}">
                <a16:creationId xmlns:a16="http://schemas.microsoft.com/office/drawing/2014/main" id="{3C69CD8E-A99F-4CF4-87AB-FCD709747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37977"/>
              </p:ext>
            </p:extLst>
          </p:nvPr>
        </p:nvGraphicFramePr>
        <p:xfrm>
          <a:off x="6373429" y="2339905"/>
          <a:ext cx="50664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394">
                  <a:extLst>
                    <a:ext uri="{9D8B030D-6E8A-4147-A177-3AD203B41FA5}">
                      <a16:colId xmlns:a16="http://schemas.microsoft.com/office/drawing/2014/main" val="2486753713"/>
                    </a:ext>
                  </a:extLst>
                </a:gridCol>
                <a:gridCol w="2527064">
                  <a:extLst>
                    <a:ext uri="{9D8B030D-6E8A-4147-A177-3AD203B41FA5}">
                      <a16:colId xmlns:a16="http://schemas.microsoft.com/office/drawing/2014/main" val="1459281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function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0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df.head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상위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0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df.tail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하위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6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df.unique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고유값</a:t>
                      </a:r>
                      <a:r>
                        <a:rPr lang="ko-KR" altLang="en-US" dirty="0"/>
                        <a:t>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73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df.nunique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고유값</a:t>
                      </a:r>
                      <a:r>
                        <a:rPr lang="ko-KR" altLang="en-US" dirty="0"/>
                        <a:t>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0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df.value_counts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고유값과</a:t>
                      </a:r>
                      <a:r>
                        <a:rPr lang="ko-KR" altLang="en-US" dirty="0"/>
                        <a:t> 빈도수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8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df.sort_values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4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ko-KR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df.iloc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 , </a:t>
                      </a:r>
                      <a:r>
                        <a:rPr lang="en-US" altLang="ko-KR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df.loc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Indexing, slicing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1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ko-KR" b="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df.query</a:t>
                      </a:r>
                      <a:r>
                        <a:rPr lang="en-US" altLang="ko-KR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  <a:endParaRPr lang="ko-KR" alt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질의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4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99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19793" y="284671"/>
            <a:ext cx="5745843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ln w="12700">
                  <a:noFill/>
                </a:ln>
                <a:solidFill>
                  <a:srgbClr val="7C97C2"/>
                </a:solidFill>
                <a:latin typeface="+mj-lt"/>
              </a:rPr>
              <a:t>Column handling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7C97C2"/>
                </a:solidFill>
                <a:latin typeface="+mj-lt"/>
              </a:rPr>
              <a:t>WINTER VACATION PYTHON STUDY</a:t>
            </a: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>
            <a:off x="2626659" y="1219202"/>
            <a:ext cx="7961762" cy="9523"/>
          </a:xfrm>
          <a:prstGeom prst="line">
            <a:avLst/>
          </a:prstGeom>
          <a:ln>
            <a:solidFill>
              <a:srgbClr val="7C97C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0763250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938078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112906" y="533400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1287734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1462562" y="533400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760672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0935500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1110328" y="735807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1285156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1459984" y="735807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758094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0932922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1107750" y="938214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1282578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457406" y="938214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755516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0930344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1105172" y="1140621"/>
            <a:ext cx="78581" cy="78581"/>
          </a:xfrm>
          <a:prstGeom prst="ellipse">
            <a:avLst/>
          </a:prstGeom>
          <a:noFill/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1280000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54828" y="1140621"/>
            <a:ext cx="78581" cy="78581"/>
          </a:xfrm>
          <a:prstGeom prst="ellipse">
            <a:avLst/>
          </a:prstGeom>
          <a:solidFill>
            <a:srgbClr val="7C97C2"/>
          </a:solidFill>
          <a:ln>
            <a:solidFill>
              <a:srgbClr val="7C97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6674C5-728B-4A66-92F2-7260DA067933}"/>
              </a:ext>
            </a:extLst>
          </p:cNvPr>
          <p:cNvSpPr txBox="1"/>
          <p:nvPr/>
        </p:nvSpPr>
        <p:spPr>
          <a:xfrm>
            <a:off x="1116719" y="1513847"/>
            <a:ext cx="11013616" cy="1333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7C97C2"/>
                </a:solidFill>
                <a:latin typeface="+mj-lt"/>
              </a:rPr>
              <a:t>새로운 열 추가하기</a:t>
            </a:r>
            <a:endParaRPr lang="en-US" altLang="ko-KR" sz="2000" b="1" dirty="0">
              <a:solidFill>
                <a:srgbClr val="7C97C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data[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new_column_name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] = [values]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Series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lt"/>
              </a:rPr>
              <a:t>이용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002B05-E46E-48C0-9807-EF777D30D895}"/>
              </a:ext>
            </a:extLst>
          </p:cNvPr>
          <p:cNvSpPr txBox="1"/>
          <p:nvPr/>
        </p:nvSpPr>
        <p:spPr>
          <a:xfrm>
            <a:off x="1077428" y="3091722"/>
            <a:ext cx="11013616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7C97C2"/>
                </a:solidFill>
                <a:latin typeface="+mj-lt"/>
              </a:rPr>
              <a:t>열 삭제하기</a:t>
            </a:r>
            <a:endParaRPr lang="en-US" altLang="ko-KR" sz="2000" b="1" dirty="0">
              <a:solidFill>
                <a:srgbClr val="7C97C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i="0" dirty="0">
                <a:solidFill>
                  <a:srgbClr val="7C97C2"/>
                </a:solidFill>
                <a:effectLst/>
                <a:latin typeface="+mj-lt"/>
              </a:rPr>
              <a:t>-  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+mj-lt"/>
              </a:rPr>
              <a:t>del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 data[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column_name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]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effectLst/>
                <a:latin typeface="+mj-lt"/>
              </a:rPr>
              <a:t>-  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+mj-lt"/>
              </a:rPr>
              <a:t>data.</a:t>
            </a:r>
            <a:r>
              <a:rPr lang="en-US" altLang="ko-KR" b="1" dirty="0" err="1">
                <a:solidFill>
                  <a:srgbClr val="000000"/>
                </a:solidFill>
                <a:effectLst/>
                <a:latin typeface="+mj-lt"/>
              </a:rPr>
              <a:t>drop</a:t>
            </a:r>
            <a:r>
              <a:rPr lang="en-US" altLang="ko-KR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+mj-lt"/>
              </a:rPr>
              <a:t>column_name</a:t>
            </a:r>
            <a:r>
              <a:rPr lang="en-US" altLang="ko-KR" dirty="0">
                <a:solidFill>
                  <a:srgbClr val="000000"/>
                </a:solidFill>
                <a:effectLst/>
                <a:latin typeface="+mj-lt"/>
              </a:rPr>
              <a:t>, axis = 1,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+mj-lt"/>
              </a:rPr>
              <a:t>inplace</a:t>
            </a:r>
            <a:r>
              <a:rPr lang="en-US" altLang="ko-KR" dirty="0">
                <a:solidFill>
                  <a:srgbClr val="000000"/>
                </a:solidFill>
                <a:effectLst/>
                <a:latin typeface="+mj-lt"/>
              </a:rPr>
              <a:t> = True)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E182AB-B7C2-4A46-A334-0658B9B8E7A0}"/>
              </a:ext>
            </a:extLst>
          </p:cNvPr>
          <p:cNvSpPr txBox="1"/>
          <p:nvPr/>
        </p:nvSpPr>
        <p:spPr>
          <a:xfrm>
            <a:off x="1178384" y="4972173"/>
            <a:ext cx="11013616" cy="1333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7C97C2"/>
                </a:solidFill>
                <a:latin typeface="+mj-lt"/>
              </a:rPr>
              <a:t>열 이름 변경하기</a:t>
            </a:r>
            <a:endParaRPr lang="en-US" altLang="ko-KR" sz="2000" b="1" dirty="0">
              <a:solidFill>
                <a:srgbClr val="7C97C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data.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+mj-lt"/>
              </a:rPr>
              <a:t>rename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(columns = {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before_name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 :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after_name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})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+mj-lt"/>
              </a:rPr>
              <a:t>data.columns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j-lt"/>
              </a:rPr>
              <a:t> = [column1, column2 ...]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368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829</Words>
  <Application>Microsoft Office PowerPoint</Application>
  <PresentationFormat>와이드스크린</PresentationFormat>
  <Paragraphs>181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김정하(학생-빅데이터경영통계전공)</cp:lastModifiedBy>
  <cp:revision>198</cp:revision>
  <dcterms:created xsi:type="dcterms:W3CDTF">2020-10-01T01:25:49Z</dcterms:created>
  <dcterms:modified xsi:type="dcterms:W3CDTF">2021-01-14T20:34:29Z</dcterms:modified>
</cp:coreProperties>
</file>