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318" r:id="rId5"/>
    <p:sldId id="319" r:id="rId6"/>
    <p:sldId id="320" r:id="rId7"/>
    <p:sldId id="303" r:id="rId8"/>
    <p:sldId id="321" r:id="rId9"/>
    <p:sldId id="322" r:id="rId10"/>
    <p:sldId id="304" r:id="rId11"/>
    <p:sldId id="323" r:id="rId12"/>
    <p:sldId id="31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현준(학생-빅데이터경영통계전공)" initials="이빅" lastIdx="1" clrIdx="0">
    <p:extLst>
      <p:ext uri="{19B8F6BF-5375-455C-9EA6-DF929625EA0E}">
        <p15:presenceInfo xmlns:p15="http://schemas.microsoft.com/office/powerpoint/2012/main" userId="S::lbghj522@kookmin.kr::eadfcfa8-6868-4dea-9846-11e8800668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97C2"/>
    <a:srgbClr val="A6B8D5"/>
    <a:srgbClr val="FF5050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7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2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2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7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8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8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97B7-EA58-4606-8AEF-85F667A76219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6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ruman.tistory.com/9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961589" y="386755"/>
            <a:ext cx="8486411" cy="3378280"/>
          </a:xfrm>
          <a:prstGeom prst="rect">
            <a:avLst/>
          </a:prstGeom>
          <a:pattFill prst="pct5">
            <a:fgClr>
              <a:srgbClr val="7C97C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 flipV="1">
            <a:off x="5244353" y="3729319"/>
            <a:ext cx="6114000" cy="35716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961589" y="386755"/>
            <a:ext cx="0" cy="2096469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778253" y="2269415"/>
            <a:ext cx="8640707" cy="16312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6000" b="1" kern="0" dirty="0">
                <a:ln w="12700">
                  <a:solidFill>
                    <a:srgbClr val="7C97C2"/>
                  </a:solidFill>
                </a:ln>
                <a:solidFill>
                  <a:srgbClr val="88A0C8"/>
                </a:solidFill>
              </a:rPr>
              <a:t>겨울방학 파이썬 스터디</a:t>
            </a:r>
            <a:endParaRPr lang="en-US" altLang="ko-KR" sz="6000" b="1" kern="0" dirty="0">
              <a:ln w="12700">
                <a:solidFill>
                  <a:srgbClr val="7C97C2"/>
                </a:solidFill>
              </a:ln>
              <a:solidFill>
                <a:srgbClr val="88A0C8"/>
              </a:solidFill>
            </a:endParaRPr>
          </a:p>
          <a:p>
            <a:pPr lvl="0" latinLnBrk="0">
              <a:defRPr/>
            </a:pPr>
            <a:r>
              <a:rPr lang="en-US" altLang="ko-KR" sz="4000" b="1" kern="0" dirty="0">
                <a:ln w="12700">
                  <a:solidFill>
                    <a:srgbClr val="88A0C8"/>
                  </a:solidFill>
                </a:ln>
                <a:noFill/>
              </a:rPr>
              <a:t>5</a:t>
            </a:r>
            <a:r>
              <a:rPr lang="ko-KR" altLang="en-US" sz="4000" b="1" kern="0" dirty="0">
                <a:ln w="12700">
                  <a:solidFill>
                    <a:srgbClr val="88A0C8"/>
                  </a:solidFill>
                </a:ln>
                <a:noFill/>
              </a:rPr>
              <a:t>차시 수업</a:t>
            </a:r>
            <a:endParaRPr lang="en-US" altLang="ko-KR" sz="4000" b="1" kern="0" dirty="0">
              <a:ln w="12700">
                <a:solidFill>
                  <a:srgbClr val="88A0C8"/>
                </a:solidFill>
              </a:ln>
              <a:noFill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58118" y="3406419"/>
            <a:ext cx="2043954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srgbClr val="7C97C2"/>
                </a:solidFill>
              </a:rPr>
              <a:t>Pandas </a:t>
            </a:r>
            <a:r>
              <a:rPr lang="ko-KR" altLang="en-US" sz="1050" kern="0" dirty="0">
                <a:solidFill>
                  <a:srgbClr val="7C97C2"/>
                </a:solidFill>
              </a:rPr>
              <a:t>심화</a:t>
            </a:r>
            <a:endParaRPr lang="en-US" altLang="ko-KR" sz="1050" kern="0" dirty="0">
              <a:solidFill>
                <a:srgbClr val="7C97C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078854" y="3729464"/>
            <a:ext cx="361746" cy="342326"/>
          </a:xfrm>
          <a:prstGeom prst="rect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r>
              <a:rPr lang="en-US" altLang="ko-KR" sz="900" dirty="0"/>
              <a:t>+</a:t>
            </a:r>
            <a:endParaRPr lang="ko-KR" altLang="en-US" sz="9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386755"/>
            <a:ext cx="11448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>
            <a:off x="11440600" y="4071794"/>
            <a:ext cx="0" cy="2796632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56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4DCE22-7B12-4E74-B0D6-730B33A975ED}"/>
              </a:ext>
            </a:extLst>
          </p:cNvPr>
          <p:cNvSpPr txBox="1"/>
          <p:nvPr/>
        </p:nvSpPr>
        <p:spPr>
          <a:xfrm>
            <a:off x="637907" y="1578213"/>
            <a:ext cx="98059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apply() : </a:t>
            </a:r>
            <a:r>
              <a:rPr lang="en-US" altLang="ko-KR" sz="2000" b="1" dirty="0" err="1">
                <a:solidFill>
                  <a:srgbClr val="7C97C2"/>
                </a:solidFill>
              </a:rPr>
              <a:t>dataframe</a:t>
            </a:r>
            <a:r>
              <a:rPr lang="ko-KR" altLang="en-US" sz="2000" b="1" dirty="0">
                <a:solidFill>
                  <a:srgbClr val="7C97C2"/>
                </a:solidFill>
              </a:rPr>
              <a:t>이나 </a:t>
            </a:r>
            <a:r>
              <a:rPr lang="en-US" altLang="ko-KR" sz="2000" b="1" dirty="0">
                <a:solidFill>
                  <a:srgbClr val="7C97C2"/>
                </a:solidFill>
              </a:rPr>
              <a:t>series</a:t>
            </a:r>
            <a:r>
              <a:rPr lang="ko-KR" altLang="en-US" sz="2000" b="1" dirty="0">
                <a:solidFill>
                  <a:srgbClr val="7C97C2"/>
                </a:solidFill>
              </a:rPr>
              <a:t>에 대해서 행 또는 열 단위로 함수를 적용하는 함수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r>
              <a:rPr lang="en-US" altLang="ko-KR" sz="2000" b="1" dirty="0">
                <a:solidFill>
                  <a:srgbClr val="7C97C2"/>
                </a:solidFill>
              </a:rPr>
              <a:t>	  -&gt; </a:t>
            </a:r>
            <a:r>
              <a:rPr lang="ko-KR" altLang="en-US" sz="2000" b="1" dirty="0">
                <a:solidFill>
                  <a:srgbClr val="7C97C2"/>
                </a:solidFill>
              </a:rPr>
              <a:t>주로 </a:t>
            </a:r>
            <a:r>
              <a:rPr lang="en-US" altLang="ko-KR" sz="2000" b="1" dirty="0">
                <a:solidFill>
                  <a:srgbClr val="7C97C2"/>
                </a:solidFill>
              </a:rPr>
              <a:t>column</a:t>
            </a:r>
            <a:r>
              <a:rPr lang="ko-KR" altLang="en-US" sz="2000" b="1" dirty="0">
                <a:solidFill>
                  <a:srgbClr val="7C97C2"/>
                </a:solidFill>
              </a:rPr>
              <a:t> 단위로 사용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sz="2000" b="1" dirty="0">
              <a:solidFill>
                <a:srgbClr val="7C97C2"/>
              </a:solidFill>
            </a:endParaRPr>
          </a:p>
          <a:p>
            <a:r>
              <a:rPr lang="en-US" altLang="ko-KR" sz="2000" b="1" dirty="0" err="1">
                <a:solidFill>
                  <a:srgbClr val="7C97C2"/>
                </a:solidFill>
              </a:rPr>
              <a:t>applymap</a:t>
            </a:r>
            <a:r>
              <a:rPr lang="en-US" altLang="ko-KR" sz="2000" b="1" dirty="0">
                <a:solidFill>
                  <a:srgbClr val="7C97C2"/>
                </a:solidFill>
              </a:rPr>
              <a:t>() : </a:t>
            </a:r>
            <a:r>
              <a:rPr lang="en-US" altLang="ko-KR" sz="2000" b="1" dirty="0" err="1">
                <a:solidFill>
                  <a:srgbClr val="7C97C2"/>
                </a:solidFill>
              </a:rPr>
              <a:t>dataframe</a:t>
            </a:r>
            <a:r>
              <a:rPr lang="ko-KR" altLang="en-US" sz="2000" b="1" dirty="0">
                <a:solidFill>
                  <a:srgbClr val="7C97C2"/>
                </a:solidFill>
              </a:rPr>
              <a:t>의 요소 전체에 일괄적인 함수를 적용하는 함수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r>
              <a:rPr lang="en-US" altLang="ko-KR" sz="2000" b="1" dirty="0">
                <a:solidFill>
                  <a:srgbClr val="7C97C2"/>
                </a:solidFill>
              </a:rPr>
              <a:t>                  -&gt; </a:t>
            </a:r>
            <a:r>
              <a:rPr lang="ko-KR" altLang="en-US" sz="2000" b="1" dirty="0">
                <a:solidFill>
                  <a:srgbClr val="7C97C2"/>
                </a:solidFill>
              </a:rPr>
              <a:t>잘 사용하지 않음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sz="2000" b="1" dirty="0">
              <a:solidFill>
                <a:srgbClr val="7C97C2"/>
              </a:solidFill>
            </a:endParaRPr>
          </a:p>
          <a:p>
            <a:r>
              <a:rPr lang="en-US" altLang="ko-KR" sz="2000" b="1" dirty="0">
                <a:solidFill>
                  <a:srgbClr val="7C97C2"/>
                </a:solidFill>
              </a:rPr>
              <a:t>=&gt; </a:t>
            </a:r>
            <a:r>
              <a:rPr lang="ko-KR" altLang="en-US" sz="2000" b="1" dirty="0">
                <a:solidFill>
                  <a:srgbClr val="7C97C2"/>
                </a:solidFill>
              </a:rPr>
              <a:t>주로 </a:t>
            </a:r>
            <a:r>
              <a:rPr lang="en-US" altLang="ko-KR" sz="2000" b="1" dirty="0">
                <a:solidFill>
                  <a:srgbClr val="7C97C2"/>
                </a:solidFill>
              </a:rPr>
              <a:t>lambda</a:t>
            </a:r>
            <a:r>
              <a:rPr lang="ko-KR" altLang="en-US" sz="2000" b="1" dirty="0">
                <a:solidFill>
                  <a:srgbClr val="7C97C2"/>
                </a:solidFill>
              </a:rPr>
              <a:t>와 함께 사용</a:t>
            </a:r>
            <a:endParaRPr lang="en-US" altLang="ko-KR" sz="2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9AE85D0-7E04-4F62-BD5C-326F9EFA69E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Apply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와 </a:t>
            </a:r>
            <a:r>
              <a:rPr lang="en-US" altLang="ko-KR" sz="3200" b="1" i="1" kern="0" dirty="0" err="1">
                <a:ln w="12700">
                  <a:noFill/>
                </a:ln>
                <a:solidFill>
                  <a:srgbClr val="7C97C2"/>
                </a:solidFill>
              </a:rPr>
              <a:t>Applymap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53369B-EA26-495A-8072-BB64AA315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09"/>
          <a:stretch/>
        </p:blipFill>
        <p:spPr>
          <a:xfrm>
            <a:off x="519793" y="4234507"/>
            <a:ext cx="6265636" cy="209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9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4DCE22-7B12-4E74-B0D6-730B33A975ED}"/>
              </a:ext>
            </a:extLst>
          </p:cNvPr>
          <p:cNvSpPr txBox="1"/>
          <p:nvPr/>
        </p:nvSpPr>
        <p:spPr>
          <a:xfrm>
            <a:off x="637907" y="1578213"/>
            <a:ext cx="98059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Datetime : pandas</a:t>
            </a:r>
            <a:r>
              <a:rPr lang="ko-KR" altLang="en-US" sz="2000" b="1" dirty="0">
                <a:solidFill>
                  <a:srgbClr val="7C97C2"/>
                </a:solidFill>
              </a:rPr>
              <a:t>에서 시계열 데이터를 다루기 위해서 만든 자료형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sz="2000" b="1" dirty="0">
              <a:solidFill>
                <a:srgbClr val="7C97C2"/>
              </a:solidFill>
            </a:endParaRPr>
          </a:p>
          <a:p>
            <a:r>
              <a:rPr lang="en-US" altLang="ko-KR" sz="2000" b="1" dirty="0" err="1">
                <a:solidFill>
                  <a:srgbClr val="7C97C2"/>
                </a:solidFill>
              </a:rPr>
              <a:t>to_datetime</a:t>
            </a:r>
            <a:r>
              <a:rPr lang="en-US" altLang="ko-KR" sz="2000" b="1" dirty="0">
                <a:solidFill>
                  <a:srgbClr val="7C97C2"/>
                </a:solidFill>
              </a:rPr>
              <a:t>(</a:t>
            </a:r>
            <a:r>
              <a:rPr lang="en-US" altLang="ko-KR" sz="2000" b="1" dirty="0" err="1">
                <a:solidFill>
                  <a:srgbClr val="7C97C2"/>
                </a:solidFill>
              </a:rPr>
              <a:t>arg</a:t>
            </a:r>
            <a:r>
              <a:rPr lang="en-US" altLang="ko-KR" sz="2000" b="1" dirty="0">
                <a:solidFill>
                  <a:srgbClr val="7C97C2"/>
                </a:solidFill>
              </a:rPr>
              <a:t>) : </a:t>
            </a:r>
            <a:r>
              <a:rPr lang="en-US" altLang="ko-KR" sz="2000" b="1" dirty="0" err="1">
                <a:solidFill>
                  <a:srgbClr val="7C97C2"/>
                </a:solidFill>
              </a:rPr>
              <a:t>arg</a:t>
            </a:r>
            <a:r>
              <a:rPr lang="ko-KR" altLang="en-US" sz="2000" b="1" dirty="0">
                <a:solidFill>
                  <a:srgbClr val="7C97C2"/>
                </a:solidFill>
              </a:rPr>
              <a:t>의 자료형을 </a:t>
            </a:r>
            <a:r>
              <a:rPr lang="en-US" altLang="ko-KR" sz="2000" b="1" dirty="0">
                <a:solidFill>
                  <a:srgbClr val="7C97C2"/>
                </a:solidFill>
              </a:rPr>
              <a:t>datetime</a:t>
            </a:r>
            <a:r>
              <a:rPr lang="ko-KR" altLang="en-US" sz="2000" b="1" dirty="0">
                <a:solidFill>
                  <a:srgbClr val="7C97C2"/>
                </a:solidFill>
              </a:rPr>
              <a:t>으로 바꿔주는 함수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sz="2000" b="1" dirty="0">
              <a:solidFill>
                <a:srgbClr val="7C97C2"/>
              </a:solidFill>
            </a:endParaRPr>
          </a:p>
          <a:p>
            <a:r>
              <a:rPr lang="en-US" altLang="ko-KR" sz="2000" b="1" dirty="0" err="1">
                <a:solidFill>
                  <a:srgbClr val="7C97C2"/>
                </a:solidFill>
              </a:rPr>
              <a:t>data.dt.year</a:t>
            </a:r>
            <a:r>
              <a:rPr lang="en-US" altLang="ko-KR" sz="2000" b="1" dirty="0">
                <a:solidFill>
                  <a:srgbClr val="7C97C2"/>
                </a:solidFill>
              </a:rPr>
              <a:t> : datetime</a:t>
            </a:r>
            <a:r>
              <a:rPr lang="ko-KR" altLang="en-US" sz="2000" b="1" dirty="0">
                <a:solidFill>
                  <a:srgbClr val="7C97C2"/>
                </a:solidFill>
              </a:rPr>
              <a:t>형인 </a:t>
            </a:r>
            <a:r>
              <a:rPr lang="en-US" altLang="ko-KR" sz="2000" b="1" dirty="0">
                <a:solidFill>
                  <a:srgbClr val="7C97C2"/>
                </a:solidFill>
              </a:rPr>
              <a:t>data</a:t>
            </a:r>
            <a:r>
              <a:rPr lang="ko-KR" altLang="en-US" sz="2000" b="1" dirty="0">
                <a:solidFill>
                  <a:srgbClr val="7C97C2"/>
                </a:solidFill>
              </a:rPr>
              <a:t>의 연도를 알려주는 함수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sz="2000" b="1" dirty="0">
              <a:solidFill>
                <a:srgbClr val="7C97C2"/>
              </a:solidFill>
            </a:endParaRPr>
          </a:p>
          <a:p>
            <a:r>
              <a:rPr lang="en-US" altLang="ko-KR" sz="2000" b="1" dirty="0" err="1">
                <a:solidFill>
                  <a:srgbClr val="7C97C2"/>
                </a:solidFill>
              </a:rPr>
              <a:t>data.dt.month</a:t>
            </a:r>
            <a:r>
              <a:rPr lang="en-US" altLang="ko-KR" sz="2000" b="1" dirty="0">
                <a:solidFill>
                  <a:srgbClr val="7C97C2"/>
                </a:solidFill>
              </a:rPr>
              <a:t> : datetime</a:t>
            </a:r>
            <a:r>
              <a:rPr lang="ko-KR" altLang="en-US" sz="2000" b="1" dirty="0">
                <a:solidFill>
                  <a:srgbClr val="7C97C2"/>
                </a:solidFill>
              </a:rPr>
              <a:t>형인 </a:t>
            </a:r>
            <a:r>
              <a:rPr lang="en-US" altLang="ko-KR" sz="2000" b="1" dirty="0">
                <a:solidFill>
                  <a:srgbClr val="7C97C2"/>
                </a:solidFill>
              </a:rPr>
              <a:t>data</a:t>
            </a:r>
            <a:r>
              <a:rPr lang="ko-KR" altLang="en-US" sz="2000" b="1" dirty="0">
                <a:solidFill>
                  <a:srgbClr val="7C97C2"/>
                </a:solidFill>
              </a:rPr>
              <a:t>의 월을 알려주는 함수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sz="2000" b="1" dirty="0">
              <a:solidFill>
                <a:srgbClr val="7C97C2"/>
              </a:solidFill>
            </a:endParaRPr>
          </a:p>
          <a:p>
            <a:r>
              <a:rPr lang="en-US" altLang="ko-KR" sz="2000" b="1" dirty="0" err="1">
                <a:solidFill>
                  <a:srgbClr val="7C97C2"/>
                </a:solidFill>
              </a:rPr>
              <a:t>data.dt.day</a:t>
            </a:r>
            <a:r>
              <a:rPr lang="en-US" altLang="ko-KR" sz="2000" b="1" dirty="0">
                <a:solidFill>
                  <a:srgbClr val="7C97C2"/>
                </a:solidFill>
              </a:rPr>
              <a:t> : datetime</a:t>
            </a:r>
            <a:r>
              <a:rPr lang="ko-KR" altLang="en-US" sz="2000" b="1" dirty="0">
                <a:solidFill>
                  <a:srgbClr val="7C97C2"/>
                </a:solidFill>
              </a:rPr>
              <a:t>형인 </a:t>
            </a:r>
            <a:r>
              <a:rPr lang="en-US" altLang="ko-KR" sz="2000" b="1" dirty="0">
                <a:solidFill>
                  <a:srgbClr val="7C97C2"/>
                </a:solidFill>
              </a:rPr>
              <a:t>data</a:t>
            </a:r>
            <a:r>
              <a:rPr lang="ko-KR" altLang="en-US" sz="2000" b="1" dirty="0">
                <a:solidFill>
                  <a:srgbClr val="7C97C2"/>
                </a:solidFill>
              </a:rPr>
              <a:t>의 일을 알려주는 함수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sz="2000" b="1" dirty="0">
              <a:solidFill>
                <a:srgbClr val="7C97C2"/>
              </a:solidFill>
            </a:endParaRPr>
          </a:p>
          <a:p>
            <a:r>
              <a:rPr lang="en-US" altLang="ko-KR" sz="2000" b="1" dirty="0" err="1">
                <a:solidFill>
                  <a:srgbClr val="7C97C2"/>
                </a:solidFill>
              </a:rPr>
              <a:t>data.dt.dayofwe</a:t>
            </a:r>
            <a:r>
              <a:rPr lang="ko-KR" altLang="en-US" sz="2000" b="1" dirty="0">
                <a:solidFill>
                  <a:srgbClr val="7C97C2"/>
                </a:solidFill>
              </a:rPr>
              <a:t> </a:t>
            </a:r>
            <a:r>
              <a:rPr lang="en-US" altLang="ko-KR" sz="2000" b="1" dirty="0">
                <a:solidFill>
                  <a:srgbClr val="7C97C2"/>
                </a:solidFill>
              </a:rPr>
              <a:t>:</a:t>
            </a:r>
            <a:r>
              <a:rPr lang="ko-KR" altLang="en-US" sz="2000" b="1" dirty="0">
                <a:solidFill>
                  <a:srgbClr val="7C97C2"/>
                </a:solidFill>
              </a:rPr>
              <a:t> </a:t>
            </a:r>
            <a:r>
              <a:rPr lang="en-US" altLang="ko-KR" sz="2000" b="1" dirty="0">
                <a:solidFill>
                  <a:srgbClr val="7C97C2"/>
                </a:solidFill>
              </a:rPr>
              <a:t>datetime</a:t>
            </a:r>
            <a:r>
              <a:rPr lang="ko-KR" altLang="en-US" sz="2000" b="1" dirty="0">
                <a:solidFill>
                  <a:srgbClr val="7C97C2"/>
                </a:solidFill>
              </a:rPr>
              <a:t>형인 </a:t>
            </a:r>
            <a:r>
              <a:rPr lang="en-US" altLang="ko-KR" sz="2000" b="1" dirty="0">
                <a:solidFill>
                  <a:srgbClr val="7C97C2"/>
                </a:solidFill>
              </a:rPr>
              <a:t>data</a:t>
            </a:r>
            <a:r>
              <a:rPr lang="ko-KR" altLang="en-US" sz="2000" b="1" dirty="0">
                <a:solidFill>
                  <a:srgbClr val="7C97C2"/>
                </a:solidFill>
              </a:rPr>
              <a:t>의 </a:t>
            </a:r>
            <a:r>
              <a:rPr lang="ko-KR" altLang="en-US" sz="2000" b="1" dirty="0" err="1">
                <a:solidFill>
                  <a:srgbClr val="7C97C2"/>
                </a:solidFill>
              </a:rPr>
              <a:t>요일를</a:t>
            </a:r>
            <a:r>
              <a:rPr lang="ko-KR" altLang="en-US" sz="2000" b="1" dirty="0">
                <a:solidFill>
                  <a:srgbClr val="7C97C2"/>
                </a:solidFill>
              </a:rPr>
              <a:t> 알려주는 함수</a:t>
            </a:r>
            <a:endParaRPr lang="en-US" altLang="ko-KR" sz="2000" b="1" dirty="0">
              <a:solidFill>
                <a:srgbClr val="7C97C2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9AE85D0-7E04-4F62-BD5C-326F9EFA69E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Datetime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9544B-2AD5-409E-8A89-03DE8C02F8C2}"/>
              </a:ext>
            </a:extLst>
          </p:cNvPr>
          <p:cNvSpPr txBox="1"/>
          <p:nvPr/>
        </p:nvSpPr>
        <p:spPr>
          <a:xfrm>
            <a:off x="8498540" y="6139934"/>
            <a:ext cx="343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2"/>
              </a:rPr>
              <a:t>https://truman.tistory.com/97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420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961589" y="386755"/>
            <a:ext cx="8486411" cy="3378280"/>
          </a:xfrm>
          <a:prstGeom prst="rect">
            <a:avLst/>
          </a:prstGeom>
          <a:pattFill prst="pct5">
            <a:fgClr>
              <a:srgbClr val="7C97C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 flipV="1">
            <a:off x="4329953" y="3729319"/>
            <a:ext cx="7028400" cy="17859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961589" y="386755"/>
            <a:ext cx="0" cy="2464021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793356" y="1434989"/>
            <a:ext cx="7471232" cy="26468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16600" b="1" kern="0" dirty="0">
                <a:ln w="12700">
                  <a:solidFill>
                    <a:srgbClr val="7C97C2"/>
                  </a:solidFill>
                </a:ln>
                <a:solidFill>
                  <a:srgbClr val="88A0C8"/>
                </a:solidFill>
              </a:rPr>
              <a:t>Q&amp;A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078854" y="3729464"/>
            <a:ext cx="361746" cy="342326"/>
          </a:xfrm>
          <a:prstGeom prst="rect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r>
              <a:rPr lang="en-US" altLang="ko-KR" sz="900" dirty="0"/>
              <a:t>+</a:t>
            </a:r>
            <a:endParaRPr lang="ko-KR" altLang="en-US" sz="9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386755"/>
            <a:ext cx="11448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>
            <a:off x="11440600" y="4071794"/>
            <a:ext cx="0" cy="2796632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5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학습 목표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42347-FFC4-480E-B053-B76A05506630}"/>
              </a:ext>
            </a:extLst>
          </p:cNvPr>
          <p:cNvSpPr txBox="1"/>
          <p:nvPr/>
        </p:nvSpPr>
        <p:spPr>
          <a:xfrm>
            <a:off x="1201114" y="1649650"/>
            <a:ext cx="9904058" cy="3875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3200" b="1" dirty="0" err="1">
                <a:solidFill>
                  <a:srgbClr val="7C97C2"/>
                </a:solidFill>
              </a:rPr>
              <a:t>Groupby</a:t>
            </a:r>
            <a:r>
              <a:rPr lang="en-US" altLang="ko-KR" sz="3200" b="1" dirty="0">
                <a:solidFill>
                  <a:srgbClr val="7C97C2"/>
                </a:solidFill>
              </a:rPr>
              <a:t> Aggregation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3200" b="1" dirty="0">
                <a:solidFill>
                  <a:srgbClr val="7C97C2"/>
                </a:solidFill>
              </a:rPr>
              <a:t>Pivot Table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3200" b="1" dirty="0">
                <a:solidFill>
                  <a:srgbClr val="7C97C2"/>
                </a:solidFill>
              </a:rPr>
              <a:t>Apply</a:t>
            </a:r>
            <a:r>
              <a:rPr lang="ko-KR" altLang="en-US" sz="3200" b="1" dirty="0">
                <a:solidFill>
                  <a:srgbClr val="7C97C2"/>
                </a:solidFill>
              </a:rPr>
              <a:t>와 </a:t>
            </a:r>
            <a:r>
              <a:rPr lang="en-US" altLang="ko-KR" sz="3200" b="1" dirty="0" err="1">
                <a:solidFill>
                  <a:srgbClr val="7C97C2"/>
                </a:solidFill>
              </a:rPr>
              <a:t>Applymap</a:t>
            </a:r>
            <a:endParaRPr lang="en-US" altLang="ko-KR" sz="3200" b="1" dirty="0">
              <a:solidFill>
                <a:srgbClr val="7C97C2"/>
              </a:solidFill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3200" b="1" dirty="0">
                <a:solidFill>
                  <a:srgbClr val="7C97C2"/>
                </a:solidFill>
              </a:rPr>
              <a:t>Datetime</a:t>
            </a:r>
          </a:p>
        </p:txBody>
      </p:sp>
    </p:spTree>
    <p:extLst>
      <p:ext uri="{BB962C8B-B14F-4D97-AF65-F5344CB8AC3E}">
        <p14:creationId xmlns:p14="http://schemas.microsoft.com/office/powerpoint/2010/main" val="245777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ln w="12700">
                  <a:noFill/>
                </a:ln>
                <a:solidFill>
                  <a:srgbClr val="7C97C2"/>
                </a:solidFill>
              </a:rPr>
              <a:t>Groupby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 Aggregation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71AAA9-3E21-4836-BB7B-8205D8F5568F}"/>
              </a:ext>
            </a:extLst>
          </p:cNvPr>
          <p:cNvSpPr txBox="1"/>
          <p:nvPr/>
        </p:nvSpPr>
        <p:spPr>
          <a:xfrm>
            <a:off x="637906" y="1578213"/>
            <a:ext cx="942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7C97C2"/>
                </a:solidFill>
              </a:rPr>
              <a:t>groupby</a:t>
            </a:r>
            <a:r>
              <a:rPr lang="en-US" altLang="ko-KR" sz="2000" b="1" dirty="0">
                <a:solidFill>
                  <a:srgbClr val="7C97C2"/>
                </a:solidFill>
              </a:rPr>
              <a:t>() : </a:t>
            </a:r>
            <a:r>
              <a:rPr lang="ko-KR" altLang="en-US" sz="2000" b="1" dirty="0">
                <a:solidFill>
                  <a:srgbClr val="7C97C2"/>
                </a:solidFill>
              </a:rPr>
              <a:t>데이터를 그룹별로 나누고 집계함수를 적용해 결과를 합쳐주는 함수</a:t>
            </a:r>
            <a:endParaRPr lang="en-US" altLang="ko-KR" dirty="0">
              <a:solidFill>
                <a:srgbClr val="7C97C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B72EA0-88D0-4928-B48E-BFAC8E869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2" t="3210" r="18483" b="4289"/>
          <a:stretch/>
        </p:blipFill>
        <p:spPr>
          <a:xfrm>
            <a:off x="3688303" y="2331653"/>
            <a:ext cx="4815393" cy="4178921"/>
          </a:xfrm>
          <a:prstGeom prst="rect">
            <a:avLst/>
          </a:prstGeom>
        </p:spPr>
      </p:pic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C6A61EF9-BD93-459D-B09A-507B93D4F3EE}"/>
              </a:ext>
            </a:extLst>
          </p:cNvPr>
          <p:cNvSpPr/>
          <p:nvPr/>
        </p:nvSpPr>
        <p:spPr>
          <a:xfrm>
            <a:off x="3705612" y="2519680"/>
            <a:ext cx="520948" cy="3728720"/>
          </a:xfrm>
          <a:prstGeom prst="flowChartProcess">
            <a:avLst/>
          </a:prstGeom>
          <a:noFill/>
          <a:ln w="63500"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6FF93B26-1DAD-484A-B4FF-366550A521DE}"/>
              </a:ext>
            </a:extLst>
          </p:cNvPr>
          <p:cNvSpPr/>
          <p:nvPr/>
        </p:nvSpPr>
        <p:spPr>
          <a:xfrm>
            <a:off x="5659712" y="2313707"/>
            <a:ext cx="880787" cy="1542013"/>
          </a:xfrm>
          <a:prstGeom prst="flowChartProcess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순서도: 처리 64">
            <a:extLst>
              <a:ext uri="{FF2B5EF4-FFF2-40B4-BE49-F238E27FC236}">
                <a16:creationId xmlns:a16="http://schemas.microsoft.com/office/drawing/2014/main" id="{7D55B072-1C3A-4498-A6EE-EFEB9C236023}"/>
              </a:ext>
            </a:extLst>
          </p:cNvPr>
          <p:cNvSpPr/>
          <p:nvPr/>
        </p:nvSpPr>
        <p:spPr>
          <a:xfrm>
            <a:off x="4422424" y="2519680"/>
            <a:ext cx="520948" cy="3728720"/>
          </a:xfrm>
          <a:prstGeom prst="flowChartProcess">
            <a:avLst/>
          </a:prstGeom>
          <a:noFill/>
          <a:ln w="635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2A58B4C2-937F-4BB4-83DC-77E09472F592}"/>
              </a:ext>
            </a:extLst>
          </p:cNvPr>
          <p:cNvSpPr/>
          <p:nvPr/>
        </p:nvSpPr>
        <p:spPr>
          <a:xfrm>
            <a:off x="5659712" y="3936767"/>
            <a:ext cx="880787" cy="1191493"/>
          </a:xfrm>
          <a:prstGeom prst="flowChartProcess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B4AAA7EB-041B-4816-B89F-D7F86538DAA5}"/>
              </a:ext>
            </a:extLst>
          </p:cNvPr>
          <p:cNvSpPr/>
          <p:nvPr/>
        </p:nvSpPr>
        <p:spPr>
          <a:xfrm>
            <a:off x="5659712" y="5224940"/>
            <a:ext cx="880787" cy="1191493"/>
          </a:xfrm>
          <a:prstGeom prst="flowChartProcess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E1EBBD3-6D6F-4DE9-B3D6-73D9A5DA65A2}"/>
              </a:ext>
            </a:extLst>
          </p:cNvPr>
          <p:cNvSpPr/>
          <p:nvPr/>
        </p:nvSpPr>
        <p:spPr>
          <a:xfrm>
            <a:off x="6644639" y="2880360"/>
            <a:ext cx="693421" cy="3261360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순서도: 처리 68">
            <a:extLst>
              <a:ext uri="{FF2B5EF4-FFF2-40B4-BE49-F238E27FC236}">
                <a16:creationId xmlns:a16="http://schemas.microsoft.com/office/drawing/2014/main" id="{FD9375F3-9C3E-4C50-AE2C-CEAC02A311A2}"/>
              </a:ext>
            </a:extLst>
          </p:cNvPr>
          <p:cNvSpPr/>
          <p:nvPr/>
        </p:nvSpPr>
        <p:spPr>
          <a:xfrm>
            <a:off x="7584162" y="3909060"/>
            <a:ext cx="880787" cy="1245870"/>
          </a:xfrm>
          <a:prstGeom prst="flowChartProcess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06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 animBg="1"/>
      <p:bldP spid="65" grpId="0" animBg="1"/>
      <p:bldP spid="66" grpId="0" animBg="1"/>
      <p:bldP spid="67" grpId="0" animBg="1"/>
      <p:bldP spid="6" grpId="0" animBg="1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ln w="12700">
                  <a:noFill/>
                </a:ln>
                <a:solidFill>
                  <a:srgbClr val="7C97C2"/>
                </a:solidFill>
              </a:rPr>
              <a:t>Groupby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 Aggregation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71AAA9-3E21-4836-BB7B-8205D8F5568F}"/>
              </a:ext>
            </a:extLst>
          </p:cNvPr>
          <p:cNvSpPr txBox="1"/>
          <p:nvPr/>
        </p:nvSpPr>
        <p:spPr>
          <a:xfrm>
            <a:off x="773481" y="3075057"/>
            <a:ext cx="10645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>
                <a:solidFill>
                  <a:srgbClr val="7C97C2"/>
                </a:solidFill>
              </a:rPr>
              <a:t>df.groupby</a:t>
            </a:r>
            <a:r>
              <a:rPr lang="en-US" altLang="ko-KR" sz="4000" b="1" dirty="0">
                <a:solidFill>
                  <a:srgbClr val="7C97C2"/>
                </a:solidFill>
              </a:rPr>
              <a:t>(‘key’)[‘value’].aggregate</a:t>
            </a:r>
            <a:r>
              <a:rPr lang="ko-KR" altLang="en-US" sz="4000" b="1" dirty="0">
                <a:solidFill>
                  <a:srgbClr val="7C97C2"/>
                </a:solidFill>
              </a:rPr>
              <a:t>함수</a:t>
            </a:r>
            <a:endParaRPr lang="en-US" altLang="ko-KR" sz="3600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9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ln w="12700">
                  <a:noFill/>
                </a:ln>
                <a:solidFill>
                  <a:srgbClr val="7C97C2"/>
                </a:solidFill>
              </a:rPr>
              <a:t>Groupby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 Aggregation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4DB86B-E83F-4550-9132-A59C7742BE29}"/>
              </a:ext>
            </a:extLst>
          </p:cNvPr>
          <p:cNvSpPr txBox="1"/>
          <p:nvPr/>
        </p:nvSpPr>
        <p:spPr>
          <a:xfrm>
            <a:off x="637906" y="1578213"/>
            <a:ext cx="10300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C97C2"/>
                </a:solidFill>
              </a:rPr>
              <a:t>집계함수 </a:t>
            </a:r>
            <a:r>
              <a:rPr lang="en-US" altLang="ko-KR" sz="2000" b="1" dirty="0">
                <a:solidFill>
                  <a:srgbClr val="7C97C2"/>
                </a:solidFill>
              </a:rPr>
              <a:t>: </a:t>
            </a:r>
            <a:r>
              <a:rPr lang="ko-KR" altLang="en-US" sz="2000" b="1" dirty="0">
                <a:solidFill>
                  <a:srgbClr val="7C97C2"/>
                </a:solidFill>
              </a:rPr>
              <a:t>데이터를 집계해주는 함수로</a:t>
            </a:r>
            <a:r>
              <a:rPr lang="en-US" altLang="ko-KR" sz="2000" b="1" dirty="0">
                <a:solidFill>
                  <a:srgbClr val="7C97C2"/>
                </a:solidFill>
              </a:rPr>
              <a:t> </a:t>
            </a:r>
            <a:r>
              <a:rPr lang="ko-KR" altLang="en-US" sz="2000" b="1" dirty="0">
                <a:solidFill>
                  <a:srgbClr val="7C97C2"/>
                </a:solidFill>
              </a:rPr>
              <a:t>기본적으로 통계연산을 지원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r>
              <a:rPr lang="en-US" altLang="ko-KR" sz="2000" b="1" dirty="0">
                <a:solidFill>
                  <a:srgbClr val="7C97C2"/>
                </a:solidFill>
              </a:rPr>
              <a:t>	    ex) mean(), std(), sum(), count(), max(), min(), size() </a:t>
            </a:r>
            <a:r>
              <a:rPr lang="ko-KR" altLang="en-US" sz="2000" b="1" dirty="0">
                <a:solidFill>
                  <a:srgbClr val="7C97C2"/>
                </a:solidFill>
              </a:rPr>
              <a:t>등</a:t>
            </a:r>
            <a:endParaRPr lang="en-US" altLang="ko-KR" sz="2000" b="1" dirty="0">
              <a:solidFill>
                <a:srgbClr val="7C97C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CA6443-6CB6-48D4-9499-944BE7C65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4" r="66166"/>
          <a:stretch/>
        </p:blipFill>
        <p:spPr>
          <a:xfrm>
            <a:off x="1810838" y="2829121"/>
            <a:ext cx="3605168" cy="15371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3F5EBB-0194-43EF-AE18-73B30F81ED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64" r="66166"/>
          <a:stretch/>
        </p:blipFill>
        <p:spPr>
          <a:xfrm>
            <a:off x="1810837" y="4366297"/>
            <a:ext cx="3605169" cy="15371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ECBD7A-8E94-4210-9D5A-77CDBC0979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63" r="66167"/>
          <a:stretch/>
        </p:blipFill>
        <p:spPr>
          <a:xfrm>
            <a:off x="6096000" y="2829121"/>
            <a:ext cx="3605170" cy="15371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EF0752-66E1-48FB-81A2-61CE1DFDDE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63" r="66167"/>
          <a:stretch/>
        </p:blipFill>
        <p:spPr>
          <a:xfrm>
            <a:off x="6096000" y="4366297"/>
            <a:ext cx="3605170" cy="153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0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95D4B6B-AE7F-40CB-8619-1CD47DE2C9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4" r="63640"/>
          <a:stretch/>
        </p:blipFill>
        <p:spPr>
          <a:xfrm>
            <a:off x="1219951" y="2437348"/>
            <a:ext cx="3913179" cy="153717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ln w="12700">
                  <a:noFill/>
                </a:ln>
                <a:solidFill>
                  <a:srgbClr val="7C97C2"/>
                </a:solidFill>
              </a:rPr>
              <a:t>Groupby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 Aggregation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4DB86B-E83F-4550-9132-A59C7742BE29}"/>
              </a:ext>
            </a:extLst>
          </p:cNvPr>
          <p:cNvSpPr txBox="1"/>
          <p:nvPr/>
        </p:nvSpPr>
        <p:spPr>
          <a:xfrm>
            <a:off x="637906" y="1578213"/>
            <a:ext cx="10300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7C97C2"/>
                </a:solidFill>
              </a:rPr>
              <a:t>agg</a:t>
            </a:r>
            <a:r>
              <a:rPr lang="en-US" altLang="ko-KR" sz="2000" b="1" dirty="0">
                <a:solidFill>
                  <a:srgbClr val="7C97C2"/>
                </a:solidFill>
              </a:rPr>
              <a:t>() : </a:t>
            </a:r>
            <a:r>
              <a:rPr lang="ko-KR" altLang="en-US" sz="2000" b="1" dirty="0">
                <a:solidFill>
                  <a:srgbClr val="7C97C2"/>
                </a:solidFill>
              </a:rPr>
              <a:t>다양한 함수를 사용해 값을 집계할 수 있도록 해주는 함수</a:t>
            </a:r>
            <a:endParaRPr lang="en-US" altLang="ko-KR" sz="2000" b="1" dirty="0">
              <a:solidFill>
                <a:srgbClr val="7C97C2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E2CFF6-E29F-49D2-90C9-7B988EAA3B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63" r="59326"/>
          <a:stretch/>
        </p:blipFill>
        <p:spPr>
          <a:xfrm>
            <a:off x="1219951" y="4086208"/>
            <a:ext cx="4439169" cy="20993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23A88BF-2752-48EC-A849-128C87F27C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" r="52872"/>
          <a:stretch/>
        </p:blipFill>
        <p:spPr>
          <a:xfrm>
            <a:off x="5826478" y="2437348"/>
            <a:ext cx="5191470" cy="15371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B2595FF-BA70-4A63-87FF-22E492FEC9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73" r="46000"/>
          <a:stretch/>
        </p:blipFill>
        <p:spPr>
          <a:xfrm>
            <a:off x="5826478" y="4086208"/>
            <a:ext cx="6074929" cy="212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8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1EF888-DC40-445D-AE49-29FC50A24D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84"/>
          <a:stretch/>
        </p:blipFill>
        <p:spPr>
          <a:xfrm>
            <a:off x="1388521" y="2252643"/>
            <a:ext cx="9199900" cy="4070114"/>
          </a:xfrm>
          <a:prstGeom prst="rect">
            <a:avLst/>
          </a:prstGeom>
        </p:spPr>
      </p:pic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4DCE22-7B12-4E74-B0D6-730B33A975ED}"/>
              </a:ext>
            </a:extLst>
          </p:cNvPr>
          <p:cNvSpPr txBox="1"/>
          <p:nvPr/>
        </p:nvSpPr>
        <p:spPr>
          <a:xfrm>
            <a:off x="637907" y="1578213"/>
            <a:ext cx="10117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pivot table : </a:t>
            </a:r>
            <a:r>
              <a:rPr lang="ko-KR" altLang="en-US" sz="2000" b="1" dirty="0">
                <a:solidFill>
                  <a:srgbClr val="7C97C2"/>
                </a:solidFill>
              </a:rPr>
              <a:t>하나의 데이터에서 일정한 범주들의 조합으로 데이터들을 보여주는 것</a:t>
            </a:r>
            <a:endParaRPr lang="en-US" altLang="ko-KR" sz="2000" b="1" dirty="0">
              <a:solidFill>
                <a:srgbClr val="7C97C2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3B2AE03-59B3-4F91-9B18-A5EA067967A9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Pivot Table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</p:spTree>
    <p:extLst>
      <p:ext uri="{BB962C8B-B14F-4D97-AF65-F5344CB8AC3E}">
        <p14:creationId xmlns:p14="http://schemas.microsoft.com/office/powerpoint/2010/main" val="427659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3B2AE03-59B3-4F91-9B18-A5EA067967A9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Pivot Table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53C515-353E-46D1-93DB-DD138503C791}"/>
              </a:ext>
            </a:extLst>
          </p:cNvPr>
          <p:cNvSpPr txBox="1"/>
          <p:nvPr/>
        </p:nvSpPr>
        <p:spPr>
          <a:xfrm>
            <a:off x="773481" y="2459504"/>
            <a:ext cx="106450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solidFill>
                  <a:srgbClr val="7C97C2"/>
                </a:solidFill>
              </a:rPr>
              <a:t>pd.pivot_table</a:t>
            </a:r>
            <a:r>
              <a:rPr lang="en-US" altLang="ko-KR" sz="4000" b="1" dirty="0">
                <a:solidFill>
                  <a:srgbClr val="7C97C2"/>
                </a:solidFill>
              </a:rPr>
              <a:t>(data, values = </a:t>
            </a:r>
            <a:r>
              <a:rPr lang="ko-KR" altLang="en-US" sz="4000" b="1" dirty="0">
                <a:solidFill>
                  <a:srgbClr val="7C97C2"/>
                </a:solidFill>
              </a:rPr>
              <a:t>계산할 값</a:t>
            </a:r>
            <a:r>
              <a:rPr lang="en-US" altLang="ko-KR" sz="4000" b="1" dirty="0">
                <a:solidFill>
                  <a:srgbClr val="7C97C2"/>
                </a:solidFill>
              </a:rPr>
              <a:t>, </a:t>
            </a:r>
          </a:p>
          <a:p>
            <a:r>
              <a:rPr lang="en-US" altLang="ko-KR" sz="4000" b="1" dirty="0">
                <a:solidFill>
                  <a:srgbClr val="7C97C2"/>
                </a:solidFill>
              </a:rPr>
              <a:t>                    index = </a:t>
            </a:r>
            <a:r>
              <a:rPr lang="ko-KR" altLang="en-US" sz="4000" b="1" dirty="0">
                <a:solidFill>
                  <a:srgbClr val="7C97C2"/>
                </a:solidFill>
              </a:rPr>
              <a:t>행 </a:t>
            </a:r>
            <a:r>
              <a:rPr lang="en-US" altLang="ko-KR" sz="4000" b="1" dirty="0">
                <a:solidFill>
                  <a:srgbClr val="7C97C2"/>
                </a:solidFill>
              </a:rPr>
              <a:t>column, </a:t>
            </a:r>
          </a:p>
          <a:p>
            <a:r>
              <a:rPr lang="en-US" altLang="ko-KR" sz="4000" b="1" dirty="0">
                <a:solidFill>
                  <a:srgbClr val="7C97C2"/>
                </a:solidFill>
              </a:rPr>
              <a:t>                    columns = </a:t>
            </a:r>
            <a:r>
              <a:rPr lang="ko-KR" altLang="en-US" sz="4000" b="1" dirty="0">
                <a:solidFill>
                  <a:srgbClr val="7C97C2"/>
                </a:solidFill>
              </a:rPr>
              <a:t>열 </a:t>
            </a:r>
            <a:r>
              <a:rPr lang="en-US" altLang="ko-KR" sz="4000" b="1" dirty="0">
                <a:solidFill>
                  <a:srgbClr val="7C97C2"/>
                </a:solidFill>
              </a:rPr>
              <a:t>column,    </a:t>
            </a:r>
          </a:p>
          <a:p>
            <a:r>
              <a:rPr lang="en-US" altLang="ko-KR" sz="4000" b="1" dirty="0">
                <a:solidFill>
                  <a:srgbClr val="7C97C2"/>
                </a:solidFill>
              </a:rPr>
              <a:t>                    </a:t>
            </a:r>
            <a:r>
              <a:rPr lang="en-US" altLang="ko-KR" sz="4000" b="1" dirty="0" err="1">
                <a:solidFill>
                  <a:srgbClr val="7C97C2"/>
                </a:solidFill>
              </a:rPr>
              <a:t>aggfunc</a:t>
            </a:r>
            <a:r>
              <a:rPr lang="en-US" altLang="ko-KR" sz="4000" b="1" dirty="0">
                <a:solidFill>
                  <a:srgbClr val="7C97C2"/>
                </a:solidFill>
              </a:rPr>
              <a:t> = </a:t>
            </a:r>
            <a:r>
              <a:rPr lang="ko-KR" altLang="en-US" sz="4000" b="1" dirty="0">
                <a:solidFill>
                  <a:srgbClr val="7C97C2"/>
                </a:solidFill>
              </a:rPr>
              <a:t>집계함수</a:t>
            </a:r>
            <a:r>
              <a:rPr lang="en-US" altLang="ko-KR" sz="4000" b="1" dirty="0">
                <a:solidFill>
                  <a:srgbClr val="7C97C2"/>
                </a:solidFill>
              </a:rPr>
              <a:t>)</a:t>
            </a:r>
            <a:endParaRPr lang="en-US" altLang="ko-KR" sz="3600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07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3B2AE03-59B3-4F91-9B18-A5EA067967A9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Pivot Table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F12D00-C36E-4998-B190-8F4D74CA8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3" r="38751"/>
          <a:stretch/>
        </p:blipFill>
        <p:spPr>
          <a:xfrm>
            <a:off x="2290256" y="2321028"/>
            <a:ext cx="7611487" cy="22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1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</TotalTime>
  <Words>313</Words>
  <Application>Microsoft Office PowerPoint</Application>
  <PresentationFormat>와이드스크린</PresentationFormat>
  <Paragraphs>60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이현준(학생-빅데이터경영통계전공)</cp:lastModifiedBy>
  <cp:revision>151</cp:revision>
  <dcterms:created xsi:type="dcterms:W3CDTF">2020-10-01T01:25:49Z</dcterms:created>
  <dcterms:modified xsi:type="dcterms:W3CDTF">2021-01-17T16:13:50Z</dcterms:modified>
</cp:coreProperties>
</file>