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297" r:id="rId5"/>
    <p:sldId id="298" r:id="rId6"/>
    <p:sldId id="320" r:id="rId7"/>
    <p:sldId id="309" r:id="rId8"/>
    <p:sldId id="311" r:id="rId9"/>
    <p:sldId id="313" r:id="rId10"/>
    <p:sldId id="302" r:id="rId11"/>
    <p:sldId id="321" r:id="rId12"/>
    <p:sldId id="322" r:id="rId13"/>
    <p:sldId id="323" r:id="rId14"/>
    <p:sldId id="303" r:id="rId15"/>
    <p:sldId id="304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25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6" clrIdx="0">
    <p:extLst>
      <p:ext uri="{19B8F6BF-5375-455C-9EA6-DF929625EA0E}">
        <p15:presenceInfo xmlns:p15="http://schemas.microsoft.com/office/powerpoint/2012/main" userId="d1790c91d9b731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686"/>
    <a:srgbClr val="1F4E79"/>
    <a:srgbClr val="FF9900"/>
    <a:srgbClr val="666666"/>
    <a:srgbClr val="474747"/>
    <a:srgbClr val="222222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8:33:48.197" idx="1">
    <p:pos x="10" y="10"/>
    <p:text>목적은 상대적</p:text>
    <p:extLst>
      <p:ext uri="{C676402C-5697-4E1C-873F-D02D1690AC5C}">
        <p15:threadingInfo xmlns:p15="http://schemas.microsoft.com/office/powerpoint/2012/main" timeZoneBias="-540"/>
      </p:ext>
    </p:extLst>
  </p:cm>
  <p:cm authorId="1" dt="2019-10-08T18:34:04.607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8:34:57.417" idx="3">
    <p:pos x="10" y="10"/>
    <p:text>xgb 가 가장 좋다(일반적)</p:text>
    <p:extLst>
      <p:ext uri="{C676402C-5697-4E1C-873F-D02D1690AC5C}">
        <p15:threadingInfo xmlns:p15="http://schemas.microsoft.com/office/powerpoint/2012/main" timeZoneBias="-540"/>
      </p:ext>
    </p:extLst>
  </p:cm>
  <p:cm authorId="1" dt="2019-10-08T18:35:26.912" idx="4">
    <p:pos x="146" y="146"/>
    <p:text>lgbm 시간이 적게 걸림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8:44:46.312" idx="5">
    <p:pos x="10" y="10"/>
    <p:text>F0 = y(hat)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8:49:06.985" idx="6">
    <p:pos x="10" y="10"/>
    <p:text>학습률 = 하이퍼 파라미터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2672754" y="2140092"/>
            <a:ext cx="7003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&lt;M/L 5</a:t>
            </a:r>
            <a:r>
              <a:rPr kumimoji="0" lang="ko-KR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</a:t>
            </a:r>
            <a:r>
              <a:rPr lang="en-US" altLang="ko-KR" sz="48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</a:t>
            </a:r>
            <a:endParaRPr kumimoji="0" lang="en-US" altLang="ko-KR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Boosting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이론 </a:t>
            </a:r>
            <a:r>
              <a:rPr lang="en-US" altLang="ko-KR" sz="48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</a:t>
            </a:r>
            <a:r>
              <a:rPr kumimoji="0" lang="ko-KR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기반 </a:t>
            </a:r>
            <a:r>
              <a:rPr lang="ko-KR" altLang="en-US" sz="48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4134017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GBM </a:t>
            </a:r>
            <a:r>
              <a:rPr kumimoji="0" lang="en-US" altLang="ko-KR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Exemple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BFC29D-9AAD-4D6E-87ED-F42D86FA2169}"/>
              </a:ext>
            </a:extLst>
          </p:cNvPr>
          <p:cNvGrpSpPr/>
          <p:nvPr/>
        </p:nvGrpSpPr>
        <p:grpSpPr>
          <a:xfrm>
            <a:off x="1793668" y="1717320"/>
            <a:ext cx="8708574" cy="4279347"/>
            <a:chOff x="1741713" y="1717320"/>
            <a:chExt cx="8708574" cy="427934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8A63AB3-24D0-4CD1-A9EF-CEF51C5C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13" y="1734094"/>
              <a:ext cx="8708574" cy="426257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64206F9-5B86-4602-8101-545E3CC1ABCB}"/>
                </a:ext>
              </a:extLst>
            </p:cNvPr>
            <p:cNvSpPr/>
            <p:nvPr/>
          </p:nvSpPr>
          <p:spPr>
            <a:xfrm>
              <a:off x="4987636" y="1717320"/>
              <a:ext cx="405245" cy="280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719AEA-08D1-452F-B4E5-5A18431F8DF2}"/>
                </a:ext>
              </a:extLst>
            </p:cNvPr>
            <p:cNvSpPr/>
            <p:nvPr/>
          </p:nvSpPr>
          <p:spPr>
            <a:xfrm>
              <a:off x="8451521" y="3717532"/>
              <a:ext cx="405245" cy="280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2BB206-88E8-489C-A8F0-391B216E9CDB}"/>
                </a:ext>
              </a:extLst>
            </p:cNvPr>
            <p:cNvSpPr/>
            <p:nvPr/>
          </p:nvSpPr>
          <p:spPr>
            <a:xfrm>
              <a:off x="3110346" y="5523856"/>
              <a:ext cx="405245" cy="280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E91F14-B8BF-42ED-8E3E-8D8BD3CB3C0C}"/>
                </a:ext>
              </a:extLst>
            </p:cNvPr>
            <p:cNvSpPr/>
            <p:nvPr/>
          </p:nvSpPr>
          <p:spPr>
            <a:xfrm>
              <a:off x="7263245" y="3725102"/>
              <a:ext cx="405245" cy="280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27042-4E1C-4ECE-A04F-FBDFDF401604}"/>
                </a:ext>
              </a:extLst>
            </p:cNvPr>
            <p:cNvSpPr/>
            <p:nvPr/>
          </p:nvSpPr>
          <p:spPr>
            <a:xfrm>
              <a:off x="9867900" y="4301193"/>
              <a:ext cx="405245" cy="280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6EBF4A-2FC0-481B-A110-DE832C627FD7}"/>
              </a:ext>
            </a:extLst>
          </p:cNvPr>
          <p:cNvSpPr txBox="1"/>
          <p:nvPr/>
        </p:nvSpPr>
        <p:spPr>
          <a:xfrm>
            <a:off x="5728999" y="1813209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EC882B1-65FB-4481-9364-965C37F4BA3C}"/>
              </a:ext>
            </a:extLst>
          </p:cNvPr>
          <p:cNvSpPr/>
          <p:nvPr/>
        </p:nvSpPr>
        <p:spPr>
          <a:xfrm>
            <a:off x="4906097" y="1857597"/>
            <a:ext cx="822902" cy="3457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6F8D36-483C-4434-AC85-CA84013F272A}"/>
              </a:ext>
            </a:extLst>
          </p:cNvPr>
          <p:cNvSpPr txBox="1"/>
          <p:nvPr/>
        </p:nvSpPr>
        <p:spPr>
          <a:xfrm>
            <a:off x="1965754" y="5586925"/>
            <a:ext cx="377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Residual</a:t>
            </a:r>
            <a:r>
              <a:rPr lang="ko-KR" altLang="en-US" dirty="0">
                <a:solidFill>
                  <a:srgbClr val="0070C0"/>
                </a:solidFill>
              </a:rPr>
              <a:t>의 평균 </a:t>
            </a:r>
            <a:r>
              <a:rPr lang="en-US" altLang="ko-KR" dirty="0">
                <a:solidFill>
                  <a:srgbClr val="0070C0"/>
                </a:solidFill>
              </a:rPr>
              <a:t>=&gt; </a:t>
            </a:r>
            <a:r>
              <a:rPr lang="ko-KR" altLang="en-US" dirty="0">
                <a:solidFill>
                  <a:srgbClr val="0070C0"/>
                </a:solidFill>
              </a:rPr>
              <a:t>최소화가 목표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73F724-0C52-4FFD-AB70-33BD72537747}"/>
              </a:ext>
            </a:extLst>
          </p:cNvPr>
          <p:cNvSpPr/>
          <p:nvPr/>
        </p:nvSpPr>
        <p:spPr>
          <a:xfrm>
            <a:off x="2439987" y="5178065"/>
            <a:ext cx="1415039" cy="28055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F5D498-EB05-4191-8E2F-B8087A1F0076}"/>
              </a:ext>
            </a:extLst>
          </p:cNvPr>
          <p:cNvSpPr/>
          <p:nvPr/>
        </p:nvSpPr>
        <p:spPr>
          <a:xfrm>
            <a:off x="7200898" y="4024225"/>
            <a:ext cx="633848" cy="27696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B36C1F4-EF52-4362-9F1A-FCC45B49D35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3855026" y="4162709"/>
            <a:ext cx="3345872" cy="115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5F727A5-E49D-4CCC-8DFB-4B58EB6B3D3D}"/>
              </a:ext>
            </a:extLst>
          </p:cNvPr>
          <p:cNvSpPr/>
          <p:nvPr/>
        </p:nvSpPr>
        <p:spPr>
          <a:xfrm>
            <a:off x="4517353" y="5157917"/>
            <a:ext cx="1093738" cy="2973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21AB20-EE4F-466F-A95D-06BFD06C6A3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611091" y="4162709"/>
            <a:ext cx="1589807" cy="115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2CD8D5-88CF-4430-A555-ACC64A59B430}"/>
              </a:ext>
            </a:extLst>
          </p:cNvPr>
          <p:cNvSpPr txBox="1"/>
          <p:nvPr/>
        </p:nvSpPr>
        <p:spPr>
          <a:xfrm>
            <a:off x="7995448" y="3628755"/>
            <a:ext cx="10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F0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Δ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7862E7-9FFC-4F28-BE0E-0A1B9604E49A}"/>
              </a:ext>
            </a:extLst>
          </p:cNvPr>
          <p:cNvSpPr txBox="1"/>
          <p:nvPr/>
        </p:nvSpPr>
        <p:spPr>
          <a:xfrm>
            <a:off x="8706098" y="6014553"/>
            <a:ext cx="239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이 과정을 반복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0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4134017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GBM </a:t>
            </a:r>
            <a:r>
              <a:rPr kumimoji="0" lang="en-US" altLang="ko-KR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Exemple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ECE1A69-4F52-4EF6-A400-86EFEEE3EDE0}"/>
              </a:ext>
            </a:extLst>
          </p:cNvPr>
          <p:cNvGrpSpPr/>
          <p:nvPr/>
        </p:nvGrpSpPr>
        <p:grpSpPr>
          <a:xfrm>
            <a:off x="1966233" y="1388303"/>
            <a:ext cx="8549368" cy="5014510"/>
            <a:chOff x="1966233" y="1388303"/>
            <a:chExt cx="8549368" cy="501451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398F5FC-88A5-44D0-8E75-D1CBC5AFA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6233" y="1388303"/>
              <a:ext cx="8549368" cy="501451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1D26A3-0B2B-4145-9FC6-EDA2857ABDEC}"/>
                </a:ext>
              </a:extLst>
            </p:cNvPr>
            <p:cNvSpPr/>
            <p:nvPr/>
          </p:nvSpPr>
          <p:spPr>
            <a:xfrm>
              <a:off x="3906982" y="4821382"/>
              <a:ext cx="405245" cy="280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E6DC04E-A344-4886-8040-0EAA58CB9CAA}"/>
                </a:ext>
              </a:extLst>
            </p:cNvPr>
            <p:cNvSpPr/>
            <p:nvPr/>
          </p:nvSpPr>
          <p:spPr>
            <a:xfrm>
              <a:off x="8977745" y="4436918"/>
              <a:ext cx="405245" cy="290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8E3C52-D967-4AD6-966B-4B34194EB83D}"/>
                </a:ext>
              </a:extLst>
            </p:cNvPr>
            <p:cNvSpPr/>
            <p:nvPr/>
          </p:nvSpPr>
          <p:spPr>
            <a:xfrm>
              <a:off x="9382990" y="3750085"/>
              <a:ext cx="405245" cy="290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87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4134017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GBM </a:t>
            </a:r>
            <a:r>
              <a:rPr kumimoji="0" lang="en-US" altLang="ko-KR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Exemple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88ECEA3-EFFB-4089-8A68-F4CB5185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70" y="1592664"/>
            <a:ext cx="7957460" cy="46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5385962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GBM </a:t>
            </a:r>
            <a:r>
              <a:rPr kumimoji="0" lang="en-US" altLang="ko-KR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Exemple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결과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CFC78-E3F2-40EB-864C-AECFDF40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076450"/>
            <a:ext cx="8343900" cy="27051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08A859-F8B5-4E45-B379-73A691D1C6DB}"/>
              </a:ext>
            </a:extLst>
          </p:cNvPr>
          <p:cNvSpPr/>
          <p:nvPr/>
        </p:nvSpPr>
        <p:spPr>
          <a:xfrm>
            <a:off x="1884218" y="5658448"/>
            <a:ext cx="46820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7EC483-E5B1-4AEE-9C97-3673978E5CB1}"/>
              </a:ext>
            </a:extLst>
          </p:cNvPr>
          <p:cNvSpPr txBox="1">
            <a:spLocks/>
          </p:cNvSpPr>
          <p:nvPr/>
        </p:nvSpPr>
        <p:spPr>
          <a:xfrm>
            <a:off x="556532" y="5350046"/>
            <a:ext cx="11210925" cy="110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3200" dirty="0">
                <a:solidFill>
                  <a:srgbClr val="FF0000"/>
                </a:solidFill>
              </a:rPr>
              <a:t>Residual(</a:t>
            </a:r>
            <a:r>
              <a:rPr lang="ko-KR" altLang="en-US" sz="3200" dirty="0" err="1">
                <a:solidFill>
                  <a:srgbClr val="FF0000"/>
                </a:solidFill>
              </a:rPr>
              <a:t>잔차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ko-KR" altLang="en-US" sz="3200" dirty="0">
                <a:solidFill>
                  <a:schemeClr val="bg1"/>
                </a:solidFill>
              </a:rPr>
              <a:t>를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없애는 방향으로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 latinLnBrk="0"/>
            <a:r>
              <a:rPr lang="ko-KR" altLang="en-US" sz="3200" dirty="0">
                <a:solidFill>
                  <a:schemeClr val="bg1"/>
                </a:solidFill>
              </a:rPr>
              <a:t> 학습하는 것을 알 수 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53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4576894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GBM parameter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8C04-1FA7-48D8-90D6-F7860DC4E2B0}"/>
              </a:ext>
            </a:extLst>
          </p:cNvPr>
          <p:cNvSpPr txBox="1"/>
          <p:nvPr/>
        </p:nvSpPr>
        <p:spPr>
          <a:xfrm>
            <a:off x="230668" y="1597448"/>
            <a:ext cx="601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shrinkage(in r), learning rate(python) : 	</a:t>
            </a:r>
            <a:r>
              <a:rPr lang="ko-KR" altLang="en-US" sz="2400" dirty="0" err="1">
                <a:solidFill>
                  <a:schemeClr val="bg1"/>
                </a:solidFill>
              </a:rPr>
              <a:t>학습률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C2F71-80CD-4BA7-B048-58CDA3D60B0D}"/>
              </a:ext>
            </a:extLst>
          </p:cNvPr>
          <p:cNvSpPr txBox="1"/>
          <p:nvPr/>
        </p:nvSpPr>
        <p:spPr>
          <a:xfrm>
            <a:off x="249710" y="2636435"/>
            <a:ext cx="696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en-US" altLang="ko-KR" sz="2400" dirty="0" err="1">
                <a:solidFill>
                  <a:schemeClr val="bg1"/>
                </a:solidFill>
              </a:rPr>
              <a:t>interaction.depth</a:t>
            </a:r>
            <a:r>
              <a:rPr lang="en-US" altLang="ko-KR" sz="2400" dirty="0">
                <a:solidFill>
                  <a:schemeClr val="bg1"/>
                </a:solidFill>
              </a:rPr>
              <a:t>(in r), </a:t>
            </a:r>
            <a:r>
              <a:rPr lang="en-US" altLang="ko-KR" sz="2400" dirty="0" err="1">
                <a:solidFill>
                  <a:schemeClr val="bg1"/>
                </a:solidFill>
              </a:rPr>
              <a:t>max_depth</a:t>
            </a:r>
            <a:r>
              <a:rPr lang="en-US" altLang="ko-KR" sz="2400" dirty="0">
                <a:solidFill>
                  <a:schemeClr val="bg1"/>
                </a:solidFill>
              </a:rPr>
              <a:t>(in python) : 	</a:t>
            </a:r>
            <a:r>
              <a:rPr lang="ko-KR" altLang="en-US" sz="2400" dirty="0">
                <a:solidFill>
                  <a:schemeClr val="bg1"/>
                </a:solidFill>
              </a:rPr>
              <a:t>트리의 최대 깊이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6BDC1-A332-4132-B7C5-C25318A398F9}"/>
              </a:ext>
            </a:extLst>
          </p:cNvPr>
          <p:cNvSpPr txBox="1"/>
          <p:nvPr/>
        </p:nvSpPr>
        <p:spPr>
          <a:xfrm>
            <a:off x="249708" y="3646967"/>
            <a:ext cx="770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en-US" altLang="ko-KR" sz="2400" dirty="0" err="1">
                <a:solidFill>
                  <a:schemeClr val="bg1"/>
                </a:solidFill>
              </a:rPr>
              <a:t>n.minobsinnode</a:t>
            </a:r>
            <a:r>
              <a:rPr lang="en-US" altLang="ko-KR" sz="2400" dirty="0">
                <a:solidFill>
                  <a:schemeClr val="bg1"/>
                </a:solidFill>
              </a:rPr>
              <a:t>(in r), </a:t>
            </a:r>
            <a:r>
              <a:rPr lang="en-US" altLang="ko-KR" sz="2400" dirty="0" err="1">
                <a:solidFill>
                  <a:schemeClr val="bg1"/>
                </a:solidFill>
              </a:rPr>
              <a:t>min_samples_split</a:t>
            </a:r>
            <a:r>
              <a:rPr lang="en-US" altLang="ko-KR" sz="2400" dirty="0">
                <a:solidFill>
                  <a:schemeClr val="bg1"/>
                </a:solidFill>
              </a:rPr>
              <a:t>(in python) : 	</a:t>
            </a:r>
            <a:r>
              <a:rPr lang="ko-KR" altLang="en-US" sz="2400" dirty="0">
                <a:solidFill>
                  <a:schemeClr val="bg1"/>
                </a:solidFill>
              </a:rPr>
              <a:t>나무 생성을 위한 최소 </a:t>
            </a:r>
            <a:r>
              <a:rPr lang="en-US" altLang="ko-KR" sz="2400" dirty="0">
                <a:solidFill>
                  <a:schemeClr val="bg1"/>
                </a:solidFill>
              </a:rPr>
              <a:t>data </a:t>
            </a:r>
            <a:r>
              <a:rPr lang="ko-KR" altLang="en-US" sz="2400" dirty="0">
                <a:solidFill>
                  <a:schemeClr val="bg1"/>
                </a:solidFill>
              </a:rPr>
              <a:t>개수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EF157-FA9D-44F6-9FBC-63283F3F991B}"/>
              </a:ext>
            </a:extLst>
          </p:cNvPr>
          <p:cNvSpPr txBox="1"/>
          <p:nvPr/>
        </p:nvSpPr>
        <p:spPr>
          <a:xfrm>
            <a:off x="249709" y="4518189"/>
            <a:ext cx="624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en-US" altLang="ko-KR" sz="2400" dirty="0" err="1">
                <a:solidFill>
                  <a:schemeClr val="bg1"/>
                </a:solidFill>
              </a:rPr>
              <a:t>n.trees</a:t>
            </a:r>
            <a:r>
              <a:rPr lang="en-US" altLang="ko-KR" sz="2400" dirty="0">
                <a:solidFill>
                  <a:schemeClr val="bg1"/>
                </a:solidFill>
              </a:rPr>
              <a:t>(in r), </a:t>
            </a:r>
            <a:r>
              <a:rPr lang="en-US" altLang="ko-KR" sz="2400" dirty="0" err="1">
                <a:solidFill>
                  <a:schemeClr val="bg1"/>
                </a:solidFill>
              </a:rPr>
              <a:t>n_estimators</a:t>
            </a:r>
            <a:r>
              <a:rPr lang="en-US" altLang="ko-KR" sz="2400" dirty="0">
                <a:solidFill>
                  <a:schemeClr val="bg1"/>
                </a:solidFill>
              </a:rPr>
              <a:t>(in python) : 	</a:t>
            </a:r>
            <a:r>
              <a:rPr lang="ko-KR" altLang="en-US" sz="2400" dirty="0">
                <a:solidFill>
                  <a:schemeClr val="bg1"/>
                </a:solidFill>
              </a:rPr>
              <a:t>최대 </a:t>
            </a:r>
            <a:r>
              <a:rPr lang="en-US" altLang="ko-KR" sz="2400" dirty="0">
                <a:solidFill>
                  <a:schemeClr val="bg1"/>
                </a:solidFill>
              </a:rPr>
              <a:t>tree </a:t>
            </a:r>
            <a:r>
              <a:rPr lang="ko-KR" altLang="en-US" sz="2400" dirty="0">
                <a:solidFill>
                  <a:schemeClr val="bg1"/>
                </a:solidFill>
              </a:rPr>
              <a:t>개수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7571E-60C6-42BA-BE9D-6AC201DE1F6F}"/>
              </a:ext>
            </a:extLst>
          </p:cNvPr>
          <p:cNvSpPr txBox="1"/>
          <p:nvPr/>
        </p:nvSpPr>
        <p:spPr>
          <a:xfrm>
            <a:off x="7838256" y="1547053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en-US" altLang="ko-KR" sz="1500" b="1" dirty="0">
                <a:solidFill>
                  <a:schemeClr val="bg1"/>
                </a:solidFill>
              </a:rPr>
              <a:t>Over Fitting </a:t>
            </a:r>
            <a:r>
              <a:rPr lang="ko-KR" altLang="en-US" sz="1500" b="1" dirty="0">
                <a:solidFill>
                  <a:schemeClr val="bg1"/>
                </a:solidFill>
              </a:rPr>
              <a:t>가능성 ↓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FB5A8-4110-41EA-AC94-CFB0E51014F0}"/>
              </a:ext>
            </a:extLst>
          </p:cNvPr>
          <p:cNvSpPr txBox="1"/>
          <p:nvPr/>
        </p:nvSpPr>
        <p:spPr>
          <a:xfrm>
            <a:off x="7838256" y="2438808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en-US" altLang="ko-KR" sz="1500" b="1" dirty="0">
                <a:solidFill>
                  <a:schemeClr val="bg1"/>
                </a:solidFill>
              </a:rPr>
              <a:t>Over Fitting </a:t>
            </a:r>
            <a:r>
              <a:rPr lang="ko-KR" altLang="en-US" sz="1500" b="1" dirty="0">
                <a:solidFill>
                  <a:schemeClr val="bg1"/>
                </a:solidFill>
              </a:rPr>
              <a:t>가능성 ↓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fast 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0E75DA-C6AF-4066-B093-DBA45013E672}"/>
              </a:ext>
            </a:extLst>
          </p:cNvPr>
          <p:cNvSpPr txBox="1"/>
          <p:nvPr/>
        </p:nvSpPr>
        <p:spPr>
          <a:xfrm>
            <a:off x="7838256" y="3484383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↑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학습속도</a:t>
            </a:r>
            <a:r>
              <a:rPr lang="en-US" altLang="ko-KR" sz="1500" b="1" dirty="0">
                <a:solidFill>
                  <a:schemeClr val="bg1"/>
                </a:solidFill>
              </a:rPr>
              <a:t> slow(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BC9DF-5AE7-4B66-86FA-ED9414D18113}"/>
              </a:ext>
            </a:extLst>
          </p:cNvPr>
          <p:cNvSpPr txBox="1"/>
          <p:nvPr/>
        </p:nvSpPr>
        <p:spPr>
          <a:xfrm>
            <a:off x="7838256" y="4312850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↑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학습속도</a:t>
            </a:r>
            <a:r>
              <a:rPr lang="en-US" altLang="ko-KR" sz="1500" b="1" dirty="0">
                <a:solidFill>
                  <a:schemeClr val="bg1"/>
                </a:solidFill>
              </a:rPr>
              <a:t> fast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5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10234863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6894" y="112039"/>
            <a:ext cx="9528378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chemeClr val="bg1"/>
                </a:solidFill>
              </a:rPr>
              <a:t>XGB(</a:t>
            </a:r>
            <a:r>
              <a:rPr lang="en-US" altLang="ko-KR" sz="4800" dirty="0" err="1">
                <a:solidFill>
                  <a:schemeClr val="bg1"/>
                </a:solidFill>
              </a:rPr>
              <a:t>eXtreme</a:t>
            </a:r>
            <a:r>
              <a:rPr lang="en-US" altLang="ko-KR" sz="4800" dirty="0">
                <a:solidFill>
                  <a:schemeClr val="bg1"/>
                </a:solidFill>
              </a:rPr>
              <a:t> Gradient Boosting)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56E0E-6C79-4802-A6CB-AC3997598C8B}"/>
              </a:ext>
            </a:extLst>
          </p:cNvPr>
          <p:cNvSpPr/>
          <p:nvPr/>
        </p:nvSpPr>
        <p:spPr>
          <a:xfrm>
            <a:off x="3290639" y="2312635"/>
            <a:ext cx="57427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XGB</a:t>
            </a:r>
            <a:r>
              <a:rPr lang="ko-KR" altLang="en-US" sz="25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의 특징</a:t>
            </a:r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25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병렬</a:t>
            </a:r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25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분산처리 가능</a:t>
            </a:r>
            <a:endParaRPr lang="en-US" altLang="ko-KR" sz="25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25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SPLIT </a:t>
            </a:r>
            <a:r>
              <a:rPr lang="ko-KR" altLang="en-US" sz="25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지점을 일부만 보고 결정 가능</a:t>
            </a:r>
            <a:endParaRPr lang="en-US" altLang="ko-KR" sz="25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25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</a:rPr>
              <a:t>모델의 성능과 복잡성을 동시에 고려</a:t>
            </a:r>
          </a:p>
          <a:p>
            <a:pPr algn="ctr"/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95434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4780547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6894" y="112039"/>
            <a:ext cx="396801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C332D8-5762-4358-A78F-E49487CC34A2}"/>
              </a:ext>
            </a:extLst>
          </p:cNvPr>
          <p:cNvSpPr/>
          <p:nvPr/>
        </p:nvSpPr>
        <p:spPr>
          <a:xfrm>
            <a:off x="3151909" y="1470971"/>
            <a:ext cx="574271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</a:rPr>
              <a:t>분산/병렬처리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algn="ctr"/>
            <a:endParaRPr lang="en-US" altLang="ko-KR" sz="2500" dirty="0"/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각자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할당받은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변수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들로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제각기가지를쳐나감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algn="ctr"/>
            <a:endParaRPr lang="en-US" altLang="ko-KR" sz="2500" dirty="0"/>
          </a:p>
        </p:txBody>
      </p:sp>
      <p:pic>
        <p:nvPicPr>
          <p:cNvPr id="6" name="Picture 2" descr="ê´ë ¨ ì´ë¯¸ì§">
            <a:extLst>
              <a:ext uri="{FF2B5EF4-FFF2-40B4-BE49-F238E27FC236}">
                <a16:creationId xmlns:a16="http://schemas.microsoft.com/office/drawing/2014/main" id="{5ADF02F9-A2BB-4833-B31F-194DA075B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74" y="3243981"/>
            <a:ext cx="5340926" cy="30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ê´ë ¨ ì´ë¯¸ì§">
            <a:extLst>
              <a:ext uri="{FF2B5EF4-FFF2-40B4-BE49-F238E27FC236}">
                <a16:creationId xmlns:a16="http://schemas.microsoft.com/office/drawing/2014/main" id="{C29BA88C-D545-4E61-8AC4-33918070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0" y="3243981"/>
            <a:ext cx="5095875" cy="297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2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4780547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6894" y="112039"/>
            <a:ext cx="396801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912D6-AB01-4F1D-BDEF-3181905DF81A}"/>
              </a:ext>
            </a:extLst>
          </p:cNvPr>
          <p:cNvSpPr/>
          <p:nvPr/>
        </p:nvSpPr>
        <p:spPr>
          <a:xfrm>
            <a:off x="2892136" y="1746298"/>
            <a:ext cx="62414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SPLIT</a:t>
            </a:r>
            <a:r>
              <a:rPr lang="ko-KR" altLang="en-US" sz="2500" b="1" dirty="0">
                <a:solidFill>
                  <a:schemeClr val="bg1"/>
                </a:solidFill>
              </a:rPr>
              <a:t> 지점을 고려할 때 일부만 보고 결정 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01CEEC-2106-41FA-A104-563EF2B23864}"/>
              </a:ext>
            </a:extLst>
          </p:cNvPr>
          <p:cNvSpPr/>
          <p:nvPr/>
        </p:nvSpPr>
        <p:spPr>
          <a:xfrm>
            <a:off x="1489466" y="5650918"/>
            <a:ext cx="681433" cy="83099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C56AF2-7577-4708-901A-75237E133786}"/>
              </a:ext>
            </a:extLst>
          </p:cNvPr>
          <p:cNvSpPr/>
          <p:nvPr/>
        </p:nvSpPr>
        <p:spPr>
          <a:xfrm>
            <a:off x="3545304" y="5650917"/>
            <a:ext cx="6274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gbm보다</a:t>
            </a:r>
            <a:r>
              <a:rPr lang="ko-KR" altLang="en-US" sz="2400" dirty="0">
                <a:solidFill>
                  <a:schemeClr val="bg1"/>
                </a:solidFill>
              </a:rPr>
              <a:t> 더 적은 비용으로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더 </a:t>
            </a:r>
            <a:r>
              <a:rPr lang="ko-KR" altLang="en-US" sz="2400" dirty="0" err="1">
                <a:solidFill>
                  <a:schemeClr val="bg1"/>
                </a:solidFill>
              </a:rPr>
              <a:t>Bias가</a:t>
            </a:r>
            <a:r>
              <a:rPr lang="ko-KR" altLang="en-US" sz="2400" dirty="0">
                <a:solidFill>
                  <a:schemeClr val="bg1"/>
                </a:solidFill>
              </a:rPr>
              <a:t> 낮은 결과를 얻을 수 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07A37A-668A-4464-9A4C-99ABAB60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09" y="2443162"/>
            <a:ext cx="6274801" cy="23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4780547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6894" y="112039"/>
            <a:ext cx="396801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912D6-AB01-4F1D-BDEF-3181905DF81A}"/>
              </a:ext>
            </a:extLst>
          </p:cNvPr>
          <p:cNvSpPr/>
          <p:nvPr/>
        </p:nvSpPr>
        <p:spPr>
          <a:xfrm>
            <a:off x="2892136" y="1746298"/>
            <a:ext cx="62414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SPLIT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지점을 고려할 때 일부만 보고 결정 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27F36C-0335-4D6B-A810-AF887817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23" y="3776145"/>
            <a:ext cx="8669482" cy="25345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F7FEC9-7950-429E-B634-AB8C6B5F4E56}"/>
              </a:ext>
            </a:extLst>
          </p:cNvPr>
          <p:cNvSpPr/>
          <p:nvPr/>
        </p:nvSpPr>
        <p:spPr>
          <a:xfrm>
            <a:off x="2074224" y="2592176"/>
            <a:ext cx="7187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Sparsity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Awareness</a:t>
            </a:r>
            <a:r>
              <a:rPr lang="ko-KR" altLang="en-US" dirty="0">
                <a:solidFill>
                  <a:schemeClr val="bg1"/>
                </a:solidFill>
              </a:rPr>
              <a:t> 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‘0’(zero) </a:t>
            </a:r>
            <a:r>
              <a:rPr lang="ko-KR" altLang="en-US" dirty="0">
                <a:solidFill>
                  <a:schemeClr val="bg1"/>
                </a:solidFill>
              </a:rPr>
              <a:t>데이터를 건너뛰면서 학습이 가능하다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EAFC60-0260-4D52-A633-8477F47A6A81}"/>
              </a:ext>
            </a:extLst>
          </p:cNvPr>
          <p:cNvSpPr/>
          <p:nvPr/>
        </p:nvSpPr>
        <p:spPr>
          <a:xfrm>
            <a:off x="1501439" y="2537302"/>
            <a:ext cx="46820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4780547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6894" y="112039"/>
            <a:ext cx="396801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E02C4C-4632-4AFE-80D7-1A7CABFB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39" y="2223051"/>
            <a:ext cx="6308110" cy="13378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16243-5C0A-4049-98B7-9F540F480EA5}"/>
              </a:ext>
            </a:extLst>
          </p:cNvPr>
          <p:cNvSpPr/>
          <p:nvPr/>
        </p:nvSpPr>
        <p:spPr>
          <a:xfrm>
            <a:off x="1416626" y="1477700"/>
            <a:ext cx="96704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</a:rPr>
              <a:t>모델의 성능과 복잡성을 동시에 고려</a:t>
            </a:r>
            <a:r>
              <a:rPr lang="ko-KR" altLang="en-US" sz="2500" dirty="0">
                <a:solidFill>
                  <a:schemeClr val="bg1"/>
                </a:solidFill>
              </a:rPr>
              <a:t>하는 </a:t>
            </a:r>
            <a:r>
              <a:rPr lang="en-US" altLang="ko-KR" sz="2500" u="sng" dirty="0">
                <a:solidFill>
                  <a:schemeClr val="bg1"/>
                </a:solidFill>
              </a:rPr>
              <a:t>Loss Function</a:t>
            </a:r>
            <a:r>
              <a:rPr lang="ko-KR" altLang="en-US" sz="2500" dirty="0">
                <a:solidFill>
                  <a:schemeClr val="bg1"/>
                </a:solidFill>
              </a:rPr>
              <a:t>을 사용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79DB229-E408-4487-B96F-DB74E025519C}"/>
              </a:ext>
            </a:extLst>
          </p:cNvPr>
          <p:cNvSpPr/>
          <p:nvPr/>
        </p:nvSpPr>
        <p:spPr>
          <a:xfrm rot="5400000">
            <a:off x="3898770" y="3753025"/>
            <a:ext cx="46820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0757BBC-18FD-4372-AC59-D2282942ECBC}"/>
              </a:ext>
            </a:extLst>
          </p:cNvPr>
          <p:cNvSpPr/>
          <p:nvPr/>
        </p:nvSpPr>
        <p:spPr>
          <a:xfrm rot="5400000">
            <a:off x="7582714" y="3753026"/>
            <a:ext cx="46820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DA292-18B0-4C32-8484-376DB28B9592}"/>
              </a:ext>
            </a:extLst>
          </p:cNvPr>
          <p:cNvSpPr txBox="1"/>
          <p:nvPr/>
        </p:nvSpPr>
        <p:spPr>
          <a:xfrm>
            <a:off x="3353551" y="4339507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모델의 성능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92F95-FA06-4615-B452-5D4DD65FCC3F}"/>
              </a:ext>
            </a:extLst>
          </p:cNvPr>
          <p:cNvSpPr txBox="1"/>
          <p:nvPr/>
        </p:nvSpPr>
        <p:spPr>
          <a:xfrm>
            <a:off x="6894872" y="4339507"/>
            <a:ext cx="184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모델의 복잡성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BF2685-9469-4459-BB51-17029D879A36}"/>
              </a:ext>
            </a:extLst>
          </p:cNvPr>
          <p:cNvSpPr/>
          <p:nvPr/>
        </p:nvSpPr>
        <p:spPr>
          <a:xfrm>
            <a:off x="2722416" y="5198870"/>
            <a:ext cx="6400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왜 모델의 복잡성을 </a:t>
            </a:r>
            <a:r>
              <a:rPr lang="ko-KR" altLang="en-US" sz="2000" b="1" dirty="0" err="1">
                <a:solidFill>
                  <a:srgbClr val="FF0000"/>
                </a:solidFill>
              </a:rPr>
              <a:t>고려해야할까</a:t>
            </a:r>
            <a:r>
              <a:rPr lang="en-US" altLang="ko-KR" sz="20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Overfitting </a:t>
            </a:r>
            <a:r>
              <a:rPr lang="ko-KR" altLang="en-US" sz="2000" b="1" dirty="0">
                <a:solidFill>
                  <a:srgbClr val="FF0000"/>
                </a:solidFill>
              </a:rPr>
              <a:t>방지를 위해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95894" y="3514904"/>
            <a:ext cx="1473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BOOSTING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5894" y="4020560"/>
            <a:ext cx="289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BOOSTING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 알고리즘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6719879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19879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95894" y="4603782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GBM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95894" y="5684969"/>
            <a:ext cx="105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(LGBM)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19879" y="4731103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19879" y="584483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0BDE7-4BB3-469A-BEEF-8CE1272CCFA1}"/>
              </a:ext>
            </a:extLst>
          </p:cNvPr>
          <p:cNvSpPr txBox="1"/>
          <p:nvPr/>
        </p:nvSpPr>
        <p:spPr>
          <a:xfrm>
            <a:off x="6995894" y="5144437"/>
            <a:ext cx="685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XGB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00EC79-5D06-4C07-A780-BB5FBD6EF163}"/>
              </a:ext>
            </a:extLst>
          </p:cNvPr>
          <p:cNvSpPr/>
          <p:nvPr/>
        </p:nvSpPr>
        <p:spPr>
          <a:xfrm>
            <a:off x="6719879" y="5271758"/>
            <a:ext cx="80387" cy="7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4396525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XGB parameter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BE4071-3463-4F98-B07A-9E1D851755AB}"/>
              </a:ext>
            </a:extLst>
          </p:cNvPr>
          <p:cNvSpPr txBox="1"/>
          <p:nvPr/>
        </p:nvSpPr>
        <p:spPr>
          <a:xfrm>
            <a:off x="504139" y="1712620"/>
            <a:ext cx="645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learning rate(python) or eta(in r) : </a:t>
            </a:r>
            <a:r>
              <a:rPr lang="ko-KR" altLang="en-US" sz="2400" dirty="0" err="1">
                <a:solidFill>
                  <a:schemeClr val="bg1"/>
                </a:solidFill>
              </a:rPr>
              <a:t>학습률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876693-9366-4EE2-9B7C-9DC4906E07FF}"/>
              </a:ext>
            </a:extLst>
          </p:cNvPr>
          <p:cNvSpPr txBox="1"/>
          <p:nvPr/>
        </p:nvSpPr>
        <p:spPr>
          <a:xfrm>
            <a:off x="504140" y="2758176"/>
            <a:ext cx="59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gamma : loss</a:t>
            </a:r>
            <a:r>
              <a:rPr lang="ko-KR" altLang="en-US" sz="2400" dirty="0">
                <a:solidFill>
                  <a:schemeClr val="bg1"/>
                </a:solidFill>
              </a:rPr>
              <a:t>의 최소 감소 기준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AD0AB-F18E-4C41-A55C-661270A4C451}"/>
              </a:ext>
            </a:extLst>
          </p:cNvPr>
          <p:cNvSpPr txBox="1"/>
          <p:nvPr/>
        </p:nvSpPr>
        <p:spPr>
          <a:xfrm>
            <a:off x="504140" y="3798277"/>
            <a:ext cx="11417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en-US" altLang="ko-KR" sz="2400" dirty="0" err="1">
                <a:solidFill>
                  <a:schemeClr val="bg1"/>
                </a:solidFill>
              </a:rPr>
              <a:t>min_child_weight</a:t>
            </a:r>
            <a:r>
              <a:rPr lang="en-US" altLang="ko-KR" sz="2400" dirty="0">
                <a:solidFill>
                  <a:schemeClr val="bg1"/>
                </a:solidFill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</a:rPr>
              <a:t>트리에서 가지를 추가로 치기위해 필요한 최소한의 사례 수</a:t>
            </a:r>
            <a:endParaRPr lang="en-US" altLang="ko-K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2EF1A-875A-4951-BB6B-8B586A18D34D}"/>
              </a:ext>
            </a:extLst>
          </p:cNvPr>
          <p:cNvSpPr txBox="1"/>
          <p:nvPr/>
        </p:nvSpPr>
        <p:spPr>
          <a:xfrm>
            <a:off x="504140" y="4749925"/>
            <a:ext cx="1162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en-US" altLang="ko-KR" sz="2400" dirty="0" err="1">
                <a:solidFill>
                  <a:schemeClr val="bg1"/>
                </a:solidFill>
              </a:rPr>
              <a:t>colsample_bytree</a:t>
            </a:r>
            <a:r>
              <a:rPr lang="en-US" altLang="ko-KR" sz="2400" dirty="0">
                <a:solidFill>
                  <a:schemeClr val="bg1"/>
                </a:solidFill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</a:rPr>
              <a:t>각 트리를 만들 때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</a:rPr>
              <a:t> 전체 데이터에서 사용할 열</a:t>
            </a:r>
            <a:r>
              <a:rPr lang="en-US" altLang="ko-KR" sz="2400" dirty="0">
                <a:solidFill>
                  <a:schemeClr val="bg1"/>
                </a:solidFill>
                <a:latin typeface="Calibri" panose="020F0502020204030204" pitchFamily="34" charset="0"/>
              </a:rPr>
              <a:t>(column)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</a:rPr>
              <a:t>의 비율</a:t>
            </a:r>
            <a:endParaRPr lang="en-US" altLang="ko-K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2F16E-9839-4DF5-AAB5-7879DDC45171}"/>
              </a:ext>
            </a:extLst>
          </p:cNvPr>
          <p:cNvSpPr txBox="1"/>
          <p:nvPr/>
        </p:nvSpPr>
        <p:spPr>
          <a:xfrm>
            <a:off x="504139" y="5652592"/>
            <a:ext cx="538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5. subsample : train</a:t>
            </a:r>
            <a:r>
              <a:rPr lang="ko-KR" altLang="en-US" sz="2400" dirty="0">
                <a:solidFill>
                  <a:schemeClr val="bg1"/>
                </a:solidFill>
              </a:rPr>
              <a:t>에 쓸 </a:t>
            </a:r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r>
              <a:rPr lang="ko-KR" altLang="en-US" sz="2400" dirty="0">
                <a:solidFill>
                  <a:schemeClr val="bg1"/>
                </a:solidFill>
              </a:rPr>
              <a:t>의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A90379-64B1-4837-A3E6-C77E0813DEE4}"/>
              </a:ext>
            </a:extLst>
          </p:cNvPr>
          <p:cNvSpPr txBox="1"/>
          <p:nvPr/>
        </p:nvSpPr>
        <p:spPr>
          <a:xfrm>
            <a:off x="7619262" y="1418564"/>
            <a:ext cx="4481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64F533-DCB9-4CCA-B43C-5A7853019EE4}"/>
              </a:ext>
            </a:extLst>
          </p:cNvPr>
          <p:cNvSpPr txBox="1"/>
          <p:nvPr/>
        </p:nvSpPr>
        <p:spPr>
          <a:xfrm>
            <a:off x="7619258" y="2527841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↑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slow(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08EF3-39E4-412B-8212-9F8308D61391}"/>
              </a:ext>
            </a:extLst>
          </p:cNvPr>
          <p:cNvSpPr txBox="1"/>
          <p:nvPr/>
        </p:nvSpPr>
        <p:spPr>
          <a:xfrm>
            <a:off x="7619259" y="4936308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↑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fast(0 ~ 1)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996A91-DE16-4161-AA10-A34057D0A4F0}"/>
              </a:ext>
            </a:extLst>
          </p:cNvPr>
          <p:cNvSpPr txBox="1"/>
          <p:nvPr/>
        </p:nvSpPr>
        <p:spPr>
          <a:xfrm>
            <a:off x="7619259" y="4011262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↑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slow(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5A5EF-263A-4539-A644-E2331C19414F}"/>
              </a:ext>
            </a:extLst>
          </p:cNvPr>
          <p:cNvSpPr txBox="1"/>
          <p:nvPr/>
        </p:nvSpPr>
        <p:spPr>
          <a:xfrm>
            <a:off x="7619259" y="6042873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↑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fast(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7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4780547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6894" y="112039"/>
            <a:ext cx="396801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LGBM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2C6E5E-705F-49B0-9631-6F9756EC5F40}"/>
              </a:ext>
            </a:extLst>
          </p:cNvPr>
          <p:cNvGrpSpPr/>
          <p:nvPr/>
        </p:nvGrpSpPr>
        <p:grpSpPr>
          <a:xfrm>
            <a:off x="895362" y="2181238"/>
            <a:ext cx="3844200" cy="1526134"/>
            <a:chOff x="1004673" y="2392949"/>
            <a:chExt cx="3844200" cy="152613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C999A5E-00DF-4A54-B3BD-F081E6AE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673" y="2392949"/>
              <a:ext cx="3844200" cy="152613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F734C6-6AEA-493B-AED0-852D5ED098A4}"/>
                </a:ext>
              </a:extLst>
            </p:cNvPr>
            <p:cNvSpPr/>
            <p:nvPr/>
          </p:nvSpPr>
          <p:spPr>
            <a:xfrm>
              <a:off x="1953491" y="3560003"/>
              <a:ext cx="1856509" cy="295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BFCF5F-5208-407A-B23B-97D940620A39}"/>
              </a:ext>
            </a:extLst>
          </p:cNvPr>
          <p:cNvGrpSpPr/>
          <p:nvPr/>
        </p:nvGrpSpPr>
        <p:grpSpPr>
          <a:xfrm>
            <a:off x="6536067" y="2181238"/>
            <a:ext cx="4979401" cy="1726600"/>
            <a:chOff x="6816622" y="2833044"/>
            <a:chExt cx="4979401" cy="17266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CBD712-026B-4B2D-99B4-FF40D7ED6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6622" y="2833044"/>
              <a:ext cx="4979401" cy="17266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9D7A6B-233A-4FD6-A94A-6412BFAD26BA}"/>
                </a:ext>
              </a:extLst>
            </p:cNvPr>
            <p:cNvSpPr/>
            <p:nvPr/>
          </p:nvSpPr>
          <p:spPr>
            <a:xfrm>
              <a:off x="8143009" y="4264620"/>
              <a:ext cx="1856509" cy="295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3B846FA-A6F3-4B5A-95EC-317C0BAAEE67}"/>
              </a:ext>
            </a:extLst>
          </p:cNvPr>
          <p:cNvSpPr txBox="1"/>
          <p:nvPr/>
        </p:nvSpPr>
        <p:spPr>
          <a:xfrm>
            <a:off x="1347351" y="1534043"/>
            <a:ext cx="299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Level – wise tree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4BD9D2-CEFB-4CD2-9F9F-F9617683E5C5}"/>
              </a:ext>
            </a:extLst>
          </p:cNvPr>
          <p:cNvSpPr txBox="1"/>
          <p:nvPr/>
        </p:nvSpPr>
        <p:spPr>
          <a:xfrm>
            <a:off x="7527742" y="1534043"/>
            <a:ext cx="299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Leaf – wise tree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FAF6E-390E-431D-BA56-CDCDC41A0947}"/>
              </a:ext>
            </a:extLst>
          </p:cNvPr>
          <p:cNvSpPr txBox="1"/>
          <p:nvPr/>
        </p:nvSpPr>
        <p:spPr>
          <a:xfrm>
            <a:off x="1347351" y="3985235"/>
            <a:ext cx="430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Level – wise tree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 모델 </a:t>
            </a:r>
            <a:r>
              <a:rPr lang="en-US" altLang="ko-KR" dirty="0">
                <a:solidFill>
                  <a:schemeClr val="bg1"/>
                </a:solidFill>
              </a:rPr>
              <a:t>: RF, XGB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성장 방법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Root</a:t>
            </a:r>
            <a:r>
              <a:rPr lang="ko-KR" altLang="en-US" dirty="0">
                <a:solidFill>
                  <a:schemeClr val="bg1"/>
                </a:solidFill>
              </a:rPr>
              <a:t>에서의 거리를 기준으로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수평성장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B782A8-0ABF-48D8-A401-26752D518A44}"/>
              </a:ext>
            </a:extLst>
          </p:cNvPr>
          <p:cNvSpPr txBox="1"/>
          <p:nvPr/>
        </p:nvSpPr>
        <p:spPr>
          <a:xfrm>
            <a:off x="7210164" y="3985235"/>
            <a:ext cx="430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Leaf – wise tree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 모델 </a:t>
            </a:r>
            <a:r>
              <a:rPr lang="en-US" altLang="ko-KR" dirty="0">
                <a:solidFill>
                  <a:schemeClr val="bg1"/>
                </a:solidFill>
              </a:rPr>
              <a:t>: LGBM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성장 방법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가장 </a:t>
            </a:r>
            <a:r>
              <a:rPr lang="en-US" altLang="ko-KR" b="1" dirty="0">
                <a:solidFill>
                  <a:srgbClr val="FF0000"/>
                </a:solidFill>
              </a:rPr>
              <a:t>Loss</a:t>
            </a:r>
            <a:r>
              <a:rPr lang="ko-KR" altLang="en-US" b="1" dirty="0">
                <a:solidFill>
                  <a:schemeClr val="bg1"/>
                </a:solidFill>
              </a:rPr>
              <a:t>의 변화가 큰 </a:t>
            </a:r>
            <a:r>
              <a:rPr lang="ko-KR" altLang="en-US" b="1" dirty="0">
                <a:solidFill>
                  <a:srgbClr val="FF0000"/>
                </a:solidFill>
              </a:rPr>
              <a:t>노드</a:t>
            </a:r>
            <a:r>
              <a:rPr lang="ko-KR" altLang="en-US" dirty="0">
                <a:solidFill>
                  <a:schemeClr val="bg1"/>
                </a:solidFill>
              </a:rPr>
              <a:t>에서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수직성장</a:t>
            </a:r>
          </a:p>
        </p:txBody>
      </p:sp>
    </p:spTree>
    <p:extLst>
      <p:ext uri="{BB962C8B-B14F-4D97-AF65-F5344CB8AC3E}">
        <p14:creationId xmlns:p14="http://schemas.microsoft.com/office/powerpoint/2010/main" val="375585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4780547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6894" y="112039"/>
            <a:ext cx="3968011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LGBM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63069-1BFD-470C-AB62-5DA0FA7B8A40}"/>
              </a:ext>
            </a:extLst>
          </p:cNvPr>
          <p:cNvSpPr/>
          <p:nvPr/>
        </p:nvSpPr>
        <p:spPr>
          <a:xfrm>
            <a:off x="1132609" y="2805546"/>
            <a:ext cx="4627282" cy="244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속도가 빠르고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성능이 좋다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저장 공간을 덜 차지한다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병렬적인 학습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동시적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가능하다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Overfitting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민감하다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3D5DC5B-E4D9-4ECF-96FC-892480217353}"/>
              </a:ext>
            </a:extLst>
          </p:cNvPr>
          <p:cNvSpPr/>
          <p:nvPr/>
        </p:nvSpPr>
        <p:spPr>
          <a:xfrm>
            <a:off x="5927894" y="3576397"/>
            <a:ext cx="46820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EA6C754-DF41-423F-B0F1-CA171DCAFE31}"/>
              </a:ext>
            </a:extLst>
          </p:cNvPr>
          <p:cNvSpPr txBox="1">
            <a:spLocks/>
          </p:cNvSpPr>
          <p:nvPr/>
        </p:nvSpPr>
        <p:spPr>
          <a:xfrm>
            <a:off x="7128164" y="3034253"/>
            <a:ext cx="4375688" cy="1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200" b="1" dirty="0">
                <a:solidFill>
                  <a:schemeClr val="bg1"/>
                </a:solidFill>
              </a:rPr>
              <a:t>대용량 </a:t>
            </a:r>
            <a:r>
              <a:rPr lang="en-US" altLang="ko-KR" sz="3200" b="1" dirty="0">
                <a:solidFill>
                  <a:schemeClr val="bg1"/>
                </a:solidFill>
              </a:rPr>
              <a:t>data</a:t>
            </a:r>
            <a:r>
              <a:rPr lang="ko-KR" altLang="en-US" sz="3200" dirty="0">
                <a:solidFill>
                  <a:schemeClr val="bg1"/>
                </a:solidFill>
              </a:rPr>
              <a:t>에 적합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 latinLnBrk="0"/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적어도 </a:t>
            </a:r>
            <a:r>
              <a:rPr lang="en-US" altLang="ko-KR" sz="3200" dirty="0">
                <a:solidFill>
                  <a:schemeClr val="bg1"/>
                </a:solidFill>
              </a:rPr>
              <a:t>10,000</a:t>
            </a:r>
            <a:r>
              <a:rPr lang="ko-KR" altLang="en-US" sz="3200" dirty="0">
                <a:solidFill>
                  <a:schemeClr val="bg1"/>
                </a:solidFill>
              </a:rPr>
              <a:t>건 이상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EBF7491-8BBA-4F5E-BEA6-E33BB21F564F}"/>
              </a:ext>
            </a:extLst>
          </p:cNvPr>
          <p:cNvSpPr txBox="1">
            <a:spLocks/>
          </p:cNvSpPr>
          <p:nvPr/>
        </p:nvSpPr>
        <p:spPr>
          <a:xfrm>
            <a:off x="1865047" y="2227096"/>
            <a:ext cx="2593148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500" dirty="0">
                <a:solidFill>
                  <a:schemeClr val="bg1"/>
                </a:solidFill>
              </a:rPr>
              <a:t>특징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1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096000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267104" y="112039"/>
            <a:ext cx="5059880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LGBM parameter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A6FE4-91BB-4B41-9453-2582905C9F87}"/>
              </a:ext>
            </a:extLst>
          </p:cNvPr>
          <p:cNvSpPr txBox="1"/>
          <p:nvPr/>
        </p:nvSpPr>
        <p:spPr>
          <a:xfrm>
            <a:off x="443838" y="1869703"/>
            <a:ext cx="659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learning rate(python) : </a:t>
            </a:r>
            <a:r>
              <a:rPr lang="ko-KR" altLang="en-US" sz="2400" dirty="0" err="1">
                <a:solidFill>
                  <a:schemeClr val="bg1"/>
                </a:solidFill>
              </a:rPr>
              <a:t>학습률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4AFF6-CB34-47CC-80EE-F54A848B126D}"/>
              </a:ext>
            </a:extLst>
          </p:cNvPr>
          <p:cNvSpPr txBox="1"/>
          <p:nvPr/>
        </p:nvSpPr>
        <p:spPr>
          <a:xfrm>
            <a:off x="443838" y="3602181"/>
            <a:ext cx="548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en-US" altLang="ko-KR" sz="2400" dirty="0" err="1">
                <a:solidFill>
                  <a:schemeClr val="bg1"/>
                </a:solidFill>
              </a:rPr>
              <a:t>max_depth</a:t>
            </a:r>
            <a:r>
              <a:rPr lang="en-US" altLang="ko-KR" sz="2400" dirty="0">
                <a:solidFill>
                  <a:schemeClr val="bg1"/>
                </a:solidFill>
              </a:rPr>
              <a:t> : tree</a:t>
            </a:r>
            <a:r>
              <a:rPr lang="ko-KR" altLang="en-US" sz="2400" dirty="0">
                <a:solidFill>
                  <a:schemeClr val="bg1"/>
                </a:solidFill>
              </a:rPr>
              <a:t>의 </a:t>
            </a:r>
            <a:r>
              <a:rPr lang="ko-KR" altLang="en-US" sz="2400" dirty="0" err="1">
                <a:solidFill>
                  <a:schemeClr val="bg1"/>
                </a:solidFill>
              </a:rPr>
              <a:t>최대깊이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5DBC2-E6C4-4A47-BDC8-E3CBFBC4DCCF}"/>
              </a:ext>
            </a:extLst>
          </p:cNvPr>
          <p:cNvSpPr txBox="1"/>
          <p:nvPr/>
        </p:nvSpPr>
        <p:spPr>
          <a:xfrm>
            <a:off x="423552" y="5239904"/>
            <a:ext cx="997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en-US" altLang="ko-KR" sz="2400" dirty="0" err="1">
                <a:solidFill>
                  <a:schemeClr val="bg1"/>
                </a:solidFill>
              </a:rPr>
              <a:t>min_data_in_leaf</a:t>
            </a:r>
            <a:r>
              <a:rPr lang="en-US" altLang="ko-KR" sz="2400" dirty="0">
                <a:solidFill>
                  <a:schemeClr val="bg1"/>
                </a:solidFill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</a:rPr>
              <a:t>잎을 추가로 만들기 위해 필요한 최소한의 사례 수</a:t>
            </a:r>
            <a:endParaRPr lang="en-US" altLang="ko-KR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E6918-1CFF-4629-845B-7565B649779B}"/>
              </a:ext>
            </a:extLst>
          </p:cNvPr>
          <p:cNvSpPr txBox="1"/>
          <p:nvPr/>
        </p:nvSpPr>
        <p:spPr>
          <a:xfrm>
            <a:off x="7451271" y="1686100"/>
            <a:ext cx="5178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↓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slow(0 ~ 1)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A5E0A-2DCE-4D41-96BD-E612E1CAF891}"/>
              </a:ext>
            </a:extLst>
          </p:cNvPr>
          <p:cNvSpPr txBox="1"/>
          <p:nvPr/>
        </p:nvSpPr>
        <p:spPr>
          <a:xfrm>
            <a:off x="7451271" y="3305218"/>
            <a:ext cx="44819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↓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fast(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27792-F542-4659-A1C7-CCF73C16E01B}"/>
              </a:ext>
            </a:extLst>
          </p:cNvPr>
          <p:cNvSpPr txBox="1"/>
          <p:nvPr/>
        </p:nvSpPr>
        <p:spPr>
          <a:xfrm>
            <a:off x="7451270" y="5655384"/>
            <a:ext cx="5178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↓ </a:t>
            </a:r>
            <a:r>
              <a:rPr lang="en-US" altLang="ko-KR" sz="1500" dirty="0">
                <a:solidFill>
                  <a:schemeClr val="bg1"/>
                </a:solidFill>
              </a:rPr>
              <a:t>: Over Fitting </a:t>
            </a:r>
            <a:r>
              <a:rPr lang="ko-KR" altLang="en-US" sz="1500" dirty="0">
                <a:solidFill>
                  <a:schemeClr val="bg1"/>
                </a:solidFill>
              </a:rPr>
              <a:t>가능성 ↑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학습속도</a:t>
            </a:r>
            <a:r>
              <a:rPr lang="en-US" altLang="ko-KR" sz="1500" dirty="0">
                <a:solidFill>
                  <a:schemeClr val="bg1"/>
                </a:solidFill>
              </a:rPr>
              <a:t> slow(</a:t>
            </a:r>
            <a:r>
              <a:rPr lang="ko-KR" altLang="en-US" sz="1500" dirty="0">
                <a:solidFill>
                  <a:schemeClr val="bg1"/>
                </a:solidFill>
              </a:rPr>
              <a:t>정수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85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3280578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BOOSTING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CD4F2-719E-4492-B02F-575B39DEF462}"/>
              </a:ext>
            </a:extLst>
          </p:cNvPr>
          <p:cNvSpPr txBox="1">
            <a:spLocks/>
          </p:cNvSpPr>
          <p:nvPr/>
        </p:nvSpPr>
        <p:spPr>
          <a:xfrm>
            <a:off x="556532" y="1984317"/>
            <a:ext cx="11210925" cy="38966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1"/>
                </a:solidFill>
              </a:rPr>
              <a:t>개별 모델들의 </a:t>
            </a:r>
            <a:r>
              <a:rPr lang="ko-KR" altLang="en-US" sz="2400" b="1" dirty="0">
                <a:solidFill>
                  <a:srgbClr val="FF0000"/>
                </a:solidFill>
              </a:rPr>
              <a:t>앙상블</a:t>
            </a:r>
            <a:r>
              <a:rPr lang="ko-KR" altLang="en-US" sz="2400" dirty="0">
                <a:solidFill>
                  <a:schemeClr val="bg1"/>
                </a:solidFill>
              </a:rPr>
              <a:t> 기법 중 하나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재 표본 과정에서 분류에 </a:t>
            </a:r>
            <a:r>
              <a:rPr lang="ko-KR" altLang="en-US" sz="2400" b="1" dirty="0">
                <a:solidFill>
                  <a:srgbClr val="FF0000"/>
                </a:solidFill>
              </a:rPr>
              <a:t>오류</a:t>
            </a:r>
            <a:r>
              <a:rPr lang="ko-KR" altLang="en-US" sz="2400" dirty="0">
                <a:solidFill>
                  <a:schemeClr val="bg1"/>
                </a:solidFill>
              </a:rPr>
              <a:t>가 있는 경우에 </a:t>
            </a:r>
            <a:r>
              <a:rPr lang="ko-KR" altLang="en-US" sz="2400" b="1" dirty="0">
                <a:solidFill>
                  <a:srgbClr val="FF0000"/>
                </a:solidFill>
              </a:rPr>
              <a:t>가중치</a:t>
            </a:r>
            <a:r>
              <a:rPr lang="ko-KR" altLang="en-US" sz="2400" dirty="0">
                <a:solidFill>
                  <a:schemeClr val="bg1"/>
                </a:solidFill>
              </a:rPr>
              <a:t>를 주어 </a:t>
            </a:r>
            <a:r>
              <a:rPr lang="ko-KR" altLang="en-US" sz="2400" b="1" dirty="0">
                <a:solidFill>
                  <a:srgbClr val="FF0000"/>
                </a:solidFill>
              </a:rPr>
              <a:t>표본추출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이렇게 만들어진 </a:t>
            </a:r>
            <a:r>
              <a:rPr lang="ko-KR" altLang="en-US" sz="2400" b="1" dirty="0">
                <a:solidFill>
                  <a:schemeClr val="bg1"/>
                </a:solidFill>
              </a:rPr>
              <a:t>여러 개의 표본</a:t>
            </a:r>
            <a:r>
              <a:rPr lang="ko-KR" altLang="en-US" sz="2400" dirty="0">
                <a:solidFill>
                  <a:schemeClr val="bg1"/>
                </a:solidFill>
              </a:rPr>
              <a:t>을 </a:t>
            </a:r>
            <a:r>
              <a:rPr lang="ko-KR" altLang="en-US" sz="2400" b="1" dirty="0">
                <a:solidFill>
                  <a:schemeClr val="bg1"/>
                </a:solidFill>
              </a:rPr>
              <a:t>여러 개의 알고리즘</a:t>
            </a:r>
            <a:r>
              <a:rPr lang="ko-KR" altLang="en-US" sz="2400" dirty="0">
                <a:solidFill>
                  <a:schemeClr val="bg1"/>
                </a:solidFill>
              </a:rPr>
              <a:t>을 통해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 학습한 결과를 </a:t>
            </a:r>
            <a:r>
              <a:rPr lang="en-US" altLang="ko-KR" sz="2400" b="1" dirty="0">
                <a:solidFill>
                  <a:schemeClr val="bg1"/>
                </a:solidFill>
              </a:rPr>
              <a:t>voting </a:t>
            </a:r>
            <a:r>
              <a:rPr lang="ko-KR" altLang="en-US" sz="2400" dirty="0">
                <a:solidFill>
                  <a:schemeClr val="bg1"/>
                </a:solidFill>
              </a:rPr>
              <a:t>또는 </a:t>
            </a:r>
            <a:r>
              <a:rPr lang="en-US" altLang="ko-KR" sz="2400" b="1" dirty="0" err="1">
                <a:solidFill>
                  <a:schemeClr val="bg1"/>
                </a:solidFill>
              </a:rPr>
              <a:t>averging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U자형 13">
            <a:extLst>
              <a:ext uri="{FF2B5EF4-FFF2-40B4-BE49-F238E27FC236}">
                <a16:creationId xmlns:a16="http://schemas.microsoft.com/office/drawing/2014/main" id="{F8F45473-7D26-4435-B750-ED564091509E}"/>
              </a:ext>
            </a:extLst>
          </p:cNvPr>
          <p:cNvSpPr/>
          <p:nvPr/>
        </p:nvSpPr>
        <p:spPr>
          <a:xfrm rot="10800000" flipH="1">
            <a:off x="7013864" y="5722023"/>
            <a:ext cx="3754105" cy="848127"/>
          </a:xfrm>
          <a:prstGeom prst="uturnArrow">
            <a:avLst>
              <a:gd name="adj1" fmla="val 14627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A2447DA9-E966-4E18-B956-4AB7684D1E4B}"/>
              </a:ext>
            </a:extLst>
          </p:cNvPr>
          <p:cNvSpPr/>
          <p:nvPr/>
        </p:nvSpPr>
        <p:spPr>
          <a:xfrm rot="10800000" flipH="1">
            <a:off x="4343401" y="5722025"/>
            <a:ext cx="6424568" cy="848127"/>
          </a:xfrm>
          <a:prstGeom prst="uturnArrow">
            <a:avLst>
              <a:gd name="adj1" fmla="val 14627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-3239" y="167678"/>
            <a:ext cx="6794939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BOOSTING</a:t>
            </a:r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ABB52080-B96B-424F-8AC3-9EF219CE6B10}"/>
              </a:ext>
            </a:extLst>
          </p:cNvPr>
          <p:cNvSpPr/>
          <p:nvPr/>
        </p:nvSpPr>
        <p:spPr>
          <a:xfrm rot="10800000" flipH="1">
            <a:off x="1683327" y="5722024"/>
            <a:ext cx="9084642" cy="848127"/>
          </a:xfrm>
          <a:prstGeom prst="uturnArrow">
            <a:avLst>
              <a:gd name="adj1" fmla="val 14627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B65A25-7F84-4EFB-8FBA-9F2CDE2C6B5D}"/>
              </a:ext>
            </a:extLst>
          </p:cNvPr>
          <p:cNvGrpSpPr/>
          <p:nvPr/>
        </p:nvGrpSpPr>
        <p:grpSpPr>
          <a:xfrm>
            <a:off x="643467" y="1489932"/>
            <a:ext cx="10905066" cy="4362026"/>
            <a:chOff x="643467" y="1682436"/>
            <a:chExt cx="10905066" cy="4362026"/>
          </a:xfrm>
        </p:grpSpPr>
        <p:pic>
          <p:nvPicPr>
            <p:cNvPr id="11" name="Picture 2" descr="BOOSTINGì ëí ì´ë¯¸ì§ ê²ìê²°ê³¼">
              <a:extLst>
                <a:ext uri="{FF2B5EF4-FFF2-40B4-BE49-F238E27FC236}">
                  <a16:creationId xmlns:a16="http://schemas.microsoft.com/office/drawing/2014/main" id="{CD464BC6-9CAE-4C10-8CBB-F0F68CB28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3467" y="1682436"/>
              <a:ext cx="10905066" cy="4362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FE7488-566E-4B3D-887D-D97E9D1EB58D}"/>
                </a:ext>
              </a:extLst>
            </p:cNvPr>
            <p:cNvSpPr/>
            <p:nvPr/>
          </p:nvSpPr>
          <p:spPr>
            <a:xfrm>
              <a:off x="8294914" y="3429000"/>
              <a:ext cx="800100" cy="848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77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7988968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6985887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BAGGING vs BOOSTING</a:t>
            </a:r>
          </a:p>
        </p:txBody>
      </p:sp>
      <p:pic>
        <p:nvPicPr>
          <p:cNvPr id="16" name="Picture 2" descr="https://miro.medium.com/max/875/1*UUpSEvLnVIIq_2wQS8onoQ.png">
            <a:extLst>
              <a:ext uri="{FF2B5EF4-FFF2-40B4-BE49-F238E27FC236}">
                <a16:creationId xmlns:a16="http://schemas.microsoft.com/office/drawing/2014/main" id="{27D9A855-213E-4983-B1F1-799D1E8E6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84" y="1874687"/>
            <a:ext cx="67437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6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7988968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6985887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BAGGING vs BOOSTING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FB3FA1-B4A0-48BB-80C1-0497846B3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4583"/>
              </p:ext>
            </p:extLst>
          </p:nvPr>
        </p:nvGraphicFramePr>
        <p:xfrm>
          <a:off x="2500691" y="1875194"/>
          <a:ext cx="6671075" cy="247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09">
                  <a:extLst>
                    <a:ext uri="{9D8B030D-6E8A-4147-A177-3AD203B41FA5}">
                      <a16:colId xmlns:a16="http://schemas.microsoft.com/office/drawing/2014/main" val="325251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7682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9322388"/>
                    </a:ext>
                  </a:extLst>
                </a:gridCol>
              </a:tblGrid>
              <a:tr h="3660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BOOSTING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BAGGING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04494"/>
                  </a:ext>
                </a:extLst>
              </a:tr>
              <a:tr h="366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순차적 </a:t>
                      </a:r>
                      <a:r>
                        <a:rPr lang="en-US" altLang="ko-KR" dirty="0"/>
                        <a:t>Ensemble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동시적 </a:t>
                      </a:r>
                      <a:r>
                        <a:rPr lang="en-US" altLang="ko-KR" dirty="0"/>
                        <a:t>Ensemble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485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표본추출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오류 고려 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Random Sampling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Sampling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016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표본추출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Boot Strap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Boot Strap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65503"/>
                  </a:ext>
                </a:extLst>
              </a:tr>
              <a:tr h="366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사용모델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GBM, XGB, LGBM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730"/>
                  </a:ext>
                </a:extLst>
              </a:tr>
              <a:tr h="366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Bias </a:t>
                      </a:r>
                      <a:r>
                        <a:rPr lang="ko-KR" altLang="en-US" dirty="0"/>
                        <a:t>감소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Variance </a:t>
                      </a:r>
                      <a:r>
                        <a:rPr lang="ko-KR" altLang="en-US" dirty="0"/>
                        <a:t>감소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89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F8864D-BCF7-494A-97B6-5BA6B13BF51D}"/>
              </a:ext>
            </a:extLst>
          </p:cNvPr>
          <p:cNvSpPr txBox="1"/>
          <p:nvPr/>
        </p:nvSpPr>
        <p:spPr>
          <a:xfrm>
            <a:off x="1822332" y="4885509"/>
            <a:ext cx="7349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왜 </a:t>
            </a:r>
            <a:r>
              <a:rPr lang="en-US" altLang="ko-KR" sz="2400" b="1" dirty="0">
                <a:solidFill>
                  <a:schemeClr val="bg1"/>
                </a:solidFill>
              </a:rPr>
              <a:t>boosting</a:t>
            </a:r>
            <a:r>
              <a:rPr lang="ko-KR" altLang="en-US" sz="2400" b="1" dirty="0">
                <a:solidFill>
                  <a:schemeClr val="bg1"/>
                </a:solidFill>
              </a:rPr>
              <a:t>은 </a:t>
            </a:r>
            <a:r>
              <a:rPr lang="en-US" altLang="ko-KR" sz="2400" b="1" dirty="0">
                <a:solidFill>
                  <a:schemeClr val="bg1"/>
                </a:solidFill>
              </a:rPr>
              <a:t>Bias</a:t>
            </a:r>
            <a:r>
              <a:rPr lang="ko-KR" altLang="en-US" sz="2400" b="1" dirty="0">
                <a:solidFill>
                  <a:schemeClr val="bg1"/>
                </a:solidFill>
              </a:rPr>
              <a:t>를 낮추기 좋을까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오류에 가중치를 주어 오류를 확실히 줄일 수 있기때문에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Under Fitting</a:t>
            </a:r>
            <a:r>
              <a:rPr lang="ko-KR" altLang="en-US" dirty="0">
                <a:solidFill>
                  <a:schemeClr val="bg1"/>
                </a:solidFill>
              </a:rPr>
              <a:t>를 확실하게 해결할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4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7924800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6858481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BOOSTING </a:t>
            </a:r>
            <a:r>
              <a:rPr lang="ko-KR" altLang="en-US" sz="4800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기반 알고리즘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aphicFrame>
        <p:nvGraphicFramePr>
          <p:cNvPr id="16" name="내용 개체 틀 3">
            <a:extLst>
              <a:ext uri="{FF2B5EF4-FFF2-40B4-BE49-F238E27FC236}">
                <a16:creationId xmlns:a16="http://schemas.microsoft.com/office/drawing/2014/main" id="{2DA3C441-3569-4679-B6B8-C20058F9E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92183"/>
              </p:ext>
            </p:extLst>
          </p:nvPr>
        </p:nvGraphicFramePr>
        <p:xfrm>
          <a:off x="838200" y="2250166"/>
          <a:ext cx="10515600" cy="346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846676175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12207045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91520956"/>
                    </a:ext>
                  </a:extLst>
                </a:gridCol>
              </a:tblGrid>
              <a:tr h="63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알고리즘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특징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한계점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75755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GBM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Loss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Function</a:t>
                      </a:r>
                      <a:r>
                        <a:rPr lang="ko-KR" altLang="en-US" sz="2400" dirty="0"/>
                        <a:t>의 </a:t>
                      </a:r>
                      <a:r>
                        <a:rPr lang="en-US" altLang="ko-KR" sz="2400" dirty="0"/>
                        <a:t>Gradient</a:t>
                      </a:r>
                      <a:r>
                        <a:rPr lang="ko-KR" altLang="en-US" sz="2400" dirty="0"/>
                        <a:t>를</a:t>
                      </a:r>
                      <a:endParaRPr lang="en-US" altLang="ko-KR" sz="2400" dirty="0"/>
                    </a:p>
                    <a:p>
                      <a:pPr algn="ctr" latinLnBrk="1"/>
                      <a:r>
                        <a:rPr lang="ko-KR" altLang="en-US" sz="2400" dirty="0"/>
                        <a:t>통해 오답에 가중치 부여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시간소요가 길다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494631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Xgboost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GBM </a:t>
                      </a:r>
                      <a:r>
                        <a:rPr lang="ko-KR" altLang="en-US" sz="2400" dirty="0"/>
                        <a:t>대비 성능 향상</a:t>
                      </a:r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Kaggle</a:t>
                      </a:r>
                      <a:r>
                        <a:rPr lang="ko-KR" altLang="en-US" sz="2400" dirty="0"/>
                        <a:t>을 통한 성능 검증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시간소요가 길다</a:t>
                      </a:r>
                      <a:r>
                        <a:rPr lang="en-US" altLang="ko-KR" sz="2400" dirty="0"/>
                        <a:t>.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004636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Light GBM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Xgb</a:t>
                      </a:r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/>
                        <a:t>대비 자원소모 최소화</a:t>
                      </a:r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시간소요가 가장 짧음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=&gt; </a:t>
                      </a:r>
                      <a:r>
                        <a:rPr lang="ko-KR" altLang="en-US" sz="2400" dirty="0"/>
                        <a:t>대용량 데이터에 적합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Overfitting</a:t>
                      </a:r>
                      <a:r>
                        <a:rPr lang="ko-KR" altLang="en-US" sz="2400" dirty="0"/>
                        <a:t> 가능성 ↑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09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5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9382818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B314A38-9E0D-48DE-9D83-48466B0C5B15}"/>
              </a:ext>
            </a:extLst>
          </p:cNvPr>
          <p:cNvSpPr txBox="1">
            <a:spLocks/>
          </p:cNvSpPr>
          <p:nvPr/>
        </p:nvSpPr>
        <p:spPr>
          <a:xfrm>
            <a:off x="392459" y="1372261"/>
            <a:ext cx="5006068" cy="48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1800" dirty="0">
                <a:solidFill>
                  <a:schemeClr val="bg1"/>
                </a:solidFill>
              </a:rPr>
              <a:t>Gradient Descent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FCEE812-091A-439F-9258-99B7CDBBE92C}"/>
              </a:ext>
            </a:extLst>
          </p:cNvPr>
          <p:cNvSpPr txBox="1">
            <a:spLocks/>
          </p:cNvSpPr>
          <p:nvPr/>
        </p:nvSpPr>
        <p:spPr>
          <a:xfrm>
            <a:off x="5963474" y="2656229"/>
            <a:ext cx="3419357" cy="48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1800" dirty="0" err="1">
                <a:solidFill>
                  <a:schemeClr val="bg1"/>
                </a:solidFill>
              </a:rPr>
              <a:t>학습률</a:t>
            </a:r>
            <a:r>
              <a:rPr lang="en-US" altLang="ko-KR" sz="1800" dirty="0">
                <a:solidFill>
                  <a:schemeClr val="bg1"/>
                </a:solidFill>
              </a:rPr>
              <a:t>(learning rate)</a:t>
            </a:r>
            <a:r>
              <a:rPr lang="ko-KR" altLang="en-US" sz="1800" dirty="0">
                <a:solidFill>
                  <a:schemeClr val="bg1"/>
                </a:solidFill>
              </a:rPr>
              <a:t>의 중요성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13" name="Picture 2" descr="gradient descentì ëí ì´ë¯¸ì§ ê²ìê²°ê³¼">
            <a:extLst>
              <a:ext uri="{FF2B5EF4-FFF2-40B4-BE49-F238E27FC236}">
                <a16:creationId xmlns:a16="http://schemas.microsoft.com/office/drawing/2014/main" id="{F701AADD-EF18-4365-B553-6DB7A67D8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48" y="3142792"/>
            <a:ext cx="6251864" cy="228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dient descentì ëí ì´ë¯¸ì§ ê²ìê²°ê³¼">
            <a:extLst>
              <a:ext uri="{FF2B5EF4-FFF2-40B4-BE49-F238E27FC236}">
                <a16:creationId xmlns:a16="http://schemas.microsoft.com/office/drawing/2014/main" id="{80BAF8D7-8C4A-4946-946A-4338FE4B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6" y="2701452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0C6742-EA81-4F4A-B7E7-6497D6E6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27" y="1736742"/>
            <a:ext cx="4645400" cy="76071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25CA60-30A4-4601-AE62-E07B248FC315}"/>
              </a:ext>
            </a:extLst>
          </p:cNvPr>
          <p:cNvCxnSpPr>
            <a:cxnSpLocks/>
          </p:cNvCxnSpPr>
          <p:nvPr/>
        </p:nvCxnSpPr>
        <p:spPr>
          <a:xfrm>
            <a:off x="5618592" y="1604940"/>
            <a:ext cx="0" cy="49772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437CB8-838C-43E1-9190-CDD3274A91B7}"/>
              </a:ext>
            </a:extLst>
          </p:cNvPr>
          <p:cNvSpPr txBox="1"/>
          <p:nvPr/>
        </p:nvSpPr>
        <p:spPr>
          <a:xfrm>
            <a:off x="170850" y="158902"/>
            <a:ext cx="8545929" cy="830997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chemeClr val="bg1"/>
                </a:solidFill>
              </a:rPr>
              <a:t>GBM (GRADIENT BOOSTING)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96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459608" y="112039"/>
            <a:ext cx="1568058" cy="830997"/>
          </a:xfrm>
          <a:prstGeom prst="rect">
            <a:avLst/>
          </a:prstGeom>
          <a:noFill/>
          <a:ln w="539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GBM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7E99C2-1816-4E78-BADF-A94E1FD8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2" y="5479704"/>
            <a:ext cx="4017907" cy="48656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187F6EB6-2734-49C8-809D-F1633BC087F5}"/>
              </a:ext>
            </a:extLst>
          </p:cNvPr>
          <p:cNvSpPr txBox="1">
            <a:spLocks/>
          </p:cNvSpPr>
          <p:nvPr/>
        </p:nvSpPr>
        <p:spPr>
          <a:xfrm>
            <a:off x="-11466" y="1720601"/>
            <a:ext cx="5006068" cy="48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500" dirty="0">
                <a:solidFill>
                  <a:schemeClr val="bg1"/>
                </a:solidFill>
              </a:rPr>
              <a:t>Gradient Descent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750AF75-0594-415B-AF81-A0BF52C419CB}"/>
              </a:ext>
            </a:extLst>
          </p:cNvPr>
          <p:cNvSpPr txBox="1">
            <a:spLocks/>
          </p:cNvSpPr>
          <p:nvPr/>
        </p:nvSpPr>
        <p:spPr>
          <a:xfrm>
            <a:off x="-11466" y="4628260"/>
            <a:ext cx="5006068" cy="48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500" dirty="0">
                <a:solidFill>
                  <a:schemeClr val="bg1"/>
                </a:solidFill>
              </a:rPr>
              <a:t>Gradient Boosting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DD6B8C7-6C96-484A-A8BD-E4D0C8E6B800}"/>
              </a:ext>
            </a:extLst>
          </p:cNvPr>
          <p:cNvSpPr/>
          <p:nvPr/>
        </p:nvSpPr>
        <p:spPr>
          <a:xfrm rot="5400000">
            <a:off x="2257467" y="3613059"/>
            <a:ext cx="46820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08A381-F876-4AFD-8143-06A2EA6C9996}"/>
              </a:ext>
            </a:extLst>
          </p:cNvPr>
          <p:cNvSpPr/>
          <p:nvPr/>
        </p:nvSpPr>
        <p:spPr>
          <a:xfrm>
            <a:off x="5125231" y="5083225"/>
            <a:ext cx="5939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</a:rPr>
              <a:t>learning rate </a:t>
            </a:r>
            <a:r>
              <a:rPr lang="ko-KR" altLang="en-US" sz="2200" dirty="0">
                <a:solidFill>
                  <a:schemeClr val="bg1"/>
                </a:solidFill>
                <a:latin typeface="Cambria Math" panose="02040503050406030204" pitchFamily="18" charset="0"/>
              </a:rPr>
              <a:t>↑</a:t>
            </a:r>
            <a:r>
              <a:rPr lang="ko-KR" altLang="en-US" sz="22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</a:rPr>
              <a:t>: </a:t>
            </a:r>
            <a:endParaRPr lang="ko-KR" altLang="en-US" sz="22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Segoe UI" panose="020B0502040204020203" pitchFamily="34" charset="0"/>
              </a:rPr>
              <a:t>새로운 </a:t>
            </a:r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</a:rPr>
              <a:t>function</a:t>
            </a:r>
            <a:r>
              <a:rPr lang="ko-KR" altLang="en-US" sz="2200" dirty="0">
                <a:solidFill>
                  <a:schemeClr val="bg1"/>
                </a:solidFill>
                <a:latin typeface="Segoe UI" panose="020B0502040204020203" pitchFamily="34" charset="0"/>
              </a:rPr>
              <a:t>에 대한 반영률 ↑</a:t>
            </a:r>
          </a:p>
          <a:p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</a:rPr>
              <a:t>-&gt; Overfitting </a:t>
            </a:r>
            <a:r>
              <a:rPr lang="ko-KR" altLang="en-US" sz="2200" dirty="0">
                <a:solidFill>
                  <a:schemeClr val="bg1"/>
                </a:solidFill>
                <a:latin typeface="Segoe UI" panose="020B0502040204020203" pitchFamily="34" charset="0"/>
              </a:rPr>
              <a:t>가능성 ↑</a:t>
            </a:r>
            <a:endParaRPr lang="en-US" altLang="ko-KR" sz="22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endParaRPr lang="ko-KR" altLang="en-US" sz="22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Segoe UI" panose="020B0502040204020203" pitchFamily="34" charset="0"/>
              </a:rPr>
              <a:t>*</a:t>
            </a:r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</a:rPr>
              <a:t>learning rate </a:t>
            </a:r>
            <a:r>
              <a:rPr lang="ko-KR" altLang="en-US" sz="2200" dirty="0">
                <a:solidFill>
                  <a:schemeClr val="bg1"/>
                </a:solidFill>
                <a:latin typeface="Segoe UI" panose="020B0502040204020203" pitchFamily="34" charset="0"/>
              </a:rPr>
              <a:t>↓ </a:t>
            </a:r>
            <a:r>
              <a:rPr lang="en-US" altLang="ko-KR" sz="2200" dirty="0">
                <a:solidFill>
                  <a:schemeClr val="bg1"/>
                </a:solidFill>
                <a:latin typeface="Segoe UI" panose="020B0502040204020203" pitchFamily="34" charset="0"/>
              </a:rPr>
              <a:t>-&gt; intuition </a:t>
            </a:r>
            <a:r>
              <a:rPr lang="ko-KR" altLang="en-US" sz="2200" dirty="0">
                <a:solidFill>
                  <a:schemeClr val="bg1"/>
                </a:solidFill>
                <a:latin typeface="맑은 고딕" panose="020B0503020000020004" pitchFamily="50" charset="-127"/>
              </a:rPr>
              <a:t>多</a:t>
            </a:r>
            <a:endParaRPr lang="ko-KR" altLang="en-US" sz="22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BF5D09-4879-46A2-AF64-237D0FF9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31" y="1623516"/>
            <a:ext cx="6315075" cy="3248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345D1ED-20AF-4C74-A1A9-81CF48AA1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28" y="2433289"/>
            <a:ext cx="3788732" cy="76071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A17FEE-7F49-460C-A36E-83AB25170273}"/>
              </a:ext>
            </a:extLst>
          </p:cNvPr>
          <p:cNvCxnSpPr>
            <a:cxnSpLocks/>
          </p:cNvCxnSpPr>
          <p:nvPr/>
        </p:nvCxnSpPr>
        <p:spPr>
          <a:xfrm>
            <a:off x="4766170" y="1620982"/>
            <a:ext cx="0" cy="49772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102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1625</TotalTime>
  <Words>742</Words>
  <Application>Microsoft Office PowerPoint</Application>
  <PresentationFormat>와이드스크린</PresentationFormat>
  <Paragraphs>170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KoPub돋움체 Bold</vt:lpstr>
      <vt:lpstr>KoPub돋움체 Light</vt:lpstr>
      <vt:lpstr>굴림</vt:lpstr>
      <vt:lpstr>맑은 고딕</vt:lpstr>
      <vt:lpstr>Arial</vt:lpstr>
      <vt:lpstr>Calibri</vt:lpstr>
      <vt:lpstr>Cambria Math</vt:lpstr>
      <vt:lpstr>Segoe UI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 </cp:lastModifiedBy>
  <cp:revision>97</cp:revision>
  <dcterms:created xsi:type="dcterms:W3CDTF">2016-03-12T15:04:52Z</dcterms:created>
  <dcterms:modified xsi:type="dcterms:W3CDTF">2019-10-08T10:01:07Z</dcterms:modified>
</cp:coreProperties>
</file>