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93" r:id="rId4"/>
    <p:sldId id="336" r:id="rId5"/>
    <p:sldId id="331" r:id="rId6"/>
    <p:sldId id="334" r:id="rId7"/>
    <p:sldId id="25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0793DE8-ED6C-468E-AD81-DF84958C69AD}">
          <p14:sldIdLst>
            <p14:sldId id="262"/>
            <p14:sldId id="257"/>
            <p14:sldId id="293"/>
            <p14:sldId id="336"/>
            <p14:sldId id="331"/>
            <p14:sldId id="334"/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686"/>
    <a:srgbClr val="1F4E79"/>
    <a:srgbClr val="FF9900"/>
    <a:srgbClr val="666666"/>
    <a:srgbClr val="474747"/>
    <a:srgbClr val="222222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2672754" y="2140092"/>
            <a:ext cx="70039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&lt;M/L 9</a:t>
            </a:r>
            <a:r>
              <a:rPr kumimoji="0" lang="ko-KR" altLang="en-US" sz="4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주차</a:t>
            </a:r>
            <a:r>
              <a:rPr lang="en-US" altLang="ko-KR" sz="4800" kern="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&gt;</a:t>
            </a:r>
            <a:endParaRPr kumimoji="0" lang="en-US" altLang="ko-KR" sz="4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Model Ensemble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04599" y="1774677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오늘 배울 것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95894" y="3514904"/>
            <a:ext cx="2690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Model Ensemble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이란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95894" y="4020560"/>
            <a:ext cx="4257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왜 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Model Ensemble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효과가 좋을까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243" name="직사각형 2242"/>
          <p:cNvSpPr/>
          <p:nvPr/>
        </p:nvSpPr>
        <p:spPr>
          <a:xfrm>
            <a:off x="6719879" y="364380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719879" y="4180421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995894" y="4603782"/>
            <a:ext cx="3414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Voting / Averaging / </a:t>
            </a:r>
            <a:r>
              <a:rPr lang="en-US" altLang="ko-KR" sz="20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Gmean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95894" y="5684969"/>
            <a:ext cx="2616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submission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간 상관성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6719879" y="4731103"/>
            <a:ext cx="80387" cy="79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719879" y="5844830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E0BDE7-4BB3-469A-BEEF-8CE1272CCFA1}"/>
              </a:ext>
            </a:extLst>
          </p:cNvPr>
          <p:cNvSpPr txBox="1"/>
          <p:nvPr/>
        </p:nvSpPr>
        <p:spPr>
          <a:xfrm>
            <a:off x="6995894" y="5144437"/>
            <a:ext cx="1163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Stacking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00EC79-5D06-4C07-A780-BB5FBD6EF163}"/>
              </a:ext>
            </a:extLst>
          </p:cNvPr>
          <p:cNvSpPr/>
          <p:nvPr/>
        </p:nvSpPr>
        <p:spPr>
          <a:xfrm>
            <a:off x="6719879" y="5271758"/>
            <a:ext cx="80387" cy="79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7270812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459608" y="112039"/>
            <a:ext cx="6193362" cy="830997"/>
          </a:xfrm>
          <a:prstGeom prst="rect">
            <a:avLst/>
          </a:prstGeom>
          <a:noFill/>
          <a:ln w="53975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Model Ensemble</a:t>
            </a:r>
            <a:r>
              <a:rPr lang="ko-KR" altLang="en-US" sz="4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이란</a:t>
            </a:r>
            <a:r>
              <a:rPr lang="en-US" altLang="ko-KR" sz="4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24CD4F2-719E-4492-B02F-575B39DEF462}"/>
              </a:ext>
            </a:extLst>
          </p:cNvPr>
          <p:cNvSpPr txBox="1">
            <a:spLocks/>
          </p:cNvSpPr>
          <p:nvPr/>
        </p:nvSpPr>
        <p:spPr>
          <a:xfrm>
            <a:off x="556532" y="1984317"/>
            <a:ext cx="11210925" cy="389664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chemeClr val="bg1"/>
                </a:solidFill>
              </a:rPr>
              <a:t>개별 모델들의 결과값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</a:rPr>
              <a:t>predicted_value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r>
              <a:rPr lang="ko-KR" altLang="en-US" sz="2400" dirty="0">
                <a:solidFill>
                  <a:schemeClr val="bg1"/>
                </a:solidFill>
              </a:rPr>
              <a:t>에 대한 </a:t>
            </a:r>
            <a:r>
              <a:rPr lang="ko-KR" altLang="en-US" sz="2400" b="1" dirty="0">
                <a:solidFill>
                  <a:srgbClr val="FF0000"/>
                </a:solidFill>
              </a:rPr>
              <a:t>앙상블</a:t>
            </a:r>
            <a:r>
              <a:rPr lang="ko-KR" altLang="en-US" sz="2400" dirty="0">
                <a:solidFill>
                  <a:schemeClr val="bg1"/>
                </a:solidFill>
              </a:rPr>
              <a:t> 기법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0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7270812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459608" y="112039"/>
            <a:ext cx="3347391" cy="830997"/>
          </a:xfrm>
          <a:prstGeom prst="rect">
            <a:avLst/>
          </a:prstGeom>
          <a:noFill/>
          <a:ln w="53975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왜 사용할까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?</a:t>
            </a:r>
          </a:p>
        </p:txBody>
      </p:sp>
      <p:pic>
        <p:nvPicPr>
          <p:cNvPr id="1026" name="Picture 2" descr="앙상블 머신러닝에 대한 이미지 검색결과">
            <a:extLst>
              <a:ext uri="{FF2B5EF4-FFF2-40B4-BE49-F238E27FC236}">
                <a16:creationId xmlns:a16="http://schemas.microsoft.com/office/drawing/2014/main" id="{B1571BE1-FBB1-48DF-9E5B-C6AF4F6D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39" y="1726517"/>
            <a:ext cx="5207061" cy="424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6CF9F7-E26D-4B8E-A4C2-D8C0C1D1CFD5}"/>
              </a:ext>
            </a:extLst>
          </p:cNvPr>
          <p:cNvSpPr txBox="1">
            <a:spLocks/>
          </p:cNvSpPr>
          <p:nvPr/>
        </p:nvSpPr>
        <p:spPr>
          <a:xfrm>
            <a:off x="6566714" y="1961965"/>
            <a:ext cx="5207061" cy="34218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chemeClr val="bg1"/>
                </a:solidFill>
              </a:rPr>
              <a:t>여러 개의 모델의 결과를 고려하여 더 나은 결과를 만들 수 있게 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96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6676008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267103" y="112039"/>
            <a:ext cx="5512259" cy="830997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Voting / Averaging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2050" name="Picture 2" descr="voting classifier에 대한 이미지 검색결과">
            <a:extLst>
              <a:ext uri="{FF2B5EF4-FFF2-40B4-BE49-F238E27FC236}">
                <a16:creationId xmlns:a16="http://schemas.microsoft.com/office/drawing/2014/main" id="{F06A8F33-0B26-41EF-9756-3EA9AF093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85" y="1841005"/>
            <a:ext cx="7378189" cy="44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658EDEE-4B82-44BD-8101-3EB26420FA0F}"/>
              </a:ext>
            </a:extLst>
          </p:cNvPr>
          <p:cNvSpPr txBox="1">
            <a:spLocks/>
          </p:cNvSpPr>
          <p:nvPr/>
        </p:nvSpPr>
        <p:spPr>
          <a:xfrm>
            <a:off x="7688063" y="2738399"/>
            <a:ext cx="4503938" cy="26769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solidFill>
                  <a:schemeClr val="bg1"/>
                </a:solidFill>
              </a:rPr>
              <a:t>Voting : </a:t>
            </a:r>
            <a:r>
              <a:rPr lang="ko-KR" altLang="en-US" sz="2200" dirty="0">
                <a:solidFill>
                  <a:schemeClr val="bg1"/>
                </a:solidFill>
              </a:rPr>
              <a:t>여러 개의 모델 결과 중 더 많이 예측된 값을 사용</a:t>
            </a:r>
            <a:endParaRPr lang="en-US" altLang="ko-KR" sz="2200" dirty="0">
              <a:solidFill>
                <a:schemeClr val="bg1"/>
              </a:solidFill>
            </a:endParaRPr>
          </a:p>
          <a:p>
            <a:r>
              <a:rPr lang="en-US" altLang="ko-KR" sz="2200" dirty="0">
                <a:solidFill>
                  <a:schemeClr val="bg1"/>
                </a:solidFill>
              </a:rPr>
              <a:t>Averaging : </a:t>
            </a:r>
            <a:r>
              <a:rPr lang="ko-KR" altLang="en-US" sz="2200" dirty="0">
                <a:solidFill>
                  <a:schemeClr val="bg1"/>
                </a:solidFill>
              </a:rPr>
              <a:t>여러 개의 모델 결과의 평균을 예측된 값으로 사용</a:t>
            </a:r>
            <a:endParaRPr lang="en-US" altLang="ko-K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98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6676008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267103" y="112039"/>
            <a:ext cx="5512259" cy="830997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Stacking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3076" name="Picture 4" descr="stacking 머신러닝에 대한 이미지 검색결과">
            <a:extLst>
              <a:ext uri="{FF2B5EF4-FFF2-40B4-BE49-F238E27FC236}">
                <a16:creationId xmlns:a16="http://schemas.microsoft.com/office/drawing/2014/main" id="{BC3EE7B9-B98A-418A-AEFE-3439F287A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6" y="1787067"/>
            <a:ext cx="6895083" cy="42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0CB8819-1F43-41FD-B2CB-3470231DA58E}"/>
              </a:ext>
            </a:extLst>
          </p:cNvPr>
          <p:cNvSpPr txBox="1">
            <a:spLocks/>
          </p:cNvSpPr>
          <p:nvPr/>
        </p:nvSpPr>
        <p:spPr>
          <a:xfrm>
            <a:off x="7483877" y="1886143"/>
            <a:ext cx="4503938" cy="4114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input(X)</a:t>
            </a:r>
          </a:p>
          <a:p>
            <a:pPr marL="0" indent="0" algn="ctr"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200" dirty="0">
                <a:solidFill>
                  <a:schemeClr val="bg1"/>
                </a:solidFill>
              </a:rPr>
              <a:t>단일 </a:t>
            </a:r>
            <a:r>
              <a:rPr lang="en-US" altLang="ko-KR" sz="2200" dirty="0">
                <a:solidFill>
                  <a:schemeClr val="bg1"/>
                </a:solidFill>
              </a:rPr>
              <a:t>model</a:t>
            </a:r>
          </a:p>
          <a:p>
            <a:pPr marL="0" indent="0" algn="ctr"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200" dirty="0">
                <a:solidFill>
                  <a:schemeClr val="bg1"/>
                </a:solidFill>
              </a:rPr>
              <a:t>각각의 </a:t>
            </a:r>
            <a:r>
              <a:rPr lang="en-US" altLang="ko-KR" sz="2200" dirty="0">
                <a:solidFill>
                  <a:schemeClr val="bg1"/>
                </a:solidFill>
              </a:rPr>
              <a:t>output(predicted value)</a:t>
            </a:r>
          </a:p>
          <a:p>
            <a:pPr marL="0" indent="0" algn="ctr"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meta model(stacking)</a:t>
            </a:r>
          </a:p>
          <a:p>
            <a:pPr marL="0" indent="0" algn="ctr"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output(predicted value)</a:t>
            </a:r>
          </a:p>
          <a:p>
            <a:pPr marL="0" indent="0" algn="ctr">
              <a:buNone/>
            </a:pPr>
            <a:endParaRPr lang="en-US" altLang="ko-KR" sz="2200" dirty="0">
              <a:solidFill>
                <a:schemeClr val="bg1"/>
              </a:solidFill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A2AE4575-6CF6-406F-8C2C-E225246D16E5}"/>
              </a:ext>
            </a:extLst>
          </p:cNvPr>
          <p:cNvSpPr/>
          <p:nvPr/>
        </p:nvSpPr>
        <p:spPr>
          <a:xfrm>
            <a:off x="9445841" y="2272683"/>
            <a:ext cx="435006" cy="3658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4505A11E-D01B-469D-90C3-52918E8FF237}"/>
              </a:ext>
            </a:extLst>
          </p:cNvPr>
          <p:cNvSpPr/>
          <p:nvPr/>
        </p:nvSpPr>
        <p:spPr>
          <a:xfrm>
            <a:off x="9445841" y="3142694"/>
            <a:ext cx="435006" cy="3658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5EE2F229-7DD3-431E-88D8-849DC456BFD2}"/>
              </a:ext>
            </a:extLst>
          </p:cNvPr>
          <p:cNvSpPr/>
          <p:nvPr/>
        </p:nvSpPr>
        <p:spPr>
          <a:xfrm>
            <a:off x="9445841" y="4012705"/>
            <a:ext cx="435006" cy="3658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B658F2BA-8D64-489D-BD29-3A4C90228B23}"/>
              </a:ext>
            </a:extLst>
          </p:cNvPr>
          <p:cNvSpPr/>
          <p:nvPr/>
        </p:nvSpPr>
        <p:spPr>
          <a:xfrm>
            <a:off x="9445841" y="4823549"/>
            <a:ext cx="435006" cy="3658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65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5348549" y="2931473"/>
            <a:ext cx="14927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END</a:t>
            </a:r>
            <a:endParaRPr lang="ko-KR" altLang="en-US" sz="5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1825</TotalTime>
  <Words>113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KoPub돋움체 Bold</vt:lpstr>
      <vt:lpstr>KoPub돋움체 Light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정 재엽</cp:lastModifiedBy>
  <cp:revision>104</cp:revision>
  <dcterms:created xsi:type="dcterms:W3CDTF">2016-03-12T15:04:52Z</dcterms:created>
  <dcterms:modified xsi:type="dcterms:W3CDTF">2019-11-19T01:24:40Z</dcterms:modified>
</cp:coreProperties>
</file>