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83" r:id="rId2"/>
    <p:sldId id="384" r:id="rId3"/>
    <p:sldId id="385" r:id="rId4"/>
    <p:sldId id="386" r:id="rId5"/>
    <p:sldId id="390" r:id="rId6"/>
    <p:sldId id="387" r:id="rId7"/>
    <p:sldId id="388" r:id="rId8"/>
    <p:sldId id="389" r:id="rId9"/>
    <p:sldId id="256" r:id="rId10"/>
    <p:sldId id="257" r:id="rId11"/>
    <p:sldId id="258" r:id="rId12"/>
    <p:sldId id="259" r:id="rId13"/>
    <p:sldId id="39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50D1F-D40E-4AE5-87F4-510916D8867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A0293-87E4-4DE6-94F8-AD8D3C80D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92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23DD4-FB2C-4600-ACCC-EE64BF77C13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8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23DD4-FB2C-4600-ACCC-EE64BF77C1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041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7A16BD6-81DB-427A-BBF2-D8CAC80FD3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EC36076-6717-4FDD-A0A1-3A84B4E92A44}" type="slidenum">
              <a:rPr lang="en-US" altLang="ko-KR" sz="1200"/>
              <a:pPr eaLnBrk="1" hangingPunct="1"/>
              <a:t>9</a:t>
            </a:fld>
            <a:endParaRPr lang="en-US" altLang="ko-KR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F98145F-EB67-49EE-A3B2-166E0F7DCD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564995A-71C5-4331-B71F-ADECE542E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C7F195A5-FD1A-4DAA-B63A-F3CB6EC824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BCE8281-8060-4436-A3B1-F915BF73208C}" type="slidenum">
              <a:rPr lang="en-US" altLang="ko-KR" sz="1200"/>
              <a:pPr eaLnBrk="1" hangingPunct="1"/>
              <a:t>10</a:t>
            </a:fld>
            <a:endParaRPr lang="en-US" altLang="ko-KR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81C1975-92A1-4DD6-BC40-D684A46C9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1AC2265-90D1-4DE5-B348-2C49F9357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8A77F22-8332-4D2D-A59B-EF31BA7BF0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C83FF5D-5D3C-451B-A499-E7B83C1FFFCE}" type="slidenum">
              <a:rPr lang="en-US" altLang="ko-KR" sz="1200"/>
              <a:pPr eaLnBrk="1" hangingPunct="1"/>
              <a:t>11</a:t>
            </a:fld>
            <a:endParaRPr lang="en-US" altLang="ko-KR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768EDB2-922D-4BBA-9AE7-F513E27C7E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25C215B-4EEB-46BB-8DC2-11C028A3D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1AD2-7890-4C34-808C-DB88AB3F6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7B7A2A-BEF8-4186-8FC4-8D2154943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C1B2E-1674-41C9-B7ED-F2C9FFDE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B58-8A83-4159-AE82-E1A2E550E669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6E1C9-C75C-4376-8A5A-0F764A71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6B07E-41DE-44C1-94FA-265715C5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EC2-42B9-408D-99D4-0629E738B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84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11176-E2E0-49F6-BF6B-A4B1A9D0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3736F6-A285-4C0A-AECB-FEBF60AAB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9706A-2208-48D6-9752-6DC20903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B58-8A83-4159-AE82-E1A2E550E669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7E470-25B1-42EF-AAA9-528F58D1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79970-550B-4AEA-81A5-614D5DBE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EC2-42B9-408D-99D4-0629E738B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92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A6F504-149A-4A60-B13D-1F6DA448B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2E46CA-91D8-46FE-B772-6741C1EA9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AB8E8-547C-49B7-98D3-855A69B0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B58-8A83-4159-AE82-E1A2E550E669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B84C4-9D43-4FFE-9E12-E54E4D75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15CFA-0F85-4E7B-A264-962D2E30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EC2-42B9-408D-99D4-0629E738B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76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7DAA1-ABDA-441A-AB39-1E52D434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5128B1-EB0F-49C0-9D3D-D035FB5AB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DCC62-9470-4538-9A91-68658C04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B58-8A83-4159-AE82-E1A2E550E669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B9426-D570-4782-B899-A7184119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FB39B-0B7E-4CDA-B762-8F706263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EC2-42B9-408D-99D4-0629E738B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8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945F8-5C66-49CB-9857-15274D2E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990175-1F9C-4BD9-B7A5-A86AF2EAC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E36852-230E-4502-A90E-6233BDB5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B58-8A83-4159-AE82-E1A2E550E669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94D81-93F4-48D4-82ED-22EB42BE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BF6A0-754D-46B8-9A21-78E0E37E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EC2-42B9-408D-99D4-0629E738B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02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EDD5C-883D-41E5-A4E6-D5B6C523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3CCAC-8BFE-4564-8BFB-F91527873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96E518-33CD-4AA2-99F7-5D4051752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FA522F-E3A7-49E9-9451-85A8D344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B58-8A83-4159-AE82-E1A2E550E669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89D83-00EC-459B-B65A-1273F01A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C76369-DD82-4E50-ADB2-A7B4D717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EC2-42B9-408D-99D4-0629E738B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71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10CC7-D071-4242-A1B2-B5300A1E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58793E-CC90-40B2-8925-71E42594B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F9C140-334E-4B3F-96C5-77397AD9F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657C97-E5DB-48C6-B196-2DE125712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BB18BF-A9DA-42FF-A61A-67EEFF87B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7E2331-2E97-425A-BD7D-68700B0A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B58-8A83-4159-AE82-E1A2E550E669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E0E7CB-DA41-4C6B-BDA3-D1263CF3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D82AC8-4D76-409E-BA1D-457B3523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EC2-42B9-408D-99D4-0629E738B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8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694A2-2A28-4D9F-927A-D089DED9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FF1E30-B7BF-4C70-855D-0BEBD5E9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B58-8A83-4159-AE82-E1A2E550E669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EC410C-AF53-4EE7-ACCD-3956ED19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1C16C7-D712-4B56-BDB3-E4F39927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EC2-42B9-408D-99D4-0629E738B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5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C040E5-37F3-492F-996C-6D659489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B58-8A83-4159-AE82-E1A2E550E669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D19385-43EF-407D-9556-BE543224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3829FB-EBEA-4760-87E5-E884EA36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EC2-42B9-408D-99D4-0629E738B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87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56B76-4A18-496F-8174-869C57B5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541DC-2BCD-42C0-AB5D-A82589186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BC0F0E-B307-4FCA-84D1-B283B73DC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A905D9-8CE9-4362-AEF1-86ACCD68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B58-8A83-4159-AE82-E1A2E550E669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5E31E9-FB50-4838-9459-5D4FCD35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BFD5FF-230A-4593-9A7B-F51AAEE5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EC2-42B9-408D-99D4-0629E738B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60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DE613-4321-41D9-8426-79491D1F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8E68C8-3699-47ED-8854-CC23EC3F3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72A96F-F579-4F4B-AED1-374290A18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E92072-0AA3-4562-A4B3-136D4997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B58-8A83-4159-AE82-E1A2E550E669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585712-7099-478A-8F50-2CDEADD1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7DF86A-8254-4871-A6CA-42C8DEA2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4EC2-42B9-408D-99D4-0629E738B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13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ADC216-7A89-4DA1-8C04-A499B1C6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0BD2A3-A187-4881-BB96-871651CE5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39D93-2BF6-4FE1-85D5-720AF14FB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5B58-8A83-4159-AE82-E1A2E550E669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E4DC7-614F-4FC1-8416-59D7349EE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C143B-DEBC-4CE6-9C3C-E4250D871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84EC2-42B9-408D-99D4-0629E738B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0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jpe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1986E5-BD1F-47A7-BF26-1D29CB2E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86B9B72-21D3-8FF8-F31B-9E757E03F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564726"/>
              </p:ext>
            </p:extLst>
          </p:nvPr>
        </p:nvGraphicFramePr>
        <p:xfrm>
          <a:off x="228600" y="1524000"/>
          <a:ext cx="11734799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5416">
                  <a:extLst>
                    <a:ext uri="{9D8B030D-6E8A-4147-A177-3AD203B41FA5}">
                      <a16:colId xmlns:a16="http://schemas.microsoft.com/office/drawing/2014/main" val="2377713493"/>
                    </a:ext>
                  </a:extLst>
                </a:gridCol>
                <a:gridCol w="8649383">
                  <a:extLst>
                    <a:ext uri="{9D8B030D-6E8A-4147-A177-3AD203B41FA5}">
                      <a16:colId xmlns:a16="http://schemas.microsoft.com/office/drawing/2014/main" val="2067148777"/>
                    </a:ext>
                  </a:extLst>
                </a:gridCol>
              </a:tblGrid>
              <a:tr h="286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항목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세부 내용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8297"/>
                  </a:ext>
                </a:extLst>
              </a:tr>
              <a:tr h="254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이벤트 제목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없어진 명절 음식을 가져오자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37501"/>
                  </a:ext>
                </a:extLst>
              </a:tr>
              <a:tr h="254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9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12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일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~ 9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19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0051"/>
                  </a:ext>
                </a:extLst>
              </a:tr>
              <a:tr h="254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목적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대상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101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레벨 이상 모든 모험가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905886"/>
                  </a:ext>
                </a:extLst>
              </a:tr>
              <a:tr h="243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이벤트 세부 내용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101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레벨 이상 모험가가 모험가의 적정 레벨 몬스터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(-10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레벨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~ +10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레벨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사이의 몬스터를 잡아서 나오는 명절 음식을 아랫마을에 있는 </a:t>
                      </a:r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추석월묘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NPC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에게 가져가서 말을 걸면 일정 확률로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사냥에 도움되는 버프 쿠폰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성향성장비약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EXP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쿠폰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추석전용 치장아이템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중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 지급</a:t>
                      </a:r>
                      <a:b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</a:br>
                      <a:b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</a:b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&lt;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계정당 하루 한 번 참여 가능합니다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75309"/>
                  </a:ext>
                </a:extLst>
              </a:tr>
              <a:tr h="254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개발팀 지원 및 확인 요청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월묘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몬스터에 추석관련 치장아이템을 입혀서 아랫마을에 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NPC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로 생성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몬스터를 잡을 때마다 일정확률로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명절 음식 생성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일정 보상 확률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계정당 제한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6662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AFD4A83-E4E2-4166-B59B-F7496E047B03}"/>
              </a:ext>
            </a:extLst>
          </p:cNvPr>
          <p:cNvSpPr txBox="1"/>
          <p:nvPr/>
        </p:nvSpPr>
        <p:spPr>
          <a:xfrm>
            <a:off x="8768010" y="0"/>
            <a:ext cx="342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메이플스토리</a:t>
            </a:r>
            <a:r>
              <a:rPr lang="en-US" altLang="ko-KR" dirty="0"/>
              <a:t> </a:t>
            </a:r>
            <a:r>
              <a:rPr lang="ko-KR" altLang="en-US" dirty="0"/>
              <a:t>추석 이벤트 </a:t>
            </a:r>
            <a:r>
              <a:rPr lang="en-US" altLang="ko-KR" dirty="0"/>
              <a:t>NPC</a:t>
            </a:r>
          </a:p>
        </p:txBody>
      </p:sp>
    </p:spTree>
    <p:extLst>
      <p:ext uri="{BB962C8B-B14F-4D97-AF65-F5344CB8AC3E}">
        <p14:creationId xmlns:p14="http://schemas.microsoft.com/office/powerpoint/2010/main" val="1610927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4">
            <a:extLst>
              <a:ext uri="{FF2B5EF4-FFF2-40B4-BE49-F238E27FC236}">
                <a16:creationId xmlns:a16="http://schemas.microsoft.com/office/drawing/2014/main" id="{534DC3B6-7268-462A-B110-0B550D306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566738"/>
            <a:ext cx="917972" cy="323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050" b="1"/>
              <a:t>이벤트 둘</a:t>
            </a:r>
            <a:r>
              <a:rPr lang="en-US" altLang="ko-KR" sz="1050" b="1"/>
              <a:t>.</a:t>
            </a:r>
          </a:p>
        </p:txBody>
      </p:sp>
      <p:sp>
        <p:nvSpPr>
          <p:cNvPr id="3075" name="Text Box 6">
            <a:extLst>
              <a:ext uri="{FF2B5EF4-FFF2-40B4-BE49-F238E27FC236}">
                <a16:creationId xmlns:a16="http://schemas.microsoft.com/office/drawing/2014/main" id="{59B9B222-8519-431C-90A8-95A2E25FA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785" y="890587"/>
            <a:ext cx="426600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350" b="1" dirty="0"/>
              <a:t> </a:t>
            </a:r>
            <a:r>
              <a:rPr lang="ko-KR" altLang="en-US" sz="1350" b="1" dirty="0"/>
              <a:t>한글날 단어 모으기 이벤트 </a:t>
            </a:r>
            <a:r>
              <a:rPr lang="en-US" altLang="ko-KR" sz="1350" b="1" dirty="0"/>
              <a:t>!</a:t>
            </a:r>
          </a:p>
        </p:txBody>
      </p:sp>
      <p:sp>
        <p:nvSpPr>
          <p:cNvPr id="3076" name="Rectangle 7">
            <a:extLst>
              <a:ext uri="{FF2B5EF4-FFF2-40B4-BE49-F238E27FC236}">
                <a16:creationId xmlns:a16="http://schemas.microsoft.com/office/drawing/2014/main" id="{1CBD90D3-F429-4E5A-83C2-F54CEAAE7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458391"/>
            <a:ext cx="4371975" cy="615672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ko-KR" altLang="ko-KR" sz="975">
              <a:solidFill>
                <a:schemeClr val="tx2"/>
              </a:solidFill>
            </a:endParaRPr>
          </a:p>
        </p:txBody>
      </p:sp>
      <p:sp>
        <p:nvSpPr>
          <p:cNvPr id="3077" name="Text Box 8">
            <a:extLst>
              <a:ext uri="{FF2B5EF4-FFF2-40B4-BE49-F238E27FC236}">
                <a16:creationId xmlns:a16="http://schemas.microsoft.com/office/drawing/2014/main" id="{0EC64A98-23B9-4E33-AA2B-6F8965272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131" y="1160860"/>
            <a:ext cx="4157663" cy="66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dirty="0"/>
              <a:t> </a:t>
            </a:r>
            <a:r>
              <a:rPr lang="ko-KR" altLang="en-US" sz="900" dirty="0"/>
              <a:t>이벤트 기간 동안 특별히 몬스터를 잡아서 떨어지는 한글을 모아 운영자</a:t>
            </a:r>
            <a:r>
              <a:rPr lang="en-US" altLang="ko-KR" sz="900" dirty="0"/>
              <a:t>NPC</a:t>
            </a:r>
            <a:r>
              <a:rPr lang="ko-KR" altLang="en-US" sz="900" dirty="0"/>
              <a:t>에게 가져다 주세요</a:t>
            </a:r>
            <a:r>
              <a:rPr lang="en-US" altLang="ko-KR" sz="900" dirty="0"/>
              <a:t>~ </a:t>
            </a:r>
            <a:br>
              <a:rPr lang="en-US" altLang="ko-KR" sz="900" dirty="0"/>
            </a:br>
            <a:r>
              <a:rPr lang="ko-KR" altLang="en-US" sz="105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세종대왕</a:t>
            </a:r>
            <a:r>
              <a:rPr lang="en-US" altLang="ko-KR" sz="105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05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한글날</a:t>
            </a:r>
            <a:r>
              <a:rPr lang="en-US" altLang="ko-KR" sz="105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05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훈민정음 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한글</a:t>
            </a:r>
            <a:r>
              <a:rPr lang="ko-KR" altLang="en-US" sz="900" dirty="0"/>
              <a:t>을  모아서 가져다 주시면 </a:t>
            </a:r>
            <a:br>
              <a:rPr lang="en-US" altLang="ko-KR" sz="900" dirty="0"/>
            </a:br>
            <a:r>
              <a:rPr lang="ko-KR" altLang="en-US" sz="900" dirty="0"/>
              <a:t>메이플스토리 치장 아이템을 드립니다</a:t>
            </a:r>
            <a:r>
              <a:rPr lang="en-US" altLang="ko-KR" sz="900" dirty="0"/>
              <a:t>!</a:t>
            </a:r>
          </a:p>
        </p:txBody>
      </p:sp>
      <p:sp>
        <p:nvSpPr>
          <p:cNvPr id="3079" name="AutoShape 10">
            <a:extLst>
              <a:ext uri="{FF2B5EF4-FFF2-40B4-BE49-F238E27FC236}">
                <a16:creationId xmlns:a16="http://schemas.microsoft.com/office/drawing/2014/main" id="{BAF55610-EBB6-4263-AC45-2B47E5254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666" y="2336389"/>
            <a:ext cx="215504" cy="21669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050" b="1" dirty="0"/>
              <a:t>세</a:t>
            </a:r>
            <a:endParaRPr lang="en-US" altLang="ko-KR" sz="1050" b="1" dirty="0"/>
          </a:p>
        </p:txBody>
      </p:sp>
      <p:sp>
        <p:nvSpPr>
          <p:cNvPr id="3080" name="AutoShape 13">
            <a:extLst>
              <a:ext uri="{FF2B5EF4-FFF2-40B4-BE49-F238E27FC236}">
                <a16:creationId xmlns:a16="http://schemas.microsoft.com/office/drawing/2014/main" id="{63CE5E4D-0441-46EA-8DD2-3506CB491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8028" y="2336389"/>
            <a:ext cx="215504" cy="21669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050" b="1" dirty="0"/>
              <a:t>종</a:t>
            </a:r>
            <a:endParaRPr lang="en-US" altLang="ko-KR" sz="1050" b="1" dirty="0"/>
          </a:p>
        </p:txBody>
      </p:sp>
      <p:sp>
        <p:nvSpPr>
          <p:cNvPr id="3081" name="AutoShape 14">
            <a:extLst>
              <a:ext uri="{FF2B5EF4-FFF2-40B4-BE49-F238E27FC236}">
                <a16:creationId xmlns:a16="http://schemas.microsoft.com/office/drawing/2014/main" id="{63F0F287-D6B6-45DF-864A-C49A945C6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0201" y="2336389"/>
            <a:ext cx="215503" cy="21669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050" b="1" dirty="0"/>
              <a:t>대</a:t>
            </a:r>
            <a:endParaRPr lang="en-US" altLang="ko-KR" sz="1050" b="1" dirty="0"/>
          </a:p>
        </p:txBody>
      </p:sp>
      <p:sp>
        <p:nvSpPr>
          <p:cNvPr id="3082" name="AutoShape 15">
            <a:extLst>
              <a:ext uri="{FF2B5EF4-FFF2-40B4-BE49-F238E27FC236}">
                <a16:creationId xmlns:a16="http://schemas.microsoft.com/office/drawing/2014/main" id="{F4E6D404-3D98-4787-BAF4-AC5666B99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372" y="2335198"/>
            <a:ext cx="215504" cy="21669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050" b="1" dirty="0"/>
              <a:t>왕</a:t>
            </a:r>
            <a:endParaRPr lang="en-US" altLang="ko-KR" sz="1050" b="1" dirty="0"/>
          </a:p>
        </p:txBody>
      </p:sp>
      <p:sp>
        <p:nvSpPr>
          <p:cNvPr id="3089" name="Text Box 22">
            <a:extLst>
              <a:ext uri="{FF2B5EF4-FFF2-40B4-BE49-F238E27FC236}">
                <a16:creationId xmlns:a16="http://schemas.microsoft.com/office/drawing/2014/main" id="{2FE231B0-3ACE-4C23-9C58-90E381C7A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410" y="2368154"/>
            <a:ext cx="194429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dirty="0"/>
              <a:t>을 모으시면</a:t>
            </a:r>
            <a:r>
              <a:rPr lang="en-US" altLang="ko-KR" sz="900" b="1" dirty="0">
                <a:latin typeface="Arial" panose="020B0604020202020204" pitchFamily="34" charset="0"/>
              </a:rPr>
              <a:t>…</a:t>
            </a:r>
            <a:endParaRPr lang="en-US" altLang="ko-KR" sz="900" b="1" dirty="0"/>
          </a:p>
        </p:txBody>
      </p:sp>
      <p:sp>
        <p:nvSpPr>
          <p:cNvPr id="3090" name="Text Box 23">
            <a:extLst>
              <a:ext uri="{FF2B5EF4-FFF2-40B4-BE49-F238E27FC236}">
                <a16:creationId xmlns:a16="http://schemas.microsoft.com/office/drawing/2014/main" id="{E5E11EAB-FC8F-42B3-B8E5-C6B239C00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930" y="2644909"/>
            <a:ext cx="23761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dirty="0"/>
              <a:t>세종대왕 곤룡포 한 벌 옷 치장 아이템 지급</a:t>
            </a:r>
            <a:endParaRPr lang="en-US" altLang="ko-KR" sz="900" b="1" dirty="0"/>
          </a:p>
        </p:txBody>
      </p:sp>
      <p:sp>
        <p:nvSpPr>
          <p:cNvPr id="3092" name="AutoShape 25">
            <a:extLst>
              <a:ext uri="{FF2B5EF4-FFF2-40B4-BE49-F238E27FC236}">
                <a16:creationId xmlns:a16="http://schemas.microsoft.com/office/drawing/2014/main" id="{BA0CED0B-F19E-4C10-8E32-BAD5FAC58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56" y="3538538"/>
            <a:ext cx="215504" cy="21669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050" b="1" dirty="0"/>
              <a:t>한</a:t>
            </a:r>
            <a:endParaRPr lang="en-US" altLang="ko-KR" sz="1050" b="1" dirty="0"/>
          </a:p>
        </p:txBody>
      </p:sp>
      <p:sp>
        <p:nvSpPr>
          <p:cNvPr id="3093" name="AutoShape 26">
            <a:extLst>
              <a:ext uri="{FF2B5EF4-FFF2-40B4-BE49-F238E27FC236}">
                <a16:creationId xmlns:a16="http://schemas.microsoft.com/office/drawing/2014/main" id="{93B9F235-C69D-41B0-82ED-8B116BB61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229" y="3537348"/>
            <a:ext cx="215503" cy="21669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050" b="1" dirty="0"/>
              <a:t>글</a:t>
            </a:r>
            <a:endParaRPr lang="en-US" altLang="ko-KR" sz="1050" b="1" dirty="0"/>
          </a:p>
        </p:txBody>
      </p:sp>
      <p:sp>
        <p:nvSpPr>
          <p:cNvPr id="3094" name="AutoShape 27">
            <a:extLst>
              <a:ext uri="{FF2B5EF4-FFF2-40B4-BE49-F238E27FC236}">
                <a16:creationId xmlns:a16="http://schemas.microsoft.com/office/drawing/2014/main" id="{A67EBDD4-2AB6-469A-90CF-C942EB251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62" y="3538538"/>
            <a:ext cx="215504" cy="21669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050" b="1" dirty="0"/>
              <a:t>날</a:t>
            </a:r>
            <a:endParaRPr lang="en-US" altLang="ko-KR" sz="1050" b="1" dirty="0"/>
          </a:p>
        </p:txBody>
      </p:sp>
      <p:sp>
        <p:nvSpPr>
          <p:cNvPr id="3097" name="Text Box 30">
            <a:extLst>
              <a:ext uri="{FF2B5EF4-FFF2-40B4-BE49-F238E27FC236}">
                <a16:creationId xmlns:a16="http://schemas.microsoft.com/office/drawing/2014/main" id="{A20B7ECB-F725-4F56-A762-4294FD31E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01" y="3518192"/>
            <a:ext cx="194429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dirty="0"/>
              <a:t>을</a:t>
            </a:r>
            <a:r>
              <a:rPr lang="ko-KR" altLang="en-US" sz="900" b="1"/>
              <a:t> </a:t>
            </a:r>
            <a:r>
              <a:rPr lang="ko-KR" altLang="en-US" sz="900" b="1" dirty="0"/>
              <a:t>모으시면</a:t>
            </a:r>
            <a:r>
              <a:rPr lang="en-US" altLang="ko-KR" sz="900" b="1" dirty="0">
                <a:latin typeface="Arial" panose="020B0604020202020204" pitchFamily="34" charset="0"/>
              </a:rPr>
              <a:t>…</a:t>
            </a:r>
            <a:endParaRPr lang="en-US" altLang="ko-KR" sz="900" b="1" dirty="0"/>
          </a:p>
        </p:txBody>
      </p:sp>
      <p:sp>
        <p:nvSpPr>
          <p:cNvPr id="3099" name="Text Box 32">
            <a:extLst>
              <a:ext uri="{FF2B5EF4-FFF2-40B4-BE49-F238E27FC236}">
                <a16:creationId xmlns:a16="http://schemas.microsoft.com/office/drawing/2014/main" id="{E1CEC78C-DA62-4BBA-B2E6-F5B60DA15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450" y="4077891"/>
            <a:ext cx="291584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dirty="0"/>
              <a:t>붓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무기</a:t>
            </a:r>
            <a:r>
              <a:rPr lang="en-US" altLang="ko-KR" sz="900" b="1" dirty="0"/>
              <a:t>) </a:t>
            </a:r>
            <a:r>
              <a:rPr lang="ko-KR" altLang="en-US" sz="900" b="1" dirty="0"/>
              <a:t>치장 아이템 지급</a:t>
            </a:r>
            <a:endParaRPr lang="en-US" altLang="ko-KR" sz="900" b="1" dirty="0"/>
          </a:p>
        </p:txBody>
      </p:sp>
      <p:sp>
        <p:nvSpPr>
          <p:cNvPr id="3100" name="AutoShape 33">
            <a:extLst>
              <a:ext uri="{FF2B5EF4-FFF2-40B4-BE49-F238E27FC236}">
                <a16:creationId xmlns:a16="http://schemas.microsoft.com/office/drawing/2014/main" id="{FB2D8776-C36C-4851-BD2D-934A7F834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56" y="4725591"/>
            <a:ext cx="215504" cy="21669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050" b="1" dirty="0"/>
              <a:t>훈</a:t>
            </a:r>
            <a:endParaRPr lang="en-US" altLang="ko-KR" sz="1050" b="1" dirty="0"/>
          </a:p>
        </p:txBody>
      </p:sp>
      <p:sp>
        <p:nvSpPr>
          <p:cNvPr id="3101" name="AutoShape 34">
            <a:extLst>
              <a:ext uri="{FF2B5EF4-FFF2-40B4-BE49-F238E27FC236}">
                <a16:creationId xmlns:a16="http://schemas.microsoft.com/office/drawing/2014/main" id="{5CF1840D-1BF6-4768-BA18-5381AE120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229" y="4725591"/>
            <a:ext cx="215503" cy="21669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050" b="1" dirty="0"/>
              <a:t>민</a:t>
            </a:r>
            <a:endParaRPr lang="en-US" altLang="ko-KR" sz="1050" b="1" dirty="0"/>
          </a:p>
        </p:txBody>
      </p:sp>
      <p:sp>
        <p:nvSpPr>
          <p:cNvPr id="3102" name="AutoShape 35">
            <a:extLst>
              <a:ext uri="{FF2B5EF4-FFF2-40B4-BE49-F238E27FC236}">
                <a16:creationId xmlns:a16="http://schemas.microsoft.com/office/drawing/2014/main" id="{B8824ADA-452B-4401-9B97-97F454F30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5" y="4725591"/>
            <a:ext cx="215504" cy="21669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050" b="1" dirty="0"/>
              <a:t>정</a:t>
            </a:r>
            <a:endParaRPr lang="en-US" altLang="ko-KR" sz="1050" b="1" dirty="0"/>
          </a:p>
        </p:txBody>
      </p:sp>
      <p:sp>
        <p:nvSpPr>
          <p:cNvPr id="3103" name="AutoShape 36">
            <a:extLst>
              <a:ext uri="{FF2B5EF4-FFF2-40B4-BE49-F238E27FC236}">
                <a16:creationId xmlns:a16="http://schemas.microsoft.com/office/drawing/2014/main" id="{B6740B52-E7A8-458B-A6DA-4B0635C5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287" y="4725591"/>
            <a:ext cx="215504" cy="21669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050" b="1" dirty="0"/>
              <a:t>음</a:t>
            </a:r>
            <a:endParaRPr lang="en-US" altLang="ko-KR" sz="1050" b="1" dirty="0"/>
          </a:p>
        </p:txBody>
      </p:sp>
      <p:sp>
        <p:nvSpPr>
          <p:cNvPr id="3105" name="Text Box 38">
            <a:extLst>
              <a:ext uri="{FF2B5EF4-FFF2-40B4-BE49-F238E27FC236}">
                <a16:creationId xmlns:a16="http://schemas.microsoft.com/office/drawing/2014/main" id="{FBEDA607-EE94-4C98-B240-0B0F64350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607" y="4736306"/>
            <a:ext cx="194429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dirty="0"/>
              <a:t>을 모으시면</a:t>
            </a:r>
            <a:r>
              <a:rPr lang="en-US" altLang="ko-KR" sz="900" b="1" dirty="0">
                <a:latin typeface="Arial" panose="020B0604020202020204" pitchFamily="34" charset="0"/>
              </a:rPr>
              <a:t>…</a:t>
            </a:r>
            <a:endParaRPr lang="en-US" altLang="ko-KR" sz="900" b="1" dirty="0"/>
          </a:p>
        </p:txBody>
      </p:sp>
      <p:sp>
        <p:nvSpPr>
          <p:cNvPr id="3107" name="Text Box 41">
            <a:extLst>
              <a:ext uri="{FF2B5EF4-FFF2-40B4-BE49-F238E27FC236}">
                <a16:creationId xmlns:a16="http://schemas.microsoft.com/office/drawing/2014/main" id="{1FA00F3B-890E-4517-BDBB-ED4E2F601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677" y="5210982"/>
            <a:ext cx="291584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dirty="0" err="1"/>
              <a:t>훈민정음해래본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무기</a:t>
            </a:r>
            <a:r>
              <a:rPr lang="en-US" altLang="ko-KR" sz="900" b="1" dirty="0"/>
              <a:t>) </a:t>
            </a:r>
            <a:r>
              <a:rPr lang="ko-KR" altLang="en-US" sz="900" b="1" dirty="0"/>
              <a:t>치장 아이템 지급</a:t>
            </a:r>
            <a:endParaRPr lang="en-US" altLang="ko-KR" sz="900" b="1" dirty="0"/>
          </a:p>
        </p:txBody>
      </p:sp>
      <p:pic>
        <p:nvPicPr>
          <p:cNvPr id="1026" name="Picture 2" descr="곤룡포 왕 옷 한복 용포 남자 대례복 관복 세종대왕 사극 의상 임금 조선시대 코스튬 졸업사진 - 코스튬 의류 | 쿠팡">
            <a:extLst>
              <a:ext uri="{FF2B5EF4-FFF2-40B4-BE49-F238E27FC236}">
                <a16:creationId xmlns:a16="http://schemas.microsoft.com/office/drawing/2014/main" id="{C6C42585-56C5-4AE9-8CD5-B692E50E3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799" y="2015624"/>
            <a:ext cx="1178719" cy="117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서예아이 세종대왕필 10~14호 / 서예붓/한글서예/사군자/행초서 - 서예붓 | 쿠팡">
            <a:extLst>
              <a:ext uri="{FF2B5EF4-FFF2-40B4-BE49-F238E27FC236}">
                <a16:creationId xmlns:a16="http://schemas.microsoft.com/office/drawing/2014/main" id="{7543E597-FDD4-4D2B-9862-AE29F39F0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56" y="3832937"/>
            <a:ext cx="837885" cy="83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훈민정음 언해본 (r18 판) - 나무위키">
            <a:extLst>
              <a:ext uri="{FF2B5EF4-FFF2-40B4-BE49-F238E27FC236}">
                <a16:creationId xmlns:a16="http://schemas.microsoft.com/office/drawing/2014/main" id="{E71003B8-4E53-445B-B951-A08E27502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56" y="5048250"/>
            <a:ext cx="908878" cy="57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4A54BD8D-DE91-44EF-B9E3-8A3ED0030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675085"/>
            <a:ext cx="4371975" cy="59400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ko-KR" altLang="ko-KR" sz="975">
              <a:solidFill>
                <a:schemeClr val="tx2"/>
              </a:solidFill>
            </a:endParaRPr>
          </a:p>
        </p:txBody>
      </p:sp>
      <p:sp>
        <p:nvSpPr>
          <p:cNvPr id="4099" name="Text Box 5">
            <a:extLst>
              <a:ext uri="{FF2B5EF4-FFF2-40B4-BE49-F238E27FC236}">
                <a16:creationId xmlns:a16="http://schemas.microsoft.com/office/drawing/2014/main" id="{679777FB-B54F-4340-ABBD-F902FECC3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296466"/>
            <a:ext cx="194429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350" b="1" dirty="0">
                <a:solidFill>
                  <a:srgbClr val="FF3300"/>
                </a:solidFill>
              </a:rPr>
              <a:t>&lt;</a:t>
            </a:r>
            <a:r>
              <a:rPr lang="ko-KR" altLang="en-US" sz="1350" b="1" dirty="0">
                <a:solidFill>
                  <a:srgbClr val="FF3300"/>
                </a:solidFill>
              </a:rPr>
              <a:t>이벤트 둘 이어서</a:t>
            </a:r>
            <a:r>
              <a:rPr lang="en-US" altLang="ko-KR" sz="1350" b="1" dirty="0">
                <a:solidFill>
                  <a:srgbClr val="FF3300"/>
                </a:solidFill>
              </a:rPr>
              <a:t>&gt;</a:t>
            </a:r>
          </a:p>
        </p:txBody>
      </p:sp>
      <p:sp>
        <p:nvSpPr>
          <p:cNvPr id="4100" name="AutoShape 6">
            <a:extLst>
              <a:ext uri="{FF2B5EF4-FFF2-40B4-BE49-F238E27FC236}">
                <a16:creationId xmlns:a16="http://schemas.microsoft.com/office/drawing/2014/main" id="{5D8CF347-1FF8-4F90-B0E4-1D5B04B55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2205038"/>
            <a:ext cx="864394" cy="648891"/>
          </a:xfrm>
          <a:prstGeom prst="irregularSeal2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35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잠깐</a:t>
            </a:r>
            <a:r>
              <a:rPr lang="en-US" altLang="ko-KR" sz="135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!</a:t>
            </a:r>
          </a:p>
        </p:txBody>
      </p:sp>
      <p:sp>
        <p:nvSpPr>
          <p:cNvPr id="4101" name="Text Box 7">
            <a:extLst>
              <a:ext uri="{FF2B5EF4-FFF2-40B4-BE49-F238E27FC236}">
                <a16:creationId xmlns:a16="http://schemas.microsoft.com/office/drawing/2014/main" id="{0C36854E-5584-436C-BD4A-18FE2CF27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7757" y="2187179"/>
            <a:ext cx="3294460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dirty="0"/>
              <a:t>한글날 당일</a:t>
            </a:r>
            <a:r>
              <a:rPr lang="en-US" altLang="ko-KR" sz="900" b="1" dirty="0"/>
              <a:t>(10</a:t>
            </a:r>
            <a:r>
              <a:rPr lang="ko-KR" altLang="en-US" sz="900" b="1" dirty="0"/>
              <a:t>월 </a:t>
            </a:r>
            <a:r>
              <a:rPr lang="en-US" altLang="ko-KR" sz="900" b="1" dirty="0"/>
              <a:t>9</a:t>
            </a:r>
            <a:r>
              <a:rPr lang="ko-KR" altLang="en-US" sz="900" b="1" dirty="0"/>
              <a:t>일</a:t>
            </a:r>
            <a:r>
              <a:rPr lang="en-US" altLang="ko-KR" sz="900" b="1" dirty="0"/>
              <a:t>) </a:t>
            </a:r>
            <a:r>
              <a:rPr lang="ko-KR" altLang="en-US" sz="900" b="1" dirty="0"/>
              <a:t>접속하셔서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운영자</a:t>
            </a:r>
            <a:r>
              <a:rPr lang="en-US" altLang="ko-KR" sz="900" b="1" dirty="0"/>
              <a:t>NPC</a:t>
            </a:r>
            <a:r>
              <a:rPr lang="ko-KR" altLang="en-US" sz="900" b="1" dirty="0"/>
              <a:t>에게 가시면</a:t>
            </a:r>
            <a:r>
              <a:rPr lang="en-US" altLang="ko-KR" sz="900" b="1" dirty="0"/>
              <a:t>, </a:t>
            </a:r>
            <a:br>
              <a:rPr lang="en-US" altLang="ko-KR" sz="900" b="1" dirty="0"/>
            </a:br>
            <a:r>
              <a:rPr lang="ko-KR" altLang="en-US" sz="900" b="1" dirty="0">
                <a:solidFill>
                  <a:srgbClr val="FF3300"/>
                </a:solidFill>
              </a:rPr>
              <a:t>모으기 어려운 단어 </a:t>
            </a:r>
            <a:r>
              <a:rPr lang="en-US" altLang="ko-KR" sz="900" b="1" dirty="0">
                <a:solidFill>
                  <a:srgbClr val="FF3300"/>
                </a:solidFill>
              </a:rPr>
              <a:t>1</a:t>
            </a:r>
            <a:r>
              <a:rPr lang="ko-KR" altLang="en-US" sz="900" b="1" dirty="0">
                <a:solidFill>
                  <a:srgbClr val="FF3300"/>
                </a:solidFill>
              </a:rPr>
              <a:t>개</a:t>
            </a:r>
            <a:r>
              <a:rPr lang="ko-KR" altLang="en-US" sz="900" b="1" dirty="0"/>
              <a:t>를 선물로 드립니다</a:t>
            </a:r>
            <a:r>
              <a:rPr lang="en-US" altLang="ko-KR" sz="900" b="1" dirty="0"/>
              <a:t>!</a:t>
            </a:r>
          </a:p>
          <a:p>
            <a:pPr eaLnBrk="1" hangingPunct="1"/>
            <a:r>
              <a:rPr lang="ko-KR" altLang="en-US" sz="900" b="1" dirty="0"/>
              <a:t>잊지 마세요</a:t>
            </a:r>
            <a:r>
              <a:rPr lang="en-US" altLang="ko-KR" sz="900" b="1" dirty="0"/>
              <a:t>! </a:t>
            </a:r>
            <a:r>
              <a:rPr lang="en-US" altLang="ko-KR" sz="900" b="1" dirty="0">
                <a:solidFill>
                  <a:srgbClr val="FF0000"/>
                </a:solidFill>
              </a:rPr>
              <a:t>10</a:t>
            </a:r>
            <a:r>
              <a:rPr lang="ko-KR" altLang="en-US" sz="900" b="1" dirty="0">
                <a:solidFill>
                  <a:srgbClr val="FF0000"/>
                </a:solidFill>
              </a:rPr>
              <a:t>월 </a:t>
            </a:r>
            <a:r>
              <a:rPr lang="en-US" altLang="ko-KR" sz="900" b="1" dirty="0">
                <a:solidFill>
                  <a:srgbClr val="FF0000"/>
                </a:solidFill>
              </a:rPr>
              <a:t>9</a:t>
            </a:r>
            <a:r>
              <a:rPr lang="ko-KR" altLang="en-US" sz="900" b="1" dirty="0">
                <a:solidFill>
                  <a:srgbClr val="FF0000"/>
                </a:solidFill>
              </a:rPr>
              <a:t>일</a:t>
            </a:r>
            <a:r>
              <a:rPr lang="ko-KR" altLang="en-US" sz="900" b="1" dirty="0"/>
              <a:t> 단 하루입니다</a:t>
            </a:r>
            <a:r>
              <a:rPr lang="en-US" altLang="ko-KR" sz="900" b="1" dirty="0"/>
              <a:t>~</a:t>
            </a:r>
          </a:p>
          <a:p>
            <a:pPr algn="r" eaLnBrk="1" hangingPunct="1"/>
            <a:r>
              <a:rPr lang="en-US" altLang="ko-KR" sz="750" dirty="0">
                <a:solidFill>
                  <a:srgbClr val="006600"/>
                </a:solidFill>
              </a:rPr>
              <a:t>! </a:t>
            </a:r>
            <a:r>
              <a:rPr lang="ko-KR" altLang="en-US" sz="750" dirty="0">
                <a:solidFill>
                  <a:srgbClr val="006600"/>
                </a:solidFill>
              </a:rPr>
              <a:t>레벨 </a:t>
            </a:r>
            <a:r>
              <a:rPr lang="en-US" altLang="ko-KR" sz="750" dirty="0">
                <a:solidFill>
                  <a:srgbClr val="006600"/>
                </a:solidFill>
              </a:rPr>
              <a:t>101</a:t>
            </a:r>
            <a:r>
              <a:rPr lang="ko-KR" altLang="en-US" sz="750" dirty="0">
                <a:solidFill>
                  <a:srgbClr val="006600"/>
                </a:solidFill>
              </a:rPr>
              <a:t>이상의 캐릭터에만 지급해 드립니다</a:t>
            </a:r>
            <a:r>
              <a:rPr lang="en-US" altLang="ko-KR" sz="750" dirty="0">
                <a:solidFill>
                  <a:srgbClr val="006600"/>
                </a:solidFill>
              </a:rPr>
              <a:t>.</a:t>
            </a:r>
          </a:p>
        </p:txBody>
      </p:sp>
      <p:sp>
        <p:nvSpPr>
          <p:cNvPr id="4102" name="Line 9">
            <a:extLst>
              <a:ext uri="{FF2B5EF4-FFF2-40B4-BE49-F238E27FC236}">
                <a16:creationId xmlns:a16="http://schemas.microsoft.com/office/drawing/2014/main" id="{C2A26723-AE2E-4905-98C1-6FE987411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6206" y="3158729"/>
            <a:ext cx="4367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350"/>
          </a:p>
        </p:txBody>
      </p:sp>
      <p:sp>
        <p:nvSpPr>
          <p:cNvPr id="4103" name="Text Box 10">
            <a:extLst>
              <a:ext uri="{FF2B5EF4-FFF2-40B4-BE49-F238E27FC236}">
                <a16:creationId xmlns:a16="http://schemas.microsoft.com/office/drawing/2014/main" id="{381CD4A4-F54F-47A3-A89B-C95F7C805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710" y="675085"/>
            <a:ext cx="4065984" cy="79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900" b="1" dirty="0"/>
              <a:t>▶ </a:t>
            </a:r>
            <a:r>
              <a:rPr lang="ko-KR" altLang="en-US" sz="900" b="1" dirty="0"/>
              <a:t>이벤트 기간 </a:t>
            </a:r>
            <a:r>
              <a:rPr lang="en-US" altLang="ko-KR" sz="900" b="1" dirty="0"/>
              <a:t>: 2024</a:t>
            </a:r>
            <a:r>
              <a:rPr lang="ko-KR" altLang="en-US" sz="900" b="1" dirty="0"/>
              <a:t>년 </a:t>
            </a:r>
            <a:r>
              <a:rPr lang="en-US" altLang="ko-KR" sz="900" b="1" dirty="0"/>
              <a:t>10</a:t>
            </a:r>
            <a:r>
              <a:rPr lang="ko-KR" altLang="en-US" sz="900" b="1" dirty="0"/>
              <a:t>월 </a:t>
            </a:r>
            <a:r>
              <a:rPr lang="en-US" altLang="ko-KR" sz="900" b="1" dirty="0"/>
              <a:t>9</a:t>
            </a:r>
            <a:r>
              <a:rPr lang="ko-KR" altLang="en-US" sz="900" b="1" dirty="0"/>
              <a:t>일 </a:t>
            </a:r>
            <a:r>
              <a:rPr lang="en-US" altLang="ko-KR" sz="900" b="1" dirty="0"/>
              <a:t>~ 2024</a:t>
            </a:r>
            <a:r>
              <a:rPr lang="ko-KR" altLang="en-US" sz="900" b="1" dirty="0"/>
              <a:t>년 </a:t>
            </a:r>
            <a:r>
              <a:rPr lang="en-US" altLang="ko-KR" sz="900" b="1" dirty="0"/>
              <a:t>10</a:t>
            </a:r>
            <a:r>
              <a:rPr lang="ko-KR" altLang="en-US" sz="900" b="1" dirty="0"/>
              <a:t>월 </a:t>
            </a:r>
            <a:r>
              <a:rPr lang="en-US" altLang="ko-KR" sz="900" b="1" dirty="0"/>
              <a:t>13</a:t>
            </a:r>
            <a:r>
              <a:rPr lang="ko-KR" altLang="en-US" sz="900" b="1" dirty="0"/>
              <a:t>일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</a:pPr>
            <a:r>
              <a:rPr lang="ko-KR" altLang="en-US" sz="750" dirty="0"/>
              <a:t> 각 단어를 모으신 후 운영자</a:t>
            </a:r>
            <a:r>
              <a:rPr lang="en-US" altLang="ko-KR" sz="750" dirty="0"/>
              <a:t>NPC</a:t>
            </a:r>
            <a:r>
              <a:rPr lang="ko-KR" altLang="en-US" sz="750" dirty="0"/>
              <a:t>에게 알맞은 치장 아이템을 얻으실 수 있습니다</a:t>
            </a:r>
            <a:r>
              <a:rPr lang="en-US" altLang="ko-KR" sz="750" dirty="0"/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</a:pPr>
            <a:r>
              <a:rPr lang="en-US" altLang="ko-KR" sz="750" dirty="0"/>
              <a:t> </a:t>
            </a:r>
            <a:r>
              <a:rPr lang="ko-KR" altLang="en-US" sz="750" dirty="0">
                <a:latin typeface="Arial" panose="020B0604020202020204" pitchFamily="34" charset="0"/>
              </a:rPr>
              <a:t>각  단어들은 </a:t>
            </a:r>
            <a:r>
              <a:rPr lang="en-US" altLang="ko-KR" sz="750" dirty="0">
                <a:latin typeface="Arial" panose="020B0604020202020204" pitchFamily="34" charset="0"/>
              </a:rPr>
              <a:t>1</a:t>
            </a:r>
            <a:r>
              <a:rPr lang="ko-KR" altLang="en-US" sz="750" dirty="0">
                <a:latin typeface="Arial" panose="020B0604020202020204" pitchFamily="34" charset="0"/>
              </a:rPr>
              <a:t>회 한하여 교환 가능하며</a:t>
            </a:r>
            <a:r>
              <a:rPr lang="en-US" altLang="ko-KR" sz="750" dirty="0"/>
              <a:t>, </a:t>
            </a:r>
            <a:r>
              <a:rPr lang="ko-KR" altLang="en-US" sz="750" dirty="0">
                <a:latin typeface="Arial" panose="020B0604020202020204" pitchFamily="34" charset="0"/>
              </a:rPr>
              <a:t>각 치장 </a:t>
            </a:r>
            <a:r>
              <a:rPr lang="ko-KR" altLang="en-US" sz="750" dirty="0"/>
              <a:t>아이템들은 거래</a:t>
            </a:r>
            <a:r>
              <a:rPr lang="en-US" altLang="ko-KR" sz="750" dirty="0"/>
              <a:t>/</a:t>
            </a:r>
            <a:r>
              <a:rPr lang="ko-KR" altLang="en-US" sz="750" dirty="0"/>
              <a:t>양도가 불가능하며 이벤트 종료 이후 단어들은 사라집니다</a:t>
            </a:r>
            <a:r>
              <a:rPr lang="en-US" altLang="ko-KR" sz="750" dirty="0"/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</a:pPr>
            <a:r>
              <a:rPr lang="en-US" altLang="ko-KR" sz="750" dirty="0"/>
              <a:t> </a:t>
            </a:r>
            <a:r>
              <a:rPr lang="ko-KR" altLang="en-US" sz="750" dirty="0"/>
              <a:t>거래 및 교환한 단어는 창고 내 이동만 가능합니다</a:t>
            </a:r>
            <a:r>
              <a:rPr lang="en-US" altLang="ko-KR" sz="750" dirty="0"/>
              <a:t>.</a:t>
            </a:r>
          </a:p>
        </p:txBody>
      </p:sp>
      <p:sp>
        <p:nvSpPr>
          <p:cNvPr id="4104" name="AutoShape 11">
            <a:extLst>
              <a:ext uri="{FF2B5EF4-FFF2-40B4-BE49-F238E27FC236}">
                <a16:creationId xmlns:a16="http://schemas.microsoft.com/office/drawing/2014/main" id="{38DC916D-AEAB-478D-8B38-544E6C761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3196829"/>
            <a:ext cx="917972" cy="323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050" b="1"/>
              <a:t>이벤트 셋</a:t>
            </a:r>
            <a:r>
              <a:rPr lang="en-US" altLang="ko-KR" sz="1050" b="1"/>
              <a:t>.</a:t>
            </a:r>
          </a:p>
        </p:txBody>
      </p:sp>
      <p:sp>
        <p:nvSpPr>
          <p:cNvPr id="4105" name="Text Box 12">
            <a:extLst>
              <a:ext uri="{FF2B5EF4-FFF2-40B4-BE49-F238E27FC236}">
                <a16:creationId xmlns:a16="http://schemas.microsoft.com/office/drawing/2014/main" id="{8C4835BF-791F-4A23-8E51-096E5BC66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554" y="3551635"/>
            <a:ext cx="426600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350" b="1" dirty="0"/>
              <a:t> </a:t>
            </a:r>
            <a:r>
              <a:rPr lang="ko-KR" altLang="en-US" sz="1275" b="1" dirty="0"/>
              <a:t>퀴즈 한 문제 맞출 때마다 </a:t>
            </a:r>
            <a:r>
              <a:rPr lang="en-US" altLang="ko-KR" sz="1275" b="1" dirty="0"/>
              <a:t>EXP</a:t>
            </a:r>
            <a:r>
              <a:rPr lang="ko-KR" altLang="en-US" sz="1275" b="1" dirty="0"/>
              <a:t>경험치 쿠폰</a:t>
            </a:r>
            <a:r>
              <a:rPr lang="en-US" altLang="ko-KR" sz="1275" b="1" dirty="0"/>
              <a:t> </a:t>
            </a:r>
            <a:r>
              <a:rPr lang="ko-KR" altLang="en-US" sz="1275" b="1" dirty="0"/>
              <a:t>까지</a:t>
            </a:r>
            <a:r>
              <a:rPr lang="en-US" altLang="ko-KR" sz="1275" b="1" dirty="0"/>
              <a:t>~</a:t>
            </a:r>
            <a:r>
              <a:rPr lang="en-US" altLang="ko-KR" sz="1350" b="1" dirty="0"/>
              <a:t> </a:t>
            </a:r>
          </a:p>
        </p:txBody>
      </p:sp>
      <p:sp>
        <p:nvSpPr>
          <p:cNvPr id="4106" name="Text Box 13">
            <a:extLst>
              <a:ext uri="{FF2B5EF4-FFF2-40B4-BE49-F238E27FC236}">
                <a16:creationId xmlns:a16="http://schemas.microsoft.com/office/drawing/2014/main" id="{F9D2174D-70E0-46AD-8A30-5B8DA0EAB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7381" y="3968354"/>
            <a:ext cx="253841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dirty="0"/>
              <a:t>  </a:t>
            </a:r>
            <a:r>
              <a:rPr lang="ko-KR" altLang="en-US" sz="900" b="1" dirty="0"/>
              <a:t>참여방법 </a:t>
            </a:r>
            <a:r>
              <a:rPr lang="en-US" altLang="ko-KR" sz="900" b="1" dirty="0"/>
              <a:t>: </a:t>
            </a:r>
            <a:r>
              <a:rPr lang="ko-KR" altLang="en-US" sz="900" b="1" dirty="0"/>
              <a:t>유튜브 생방송을 시청하며 이벤트 맵 입장 후 </a:t>
            </a:r>
            <a:r>
              <a:rPr lang="en-US" altLang="ko-KR" sz="900" b="1" dirty="0"/>
              <a:t>O, X </a:t>
            </a:r>
            <a:r>
              <a:rPr lang="ko-KR" altLang="en-US" sz="900" b="1" dirty="0"/>
              <a:t>퀴즈 맞추기</a:t>
            </a:r>
            <a:endParaRPr lang="en-US" altLang="ko-KR" sz="900" b="1" dirty="0"/>
          </a:p>
          <a:p>
            <a:pPr eaLnBrk="1" hangingPunct="1"/>
            <a:r>
              <a:rPr lang="en-US" altLang="ko-KR" sz="900" dirty="0"/>
              <a:t>  </a:t>
            </a:r>
            <a:r>
              <a:rPr lang="en-US" altLang="ko-KR" sz="825" dirty="0"/>
              <a:t>10</a:t>
            </a:r>
            <a:r>
              <a:rPr lang="ko-KR" altLang="en-US" sz="825" dirty="0"/>
              <a:t>월 </a:t>
            </a:r>
            <a:r>
              <a:rPr lang="en-US" altLang="ko-KR" sz="825" dirty="0"/>
              <a:t>9</a:t>
            </a:r>
            <a:r>
              <a:rPr lang="ko-KR" altLang="en-US" sz="825" dirty="0"/>
              <a:t>일 오후 </a:t>
            </a:r>
            <a:r>
              <a:rPr lang="en-US" altLang="ko-KR" sz="825" dirty="0"/>
              <a:t>5</a:t>
            </a:r>
            <a:r>
              <a:rPr lang="ko-KR" altLang="en-US" sz="825" dirty="0"/>
              <a:t>시 </a:t>
            </a:r>
            <a:r>
              <a:rPr lang="ko-KR" altLang="en-US" sz="825" dirty="0" err="1"/>
              <a:t>퀴즈맵을</a:t>
            </a:r>
            <a:r>
              <a:rPr lang="ko-KR" altLang="en-US" sz="825" dirty="0"/>
              <a:t> 찾아가시면</a:t>
            </a:r>
          </a:p>
          <a:p>
            <a:pPr eaLnBrk="1" hangingPunct="1"/>
            <a:r>
              <a:rPr lang="ko-KR" altLang="en-US" sz="825" dirty="0"/>
              <a:t>   퀴즈 이벤트에 참여하실 수 있습니다</a:t>
            </a:r>
            <a:r>
              <a:rPr lang="en-US" altLang="ko-KR" sz="825" dirty="0"/>
              <a:t>.</a:t>
            </a:r>
          </a:p>
          <a:p>
            <a:pPr eaLnBrk="1" hangingPunct="1"/>
            <a:r>
              <a:rPr lang="en-US" altLang="ko-KR" sz="825" dirty="0"/>
              <a:t>   </a:t>
            </a:r>
            <a:r>
              <a:rPr lang="ko-KR" altLang="en-US" sz="825" dirty="0"/>
              <a:t>총 </a:t>
            </a:r>
            <a:r>
              <a:rPr lang="en-US" altLang="ko-KR" sz="825" dirty="0"/>
              <a:t>10</a:t>
            </a:r>
            <a:r>
              <a:rPr lang="ko-KR" altLang="en-US" sz="825" dirty="0"/>
              <a:t>문제가 출제되며 유튜브 라이브를 통해서            문제를 듣고 정답을 맞춰 주시면 됩니다</a:t>
            </a:r>
            <a:r>
              <a:rPr lang="en-US" altLang="ko-KR" sz="825" dirty="0"/>
              <a:t>.</a:t>
            </a:r>
          </a:p>
          <a:p>
            <a:pPr eaLnBrk="1" hangingPunct="1"/>
            <a:r>
              <a:rPr lang="en-US" altLang="ko-KR" sz="825" dirty="0"/>
              <a:t>  </a:t>
            </a:r>
            <a:r>
              <a:rPr lang="ko-KR" altLang="en-US" sz="825" dirty="0">
                <a:solidFill>
                  <a:srgbClr val="FF3300"/>
                </a:solidFill>
                <a:latin typeface="Arial" panose="020B0604020202020204" pitchFamily="34" charset="0"/>
              </a:rPr>
              <a:t>‘</a:t>
            </a:r>
            <a:r>
              <a:rPr lang="en-US" altLang="ko-KR" sz="825" dirty="0">
                <a:solidFill>
                  <a:srgbClr val="FF3300"/>
                </a:solidFill>
                <a:latin typeface="Arial" panose="020B0604020202020204" pitchFamily="34" charset="0"/>
              </a:rPr>
              <a:t>EXP</a:t>
            </a:r>
            <a:r>
              <a:rPr lang="ko-KR" altLang="en-US" sz="825" dirty="0">
                <a:solidFill>
                  <a:srgbClr val="FF3300"/>
                </a:solidFill>
              </a:rPr>
              <a:t>경험치</a:t>
            </a:r>
            <a:r>
              <a:rPr lang="en-US" altLang="ko-KR" sz="825" dirty="0">
                <a:solidFill>
                  <a:srgbClr val="FF3300"/>
                </a:solidFill>
              </a:rPr>
              <a:t> </a:t>
            </a:r>
            <a:r>
              <a:rPr lang="ko-KR" altLang="en-US" sz="825" dirty="0">
                <a:solidFill>
                  <a:srgbClr val="FF3300"/>
                </a:solidFill>
              </a:rPr>
              <a:t>쿠폰</a:t>
            </a:r>
            <a:r>
              <a:rPr lang="ko-KR" altLang="en-US" sz="825" dirty="0">
                <a:solidFill>
                  <a:srgbClr val="FF3300"/>
                </a:solidFill>
                <a:latin typeface="Arial" panose="020B0604020202020204" pitchFamily="34" charset="0"/>
              </a:rPr>
              <a:t>’ </a:t>
            </a:r>
            <a:r>
              <a:rPr lang="ko-KR" altLang="en-US" sz="825" dirty="0">
                <a:latin typeface="Arial" panose="020B0604020202020204" pitchFamily="34" charset="0"/>
              </a:rPr>
              <a:t>을</a:t>
            </a:r>
            <a:r>
              <a:rPr lang="ko-KR" altLang="en-US" sz="825" dirty="0"/>
              <a:t>  상품으로 드립니다</a:t>
            </a:r>
            <a:r>
              <a:rPr lang="en-US" altLang="ko-KR" sz="825" dirty="0"/>
              <a:t>~!</a:t>
            </a:r>
          </a:p>
        </p:txBody>
      </p:sp>
      <p:sp>
        <p:nvSpPr>
          <p:cNvPr id="4108" name="Text Box 15">
            <a:extLst>
              <a:ext uri="{FF2B5EF4-FFF2-40B4-BE49-F238E27FC236}">
                <a16:creationId xmlns:a16="http://schemas.microsoft.com/office/drawing/2014/main" id="{89922132-8A43-4C6F-886A-793C95584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288" y="5249466"/>
            <a:ext cx="4050506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b="1" dirty="0"/>
              <a:t>▶ </a:t>
            </a:r>
            <a:r>
              <a:rPr lang="ko-KR" altLang="en-US" sz="900" b="1" dirty="0"/>
              <a:t>참여기간 </a:t>
            </a:r>
            <a:r>
              <a:rPr lang="en-US" altLang="ko-KR" sz="900" b="1" dirty="0"/>
              <a:t>: 2024</a:t>
            </a:r>
            <a:r>
              <a:rPr lang="ko-KR" altLang="en-US" sz="900" b="1" dirty="0"/>
              <a:t>년 </a:t>
            </a:r>
            <a:r>
              <a:rPr lang="en-US" altLang="ko-KR" sz="900" b="1" dirty="0"/>
              <a:t>10</a:t>
            </a:r>
            <a:r>
              <a:rPr lang="ko-KR" altLang="en-US" sz="900" b="1" dirty="0"/>
              <a:t>월 </a:t>
            </a:r>
            <a:r>
              <a:rPr lang="en-US" altLang="ko-KR" sz="900" b="1" dirty="0"/>
              <a:t>9</a:t>
            </a:r>
            <a:r>
              <a:rPr lang="ko-KR" altLang="en-US" sz="900" b="1" dirty="0"/>
              <a:t>일</a:t>
            </a:r>
            <a:endParaRPr lang="en-US" altLang="ko-KR" sz="900" b="1" dirty="0"/>
          </a:p>
          <a:p>
            <a:pPr eaLnBrk="1" hangingPunct="1"/>
            <a:r>
              <a:rPr lang="en-US" altLang="ko-KR" sz="750" dirty="0"/>
              <a:t>- </a:t>
            </a:r>
            <a:r>
              <a:rPr lang="ko-KR" altLang="en-US" sz="750" dirty="0"/>
              <a:t>이벤트 기간 동안 계정당 </a:t>
            </a:r>
            <a:r>
              <a:rPr lang="en-US" altLang="ko-KR" sz="750" dirty="0"/>
              <a:t>1</a:t>
            </a:r>
            <a:r>
              <a:rPr lang="ko-KR" altLang="en-US" sz="750" dirty="0"/>
              <a:t>번 참여가 가능합니다</a:t>
            </a:r>
            <a:r>
              <a:rPr lang="en-US" altLang="ko-KR" sz="750" dirty="0"/>
              <a:t>.</a:t>
            </a:r>
          </a:p>
          <a:p>
            <a:pPr eaLnBrk="1" hangingPunct="1"/>
            <a:r>
              <a:rPr lang="en-US" altLang="ko-KR" sz="750" dirty="0"/>
              <a:t> - </a:t>
            </a:r>
            <a:r>
              <a:rPr lang="ko-KR" altLang="en-US" sz="750" dirty="0"/>
              <a:t>총 </a:t>
            </a:r>
            <a:r>
              <a:rPr lang="en-US" altLang="ko-KR" sz="750" dirty="0"/>
              <a:t>10</a:t>
            </a:r>
            <a:r>
              <a:rPr lang="ko-KR" altLang="en-US" sz="750" dirty="0"/>
              <a:t>문제를 풀 수 있는 기회가 주어집니다</a:t>
            </a:r>
            <a:r>
              <a:rPr lang="en-US" altLang="ko-KR" sz="750" dirty="0"/>
              <a:t>.</a:t>
            </a:r>
          </a:p>
          <a:p>
            <a:pPr eaLnBrk="1" hangingPunct="1"/>
            <a:r>
              <a:rPr lang="en-US" altLang="ko-KR" sz="750" dirty="0"/>
              <a:t> - </a:t>
            </a:r>
            <a:r>
              <a:rPr lang="ko-KR" altLang="en-US" sz="750" dirty="0"/>
              <a:t>캐릭터의 레벨이 </a:t>
            </a:r>
            <a:r>
              <a:rPr lang="en-US" altLang="ko-KR" sz="750" dirty="0"/>
              <a:t>101</a:t>
            </a:r>
            <a:r>
              <a:rPr lang="ko-KR" altLang="en-US" sz="750" dirty="0"/>
              <a:t>이상이어야 참가할 수 있습니다</a:t>
            </a:r>
            <a:r>
              <a:rPr lang="en-US" altLang="ko-KR" sz="750" dirty="0"/>
              <a:t>.</a:t>
            </a:r>
          </a:p>
        </p:txBody>
      </p:sp>
      <p:pic>
        <p:nvPicPr>
          <p:cNvPr id="2050" name="Picture 2" descr="메이플스토리 마일스톤 쇼케이스 정보 공개 영상 - YouTube">
            <a:extLst>
              <a:ext uri="{FF2B5EF4-FFF2-40B4-BE49-F238E27FC236}">
                <a16:creationId xmlns:a16="http://schemas.microsoft.com/office/drawing/2014/main" id="{2CFF0143-EED4-4C4B-9731-DCB0B7CA6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017" y="4038053"/>
            <a:ext cx="1542635" cy="86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">
            <a:extLst>
              <a:ext uri="{FF2B5EF4-FFF2-40B4-BE49-F238E27FC236}">
                <a16:creationId xmlns:a16="http://schemas.microsoft.com/office/drawing/2014/main" id="{E3478A2E-7786-4F8F-AD74-4DB010ED9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4239816"/>
            <a:ext cx="1296591" cy="7012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975" b="1" dirty="0"/>
              <a:t>한글날 치장 세트 착용 </a:t>
            </a:r>
          </a:p>
          <a:p>
            <a:pPr algn="ctr" eaLnBrk="1" hangingPunct="1">
              <a:spcBef>
                <a:spcPct val="0"/>
              </a:spcBef>
            </a:pPr>
            <a:r>
              <a:rPr lang="ko-KR" altLang="en-US" sz="975" b="1" dirty="0"/>
              <a:t>남</a:t>
            </a:r>
            <a:r>
              <a:rPr lang="en-US" altLang="ko-KR" sz="975" b="1" dirty="0"/>
              <a:t>,</a:t>
            </a:r>
            <a:r>
              <a:rPr lang="ko-KR" altLang="en-US" sz="975" b="1" dirty="0"/>
              <a:t>여 캐릭터</a:t>
            </a:r>
          </a:p>
        </p:txBody>
      </p:sp>
      <p:sp>
        <p:nvSpPr>
          <p:cNvPr id="5123" name="Text Box 5">
            <a:extLst>
              <a:ext uri="{FF2B5EF4-FFF2-40B4-BE49-F238E27FC236}">
                <a16:creationId xmlns:a16="http://schemas.microsoft.com/office/drawing/2014/main" id="{32414804-2595-49C0-AD93-BFD6FD38E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532" y="4243387"/>
            <a:ext cx="297061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750" dirty="0"/>
              <a:t> </a:t>
            </a:r>
            <a:r>
              <a:rPr lang="ko-KR" altLang="en-US" sz="750" dirty="0"/>
              <a:t>메이플스토리 모험가 여러분</a:t>
            </a:r>
            <a:r>
              <a:rPr lang="en-US" altLang="ko-KR" sz="750" dirty="0"/>
              <a:t>!  </a:t>
            </a:r>
            <a:r>
              <a:rPr lang="ko-KR" altLang="en-US" sz="750" dirty="0"/>
              <a:t>한글날을 맞이하여 유저님들을 </a:t>
            </a:r>
          </a:p>
          <a:p>
            <a:pPr eaLnBrk="1" hangingPunct="1"/>
            <a:r>
              <a:rPr lang="ko-KR" altLang="en-US" sz="750" dirty="0"/>
              <a:t>위해 선물을 준비해 봤습니다</a:t>
            </a:r>
            <a:r>
              <a:rPr lang="en-US" altLang="ko-KR" sz="750" dirty="0"/>
              <a:t>.  </a:t>
            </a:r>
            <a:r>
              <a:rPr lang="ko-KR" altLang="en-US" sz="750" dirty="0"/>
              <a:t>마음에 드세요</a:t>
            </a:r>
            <a:r>
              <a:rPr lang="en-US" altLang="ko-KR" sz="750" dirty="0"/>
              <a:t>? ^^</a:t>
            </a:r>
          </a:p>
          <a:p>
            <a:pPr eaLnBrk="1" hangingPunct="1"/>
            <a:r>
              <a:rPr lang="en-US" altLang="ko-KR" sz="750" dirty="0"/>
              <a:t> </a:t>
            </a:r>
            <a:r>
              <a:rPr lang="ko-KR" altLang="en-US" sz="750" dirty="0"/>
              <a:t>앞으로도 메이플스토리 많이 사랑해 주시구요</a:t>
            </a:r>
            <a:r>
              <a:rPr lang="en-US" altLang="ko-KR" sz="750" dirty="0"/>
              <a:t>!</a:t>
            </a:r>
          </a:p>
          <a:p>
            <a:pPr eaLnBrk="1" hangingPunct="1"/>
            <a:r>
              <a:rPr lang="ko-KR" altLang="en-US" sz="750" dirty="0"/>
              <a:t>즐거운 한글날 되세요</a:t>
            </a:r>
            <a:r>
              <a:rPr lang="en-US" altLang="ko-KR" sz="750" dirty="0"/>
              <a:t>~</a:t>
            </a:r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BBCC8DFD-C073-4976-9956-554B0F60B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675085"/>
            <a:ext cx="4371975" cy="59400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ko-KR" altLang="ko-KR" sz="975">
              <a:solidFill>
                <a:schemeClr val="tx2"/>
              </a:solidFill>
            </a:endParaRPr>
          </a:p>
        </p:txBody>
      </p:sp>
      <p:sp>
        <p:nvSpPr>
          <p:cNvPr id="5125" name="AutoShape 7">
            <a:extLst>
              <a:ext uri="{FF2B5EF4-FFF2-40B4-BE49-F238E27FC236}">
                <a16:creationId xmlns:a16="http://schemas.microsoft.com/office/drawing/2014/main" id="{AA15AA46-798D-4113-A626-7146B5FF5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9785" y="837010"/>
            <a:ext cx="917972" cy="323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050" b="1"/>
              <a:t>이벤트 넷</a:t>
            </a:r>
            <a:r>
              <a:rPr lang="en-US" altLang="ko-KR" sz="1050" b="1"/>
              <a:t>.</a:t>
            </a:r>
          </a:p>
        </p:txBody>
      </p:sp>
      <p:sp>
        <p:nvSpPr>
          <p:cNvPr id="5126" name="Text Box 8">
            <a:extLst>
              <a:ext uri="{FF2B5EF4-FFF2-40B4-BE49-F238E27FC236}">
                <a16:creationId xmlns:a16="http://schemas.microsoft.com/office/drawing/2014/main" id="{4426070A-B7E7-4F41-9F8A-4AAC606D7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785" y="1269206"/>
            <a:ext cx="426600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350" b="1" dirty="0"/>
              <a:t> </a:t>
            </a:r>
            <a:r>
              <a:rPr lang="ko-KR" altLang="en-US" sz="1350" b="1" dirty="0"/>
              <a:t>한글날 </a:t>
            </a:r>
            <a:r>
              <a:rPr lang="en-US" altLang="ko-KR" sz="1350" b="1" dirty="0"/>
              <a:t>NPC</a:t>
            </a:r>
            <a:r>
              <a:rPr lang="ko-KR" altLang="en-US" sz="1350" b="1" dirty="0"/>
              <a:t>를 찾아주세요 </a:t>
            </a:r>
            <a:r>
              <a:rPr lang="en-US" altLang="ko-KR" sz="1350" b="1" dirty="0"/>
              <a:t>! </a:t>
            </a:r>
          </a:p>
        </p:txBody>
      </p:sp>
      <p:sp>
        <p:nvSpPr>
          <p:cNvPr id="5127" name="Text Box 9">
            <a:extLst>
              <a:ext uri="{FF2B5EF4-FFF2-40B4-BE49-F238E27FC236}">
                <a16:creationId xmlns:a16="http://schemas.microsoft.com/office/drawing/2014/main" id="{7406BAE1-77E7-4D11-9654-065BE3A4F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131" y="1727598"/>
            <a:ext cx="253841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dirty="0"/>
              <a:t>▶ </a:t>
            </a:r>
            <a:r>
              <a:rPr lang="ko-KR" altLang="en-US" sz="900" b="1" dirty="0"/>
              <a:t>이벤트 기간 </a:t>
            </a:r>
            <a:r>
              <a:rPr lang="en-US" altLang="ko-KR" sz="900" b="1" dirty="0"/>
              <a:t>: 2024</a:t>
            </a:r>
            <a:r>
              <a:rPr lang="ko-KR" altLang="en-US" sz="900" b="1" dirty="0"/>
              <a:t>년 </a:t>
            </a:r>
            <a:r>
              <a:rPr lang="en-US" altLang="ko-KR" sz="900" b="1" dirty="0"/>
              <a:t>10</a:t>
            </a:r>
            <a:r>
              <a:rPr lang="ko-KR" altLang="en-US" sz="900" b="1" dirty="0"/>
              <a:t>월 </a:t>
            </a:r>
            <a:r>
              <a:rPr lang="en-US" altLang="ko-KR" sz="900" b="1" dirty="0"/>
              <a:t>9</a:t>
            </a:r>
            <a:r>
              <a:rPr lang="ko-KR" altLang="en-US" sz="900" b="1" dirty="0"/>
              <a:t>일</a:t>
            </a:r>
            <a:r>
              <a:rPr lang="en-US" altLang="ko-KR" sz="900" b="1" dirty="0"/>
              <a:t>~10</a:t>
            </a:r>
            <a:r>
              <a:rPr lang="ko-KR" altLang="en-US" sz="900" b="1" dirty="0"/>
              <a:t>월 </a:t>
            </a:r>
            <a:r>
              <a:rPr lang="en-US" altLang="ko-KR" sz="900" b="1" dirty="0"/>
              <a:t>13</a:t>
            </a:r>
            <a:r>
              <a:rPr lang="ko-KR" altLang="en-US" sz="900" b="1" dirty="0"/>
              <a:t>일</a:t>
            </a:r>
          </a:p>
          <a:p>
            <a:pPr eaLnBrk="1" hangingPunct="1"/>
            <a:r>
              <a:rPr lang="ko-KR" altLang="en-US" sz="825" dirty="0"/>
              <a:t> 이벤트 기간 동안 운영자 </a:t>
            </a:r>
            <a:r>
              <a:rPr lang="en-US" altLang="ko-KR" sz="825" dirty="0"/>
              <a:t>NPC</a:t>
            </a:r>
            <a:r>
              <a:rPr lang="ko-KR" altLang="en-US" sz="825" dirty="0"/>
              <a:t>를 찾아가시면 특별 퀘스트에 참여하실 수 있습니다</a:t>
            </a:r>
            <a:r>
              <a:rPr lang="en-US" altLang="ko-KR" sz="825" dirty="0"/>
              <a:t>! </a:t>
            </a:r>
          </a:p>
          <a:p>
            <a:pPr eaLnBrk="1" hangingPunct="1"/>
            <a:r>
              <a:rPr lang="en-US" altLang="ko-KR" sz="825" dirty="0"/>
              <a:t> </a:t>
            </a:r>
            <a:r>
              <a:rPr lang="ko-KR" altLang="en-US" sz="825" dirty="0"/>
              <a:t>이벤트기간동안 하루 한번 특별 퀘스트가 여러분을 기다리고 있으며</a:t>
            </a:r>
            <a:r>
              <a:rPr lang="en-US" altLang="ko-KR" sz="825" dirty="0"/>
              <a:t>,</a:t>
            </a:r>
            <a:r>
              <a:rPr lang="ko-KR" altLang="en-US" sz="825" dirty="0"/>
              <a:t>푸짐한 보상은 당연하겠죠</a:t>
            </a:r>
            <a:r>
              <a:rPr lang="en-US" altLang="ko-KR" sz="825" dirty="0"/>
              <a:t>?</a:t>
            </a:r>
          </a:p>
        </p:txBody>
      </p:sp>
      <p:sp>
        <p:nvSpPr>
          <p:cNvPr id="5128" name="Text Box 10">
            <a:extLst>
              <a:ext uri="{FF2B5EF4-FFF2-40B4-BE49-F238E27FC236}">
                <a16:creationId xmlns:a16="http://schemas.microsoft.com/office/drawing/2014/main" id="{53B2FC92-C7D8-487E-950D-E22A2A93F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8866" y="3158729"/>
            <a:ext cx="3996928" cy="20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Char char="-"/>
            </a:pPr>
            <a:r>
              <a:rPr lang="ko-KR" altLang="en-US" sz="750" dirty="0"/>
              <a:t> 계정당 한번 참여가 가능합니다</a:t>
            </a:r>
            <a:r>
              <a:rPr lang="en-US" altLang="ko-KR" sz="750" dirty="0"/>
              <a:t>. </a:t>
            </a:r>
            <a:endParaRPr lang="en-US" altLang="ko-KR" sz="750" b="1" dirty="0"/>
          </a:p>
        </p:txBody>
      </p:sp>
      <p:sp>
        <p:nvSpPr>
          <p:cNvPr id="5133" name="Line 15">
            <a:extLst>
              <a:ext uri="{FF2B5EF4-FFF2-40B4-BE49-F238E27FC236}">
                <a16:creationId xmlns:a16="http://schemas.microsoft.com/office/drawing/2014/main" id="{96AB1EE2-4770-4634-B2A8-45FCFA941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6206" y="4023122"/>
            <a:ext cx="4367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3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4C9958D-17A1-470B-8397-6BEA89F51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635337"/>
              </p:ext>
            </p:extLst>
          </p:nvPr>
        </p:nvGraphicFramePr>
        <p:xfrm>
          <a:off x="0" y="2131060"/>
          <a:ext cx="1219200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559810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8135670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08240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악용 사례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예방을 위한 방안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출처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온라인 게임 아이템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거래하는 상대방이 동일 인물인지 확인하고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더치트로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계좌 확인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https://www.newspim.com/news/view/20240318000380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다계정을 이용한 이벤트 아이템 복사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이벤트를 참여하는 유저의 레벨을 제한</a:t>
                      </a:r>
                      <a:br>
                        <a:rPr lang="en-US" altLang="ko-KR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동일명의 계정을 이벤트 참여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회로 제한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https://www.fmkorea.com/6562518690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3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버그성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골드 아이템 복사 후 현금화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버그로 인하여 생긴 문제로 테스트 서버에서 확인해서 미리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예방해야함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https://www.gametoc.co.kr/news/articleView.html?idxno=70572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70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파풀라투스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무한 생성 버그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보스의 생성 로직을 수정하여 다른 지역에서 생성되지 않도록 하고 비정상적으로 생산된 모든 재화를 회수조치 및 해당 버그를 사용한 계정 전부 영구 정지 조치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https://maplestory.nexon.com/News/Notice/All/125736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2485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8C58985-4F2C-414A-BBD2-9D8491299532}"/>
              </a:ext>
            </a:extLst>
          </p:cNvPr>
          <p:cNvSpPr txBox="1"/>
          <p:nvPr/>
        </p:nvSpPr>
        <p:spPr>
          <a:xfrm>
            <a:off x="9928487" y="0"/>
            <a:ext cx="226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악용사례</a:t>
            </a:r>
            <a:r>
              <a:rPr lang="en-US" altLang="ko-KR" dirty="0"/>
              <a:t>(</a:t>
            </a:r>
            <a:r>
              <a:rPr lang="ko-KR" altLang="en-US" dirty="0"/>
              <a:t>사기</a:t>
            </a:r>
            <a:r>
              <a:rPr lang="en-US" altLang="ko-KR" dirty="0"/>
              <a:t>)</a:t>
            </a:r>
            <a:r>
              <a:rPr lang="ko-KR" altLang="en-US" dirty="0"/>
              <a:t> 조사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270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1986E5-BD1F-47A7-BF26-1D29CB2E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2" name="Group 62">
            <a:extLst>
              <a:ext uri="{FF2B5EF4-FFF2-40B4-BE49-F238E27FC236}">
                <a16:creationId xmlns:a16="http://schemas.microsoft.com/office/drawing/2014/main" id="{EA0E908F-1B67-2600-59A8-DEA6230E8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14595"/>
              </p:ext>
            </p:extLst>
          </p:nvPr>
        </p:nvGraphicFramePr>
        <p:xfrm>
          <a:off x="1916289" y="1978809"/>
          <a:ext cx="7429500" cy="4094804"/>
        </p:xfrm>
        <a:graphic>
          <a:graphicData uri="http://schemas.openxmlformats.org/drawingml/2006/table">
            <a:tbl>
              <a:tblPr/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7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추석월묘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휴먼명조" pitchFamily="2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혈액형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 pitchFamily="2" charset="-127"/>
                        </a:rPr>
                        <a:t>없음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휴먼명조" pitchFamily="2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체중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 pitchFamily="2" charset="-127"/>
                        </a:rPr>
                        <a:t>15kg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가족관계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직업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특징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모험가를 기다림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취미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떡 만들기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장래희망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방앗간 취업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장점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모험가에게 도움되는 아이템을 지급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수컷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단점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신장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 pitchFamily="2" charset="-127"/>
                        </a:rPr>
                        <a:t>60cm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좋아하는 것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떡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태어난 곳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아랫마을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싫어하는 것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특기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떡 만들기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3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14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8AEDE37-58C1-4F9B-B702-ED0E59465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25" y="2349811"/>
            <a:ext cx="1781175" cy="167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5D5876-8A48-4B80-B1AE-7A8798DC0908}"/>
              </a:ext>
            </a:extLst>
          </p:cNvPr>
          <p:cNvSpPr txBox="1"/>
          <p:nvPr/>
        </p:nvSpPr>
        <p:spPr>
          <a:xfrm>
            <a:off x="8768010" y="0"/>
            <a:ext cx="342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메이플스토리</a:t>
            </a:r>
            <a:r>
              <a:rPr lang="en-US" altLang="ko-KR" dirty="0"/>
              <a:t> </a:t>
            </a:r>
            <a:r>
              <a:rPr lang="ko-KR" altLang="en-US" dirty="0"/>
              <a:t>추석 이벤트 </a:t>
            </a:r>
            <a:r>
              <a:rPr lang="en-US" altLang="ko-KR" dirty="0"/>
              <a:t>NPC</a:t>
            </a:r>
          </a:p>
        </p:txBody>
      </p:sp>
    </p:spTree>
    <p:extLst>
      <p:ext uri="{BB962C8B-B14F-4D97-AF65-F5344CB8AC3E}">
        <p14:creationId xmlns:p14="http://schemas.microsoft.com/office/powerpoint/2010/main" val="135394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9FC7A-2A32-4DB4-9E35-21974385E41F}"/>
              </a:ext>
            </a:extLst>
          </p:cNvPr>
          <p:cNvSpPr txBox="1"/>
          <p:nvPr/>
        </p:nvSpPr>
        <p:spPr>
          <a:xfrm>
            <a:off x="243281" y="176169"/>
            <a:ext cx="204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ko-KR" altLang="en-US" dirty="0">
                <a:solidFill>
                  <a:srgbClr val="FF0000"/>
                </a:solidFill>
              </a:rPr>
              <a:t>웹 이벤트 기획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C514F0-0792-4830-B498-6234899B2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1" y="694189"/>
            <a:ext cx="3609975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25F9FA-18EE-4776-9C70-CDE669DB06CC}"/>
              </a:ext>
            </a:extLst>
          </p:cNvPr>
          <p:cNvSpPr txBox="1"/>
          <p:nvPr/>
        </p:nvSpPr>
        <p:spPr>
          <a:xfrm>
            <a:off x="4311941" y="845191"/>
            <a:ext cx="72061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키워드 </a:t>
            </a:r>
            <a:r>
              <a:rPr lang="en-US" altLang="ko-KR" dirty="0"/>
              <a:t>: </a:t>
            </a:r>
            <a:r>
              <a:rPr lang="ko-KR" altLang="en-US" dirty="0"/>
              <a:t>송편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십자 말 풀이에 송편과 관련 및 </a:t>
            </a:r>
            <a:r>
              <a:rPr lang="en-US" altLang="ko-KR" dirty="0"/>
              <a:t>(</a:t>
            </a:r>
            <a:r>
              <a:rPr lang="ko-KR" altLang="en-US" dirty="0"/>
              <a:t>만드는 재료</a:t>
            </a:r>
            <a:r>
              <a:rPr lang="en-US" altLang="ko-KR" dirty="0"/>
              <a:t>, </a:t>
            </a:r>
            <a:r>
              <a:rPr lang="ko-KR" altLang="en-US" dirty="0"/>
              <a:t>만드는 방법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유추하기 쉽게 단어들을 배치 </a:t>
            </a:r>
            <a:r>
              <a:rPr lang="en-US" altLang="ko-KR" dirty="0"/>
              <a:t>&amp; </a:t>
            </a:r>
            <a:r>
              <a:rPr lang="ko-KR" altLang="en-US" dirty="0"/>
              <a:t>추석 음식 배치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일일 최대 십자 말 풀이 기회 </a:t>
            </a:r>
            <a:r>
              <a:rPr lang="en-US" altLang="ko-KR" dirty="0"/>
              <a:t>3</a:t>
            </a:r>
            <a:r>
              <a:rPr lang="ko-KR" altLang="en-US" dirty="0"/>
              <a:t>회 제한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메이플스토리 접속 시 십자 말 풀이 기회 </a:t>
            </a:r>
            <a:r>
              <a:rPr lang="en-US" altLang="ko-KR" dirty="0"/>
              <a:t>1</a:t>
            </a:r>
            <a:r>
              <a:rPr lang="ko-KR" altLang="en-US" dirty="0"/>
              <a:t>회 지급</a:t>
            </a:r>
            <a:endParaRPr lang="en-US" altLang="ko-KR" dirty="0"/>
          </a:p>
          <a:p>
            <a:r>
              <a:rPr lang="ko-KR" altLang="en-US" dirty="0"/>
              <a:t>메이플스토리 </a:t>
            </a:r>
            <a:r>
              <a:rPr lang="en-US" altLang="ko-KR" dirty="0"/>
              <a:t>1</a:t>
            </a:r>
            <a:r>
              <a:rPr lang="ko-KR" altLang="en-US" dirty="0"/>
              <a:t>시간 접속 시 십자 말 풀이 기회 </a:t>
            </a:r>
            <a:r>
              <a:rPr lang="en-US" altLang="ko-KR" dirty="0"/>
              <a:t>1</a:t>
            </a:r>
            <a:r>
              <a:rPr lang="ko-KR" altLang="en-US" dirty="0"/>
              <a:t>회 지급</a:t>
            </a:r>
            <a:endParaRPr lang="en-US" altLang="ko-KR" dirty="0"/>
          </a:p>
          <a:p>
            <a:r>
              <a:rPr lang="ko-KR" altLang="en-US" dirty="0"/>
              <a:t>일일 퀘스트 클리어 시 십자 말 풀이 기회 </a:t>
            </a:r>
            <a:r>
              <a:rPr lang="en-US" altLang="ko-KR" dirty="0"/>
              <a:t>1</a:t>
            </a:r>
            <a:r>
              <a:rPr lang="ko-KR" altLang="en-US" dirty="0"/>
              <a:t>회 지급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계정당 한번으로 제한</a:t>
            </a:r>
            <a:endParaRPr lang="en-US" altLang="ko-KR" dirty="0"/>
          </a:p>
          <a:p>
            <a:r>
              <a:rPr lang="ko-KR" altLang="en-US" dirty="0"/>
              <a:t>빨간 네모 칸에 맞는 단어를 입력 시 메이플스토리  추석 치장아이템 지급</a:t>
            </a:r>
            <a:endParaRPr lang="en-US" altLang="ko-KR" dirty="0"/>
          </a:p>
          <a:p>
            <a:r>
              <a:rPr lang="ko-KR" altLang="en-US" dirty="0"/>
              <a:t>키워드 입력 칸에 옳게 된 단어 입력 시 경험치 물약 지급</a:t>
            </a:r>
            <a:endParaRPr lang="en-US" altLang="ko-KR" dirty="0"/>
          </a:p>
          <a:p>
            <a:r>
              <a:rPr lang="ko-KR" altLang="en-US" dirty="0"/>
              <a:t>틀린 키워드 입력 시 다시 시도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8D8E0-A660-4112-9649-1087DEA00340}"/>
              </a:ext>
            </a:extLst>
          </p:cNvPr>
          <p:cNvSpPr txBox="1"/>
          <p:nvPr/>
        </p:nvSpPr>
        <p:spPr>
          <a:xfrm>
            <a:off x="9011291" y="0"/>
            <a:ext cx="318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메이플스토리</a:t>
            </a:r>
            <a:r>
              <a:rPr lang="en-US" altLang="ko-KR" dirty="0"/>
              <a:t> </a:t>
            </a:r>
            <a:r>
              <a:rPr lang="ko-KR" altLang="en-US" dirty="0"/>
              <a:t>웹 이벤트 기획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425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2">
            <a:extLst>
              <a:ext uri="{FF2B5EF4-FFF2-40B4-BE49-F238E27FC236}">
                <a16:creationId xmlns:a16="http://schemas.microsoft.com/office/drawing/2014/main" id="{45CFF577-61C7-4968-B3A4-27772A75A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025440"/>
              </p:ext>
            </p:extLst>
          </p:nvPr>
        </p:nvGraphicFramePr>
        <p:xfrm>
          <a:off x="1949845" y="703681"/>
          <a:ext cx="7429500" cy="5704148"/>
        </p:xfrm>
        <a:graphic>
          <a:graphicData uri="http://schemas.openxmlformats.org/drawingml/2006/table">
            <a:tbl>
              <a:tblPr/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7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다크레기온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휴먼명조" pitchFamily="2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혈액형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 pitchFamily="2" charset="-127"/>
                        </a:rPr>
                        <a:t>-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체중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 pitchFamily="2" charset="-127"/>
                        </a:rPr>
                        <a:t>80kg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가족관계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휴먼명조" pitchFamily="2" charset="-127"/>
                        </a:rPr>
                        <a:t>-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직업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특징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 즉사기를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 주기로 사용하며</a:t>
                      </a:r>
                      <a:b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다크레기온의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짤 패턴이 매우 아픔</a:t>
                      </a:r>
                      <a:b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보스의 체력이 매우 많음</a:t>
                      </a:r>
                      <a:b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모험가가 접근하면 날개를 이용해서 회피</a:t>
                      </a:r>
                      <a:b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방패를 사용해서 모험가를 기절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모험가가 방패를 때리면 넉 백 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취미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 수련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장래희망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장점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검과 방패를 잘 사용하여 모험가가 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남자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단점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검을 </a:t>
                      </a: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들고있는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오른 어깨</a:t>
                      </a:r>
                      <a:b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날개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신장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명조" pitchFamily="2" charset="-127"/>
                        </a:rPr>
                        <a:t>180cm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좋아하는 것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모험가 죽이기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태어난 곳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그란디스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싫어하는 것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특기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전투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3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14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휴먼명조" pitchFamily="2" charset="-127"/>
                        </a:rPr>
                        <a:t>-</a:t>
                      </a:r>
                    </a:p>
                  </a:txBody>
                  <a:tcPr marL="41742" marR="41742" marT="30419" marB="30419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4EE118B-2317-481C-9B37-21FE0BA57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099" y="980518"/>
            <a:ext cx="3130246" cy="31302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D6B499-B50E-462D-8E72-FA7C9E313A42}"/>
              </a:ext>
            </a:extLst>
          </p:cNvPr>
          <p:cNvSpPr txBox="1"/>
          <p:nvPr/>
        </p:nvSpPr>
        <p:spPr>
          <a:xfrm>
            <a:off x="4889500" y="0"/>
            <a:ext cx="730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메이플스토리에 </a:t>
            </a:r>
            <a:r>
              <a:rPr lang="en-US" altLang="ko-KR" dirty="0"/>
              <a:t>290</a:t>
            </a:r>
            <a:r>
              <a:rPr lang="ko-KR" altLang="en-US" dirty="0"/>
              <a:t>레벨이 넘는 모험가들을 위한 새로운 보스 몬스터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111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7A0F24D-7EBB-4555-94FC-022A0A2AC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648150"/>
              </p:ext>
            </p:extLst>
          </p:nvPr>
        </p:nvGraphicFramePr>
        <p:xfrm>
          <a:off x="1987897" y="2402608"/>
          <a:ext cx="8216206" cy="2052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8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레벨 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290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이상의 모든 모험가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맑은 고딕" pitchFamily="50" charset="-127"/>
                          <a:ea typeface="맑은 고딕" pitchFamily="50" charset="-127"/>
                        </a:rPr>
                        <a:t>장소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맑은 고딕" pitchFamily="50" charset="-127"/>
                          <a:ea typeface="맑은 고딕" pitchFamily="50" charset="-127"/>
                        </a:rPr>
                        <a:t>탈라하트</a:t>
                      </a:r>
                      <a:r>
                        <a:rPr lang="ko-KR" altLang="en-US" sz="24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2400" dirty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2400" dirty="0">
                          <a:latin typeface="맑은 고딕" pitchFamily="50" charset="-127"/>
                          <a:ea typeface="맑은 고딕" pitchFamily="50" charset="-127"/>
                        </a:rPr>
                        <a:t>신들의 무덤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맑은 고딕" pitchFamily="50" charset="-127"/>
                          <a:ea typeface="맑은 고딕" pitchFamily="50" charset="-127"/>
                        </a:rPr>
                        <a:t>NPC</a:t>
                      </a:r>
                      <a:endParaRPr lang="ko-KR" altLang="en-US" sz="2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맑은 고딕" pitchFamily="50" charset="-127"/>
                          <a:ea typeface="맑은 고딕" pitchFamily="50" charset="-127"/>
                        </a:rPr>
                        <a:t>무르무르</a:t>
                      </a:r>
                      <a:endParaRPr lang="ko-KR" altLang="en-US" sz="2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597D13-B2DB-46D6-A3D5-CFF78F8000A8}"/>
              </a:ext>
            </a:extLst>
          </p:cNvPr>
          <p:cNvSpPr txBox="1"/>
          <p:nvPr/>
        </p:nvSpPr>
        <p:spPr>
          <a:xfrm>
            <a:off x="8221211" y="0"/>
            <a:ext cx="397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메이플스토리</a:t>
            </a:r>
            <a:r>
              <a:rPr lang="en-US" altLang="ko-KR" dirty="0"/>
              <a:t> </a:t>
            </a:r>
            <a:r>
              <a:rPr lang="ko-KR" altLang="en-US" dirty="0"/>
              <a:t>보스 최초 격파 이벤트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096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메이플 스토리] 크리티아스 선행퀘스트 공략! : 네이버 블로그">
            <a:extLst>
              <a:ext uri="{FF2B5EF4-FFF2-40B4-BE49-F238E27FC236}">
                <a16:creationId xmlns:a16="http://schemas.microsoft.com/office/drawing/2014/main" id="{3E73969A-0E23-46CB-A86B-7F3C1BC7E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42" y="0"/>
            <a:ext cx="11245516" cy="686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E57B69B-AE85-4CDF-8D97-70C250986F78}"/>
              </a:ext>
            </a:extLst>
          </p:cNvPr>
          <p:cNvSpPr/>
          <p:nvPr/>
        </p:nvSpPr>
        <p:spPr>
          <a:xfrm>
            <a:off x="3673642" y="240632"/>
            <a:ext cx="7796463" cy="5438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소울웨폰] 살신성인의 무르무르 | Hidden Street">
            <a:extLst>
              <a:ext uri="{FF2B5EF4-FFF2-40B4-BE49-F238E27FC236}">
                <a16:creationId xmlns:a16="http://schemas.microsoft.com/office/drawing/2014/main" id="{1430DED0-8C35-4837-AD1E-F8E031F60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1895" y="914400"/>
            <a:ext cx="2743200" cy="409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1A9D76-7A19-4F4E-99E4-AD1EDC35400B}"/>
              </a:ext>
            </a:extLst>
          </p:cNvPr>
          <p:cNvSpPr txBox="1"/>
          <p:nvPr/>
        </p:nvSpPr>
        <p:spPr>
          <a:xfrm>
            <a:off x="3673642" y="240632"/>
            <a:ext cx="77964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2000" dirty="0" err="1">
                <a:latin typeface="바탕" panose="02030600000101010101" pitchFamily="18" charset="-127"/>
                <a:ea typeface="바탕" panose="02030600000101010101" pitchFamily="18" charset="-127"/>
              </a:rPr>
              <a:t>안녕하신가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,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 모험가</a:t>
            </a:r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나는 영혼 수집가 </a:t>
            </a:r>
            <a:r>
              <a:rPr lang="ko-KR" altLang="en-US" sz="2000" dirty="0" err="1">
                <a:latin typeface="바탕" panose="02030600000101010101" pitchFamily="18" charset="-127"/>
                <a:ea typeface="바탕" panose="02030600000101010101" pitchFamily="18" charset="-127"/>
              </a:rPr>
              <a:t>무르무르일세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보다시피 여러 영혼들을 수집하는 수집가이지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다름이 아니고 내가 새롭게 귀한 영혼을 수집하고 싶은데 이게</a:t>
            </a:r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여간 쉬운 일이 아니라 자네에게 부탁을 하고 싶네</a:t>
            </a:r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내 부탁을 들어주겠나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?</a:t>
            </a:r>
            <a:endParaRPr lang="ko-KR" altLang="en-US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7E795-33B0-4C94-BBFB-285FD36750A7}"/>
              </a:ext>
            </a:extLst>
          </p:cNvPr>
          <p:cNvSpPr txBox="1"/>
          <p:nvPr/>
        </p:nvSpPr>
        <p:spPr>
          <a:xfrm>
            <a:off x="721894" y="449811"/>
            <a:ext cx="2743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메이플스토리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보스 최초 격파 이벤트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41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5DB226-4A85-4B4B-AA07-CCD1BA8AD84D}"/>
              </a:ext>
            </a:extLst>
          </p:cNvPr>
          <p:cNvGrpSpPr/>
          <p:nvPr/>
        </p:nvGrpSpPr>
        <p:grpSpPr>
          <a:xfrm>
            <a:off x="473242" y="0"/>
            <a:ext cx="11245516" cy="6869829"/>
            <a:chOff x="473242" y="0"/>
            <a:chExt cx="11245516" cy="6869829"/>
          </a:xfrm>
        </p:grpSpPr>
        <p:pic>
          <p:nvPicPr>
            <p:cNvPr id="7" name="Picture 2" descr="메이플 스토리] 크리티아스 선행퀘스트 공략! : 네이버 블로그">
              <a:extLst>
                <a:ext uri="{FF2B5EF4-FFF2-40B4-BE49-F238E27FC236}">
                  <a16:creationId xmlns:a16="http://schemas.microsoft.com/office/drawing/2014/main" id="{38B7732C-BA06-40CD-8A5C-B0C9DB102F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242" y="0"/>
              <a:ext cx="11245516" cy="6869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F2AFEA8-C2FC-4FB4-985C-0ADB89D7BED8}"/>
                </a:ext>
              </a:extLst>
            </p:cNvPr>
            <p:cNvSpPr/>
            <p:nvPr/>
          </p:nvSpPr>
          <p:spPr>
            <a:xfrm>
              <a:off x="3673642" y="167780"/>
              <a:ext cx="7796463" cy="58980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4" descr="소울웨폰] 살신성인의 무르무르 | Hidden Street">
              <a:extLst>
                <a:ext uri="{FF2B5EF4-FFF2-40B4-BE49-F238E27FC236}">
                  <a16:creationId xmlns:a16="http://schemas.microsoft.com/office/drawing/2014/main" id="{E04396A4-49DB-4F22-BDFD-6FFA26427F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1895" y="914400"/>
              <a:ext cx="2743200" cy="4090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EED2BA-8506-4AC8-A8A7-567DE24A0DA0}"/>
                </a:ext>
              </a:extLst>
            </p:cNvPr>
            <p:cNvSpPr txBox="1"/>
            <p:nvPr/>
          </p:nvSpPr>
          <p:spPr>
            <a:xfrm>
              <a:off x="3881616" y="792178"/>
              <a:ext cx="7380514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endPara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endPara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r>
                <a:rPr lang="ko-KR" altLang="en-US" sz="2000" dirty="0" err="1">
                  <a:latin typeface="바탕" panose="02030600000101010101" pitchFamily="18" charset="-127"/>
                  <a:ea typeface="바탕" panose="02030600000101010101" pitchFamily="18" charset="-127"/>
                </a:rPr>
                <a:t>제른</a:t>
              </a:r>
              <a:r>
                <a:rPr lang="ko-KR" altLang="en-US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ko-KR" altLang="en-US" sz="2000" dirty="0" err="1">
                  <a:latin typeface="바탕" panose="02030600000101010101" pitchFamily="18" charset="-127"/>
                  <a:ea typeface="바탕" panose="02030600000101010101" pitchFamily="18" charset="-127"/>
                </a:rPr>
                <a:t>다르모어의</a:t>
              </a:r>
              <a:r>
                <a:rPr lang="ko-KR" altLang="en-US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 사도 </a:t>
              </a:r>
              <a:r>
                <a:rPr lang="ko-KR" altLang="en-US" sz="2000" dirty="0" err="1">
                  <a:latin typeface="바탕" panose="02030600000101010101" pitchFamily="18" charset="-127"/>
                  <a:ea typeface="바탕" panose="02030600000101010101" pitchFamily="18" charset="-127"/>
                </a:rPr>
                <a:t>다크레기온을</a:t>
              </a:r>
              <a:r>
                <a:rPr lang="ko-KR" altLang="en-US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 처치하고</a:t>
              </a:r>
              <a:endPara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r>
                <a:rPr lang="ko-KR" altLang="en-US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소울 조각을 통해 아무 소울이나 만들어 내게 가져다 주면</a:t>
              </a:r>
              <a:endPara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r>
                <a:rPr lang="ko-KR" altLang="en-US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후환 보상을 해주도록 하겠네</a:t>
              </a:r>
              <a:endPara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r>
                <a:rPr lang="ko-KR" altLang="en-US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어때</a:t>
              </a:r>
              <a:r>
                <a:rPr lang="en-US" altLang="ko-KR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, </a:t>
              </a:r>
              <a:r>
                <a:rPr lang="ko-KR" altLang="en-US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한 번 도전해 보겠는가</a:t>
              </a:r>
              <a:r>
                <a:rPr lang="en-US" altLang="ko-KR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?</a:t>
              </a:r>
            </a:p>
            <a:p>
              <a:endPara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다음의 조건을 만족해야 합니다</a:t>
              </a:r>
              <a:r>
                <a:rPr lang="en-US" altLang="ko-KR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3</a:t>
              </a:r>
              <a:r>
                <a:rPr lang="ko-KR" altLang="en-US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인 이상의 파티로 </a:t>
              </a:r>
              <a:r>
                <a:rPr lang="ko-KR" altLang="en-US" sz="2000" dirty="0" err="1">
                  <a:latin typeface="바탕" panose="02030600000101010101" pitchFamily="18" charset="-127"/>
                  <a:ea typeface="바탕" panose="02030600000101010101" pitchFamily="18" charset="-127"/>
                </a:rPr>
                <a:t>노말</a:t>
              </a:r>
              <a:r>
                <a:rPr lang="ko-KR" altLang="en-US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 모드 이상의 보스 격파</a:t>
              </a:r>
              <a:endPara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위대한 소울을 제외한 소울을 제작해 제출</a:t>
              </a:r>
              <a:endPara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B59AB98-C673-4811-8CF7-D940613D4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22691" y="6396238"/>
              <a:ext cx="1496451" cy="41391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8932001-9C1B-4019-9E85-2E9B9AAE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69032" y="6396238"/>
              <a:ext cx="1496451" cy="41391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D79110-9994-4807-9139-06A8620D5456}"/>
                </a:ext>
              </a:extLst>
            </p:cNvPr>
            <p:cNvSpPr txBox="1"/>
            <p:nvPr/>
          </p:nvSpPr>
          <p:spPr>
            <a:xfrm>
              <a:off x="721894" y="449811"/>
              <a:ext cx="2743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메이플스토리</a:t>
              </a:r>
              <a:r>
                <a:rPr lang="en-US" altLang="ko-KR" sz="1200" dirty="0">
                  <a:solidFill>
                    <a:srgbClr val="FF0000"/>
                  </a:solidFill>
                </a:rPr>
                <a:t> </a:t>
              </a:r>
              <a:r>
                <a:rPr lang="ko-KR" altLang="en-US" sz="1200" dirty="0">
                  <a:solidFill>
                    <a:srgbClr val="FF0000"/>
                  </a:solidFill>
                </a:rPr>
                <a:t>보스 최초 격파 이벤트</a:t>
              </a:r>
              <a:endParaRPr lang="en-US" altLang="ko-KR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68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3A92321-E72C-4E45-B1B8-8FA2FD53F92C}"/>
              </a:ext>
            </a:extLst>
          </p:cNvPr>
          <p:cNvGrpSpPr/>
          <p:nvPr/>
        </p:nvGrpSpPr>
        <p:grpSpPr>
          <a:xfrm>
            <a:off x="473242" y="0"/>
            <a:ext cx="11245516" cy="6869829"/>
            <a:chOff x="473242" y="0"/>
            <a:chExt cx="11245516" cy="6869829"/>
          </a:xfrm>
        </p:grpSpPr>
        <p:pic>
          <p:nvPicPr>
            <p:cNvPr id="4" name="Picture 2" descr="메이플 스토리] 크리티아스 선행퀘스트 공략! : 네이버 블로그">
              <a:extLst>
                <a:ext uri="{FF2B5EF4-FFF2-40B4-BE49-F238E27FC236}">
                  <a16:creationId xmlns:a16="http://schemas.microsoft.com/office/drawing/2014/main" id="{46B75C05-07A8-470B-AFF8-E6806D217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242" y="0"/>
              <a:ext cx="11245516" cy="6869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394DEEE-8192-4C97-80DE-23748AA42A89}"/>
                </a:ext>
              </a:extLst>
            </p:cNvPr>
            <p:cNvSpPr/>
            <p:nvPr/>
          </p:nvSpPr>
          <p:spPr>
            <a:xfrm>
              <a:off x="3664589" y="173512"/>
              <a:ext cx="7805516" cy="5558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Picture 4" descr="소울웨폰] 살신성인의 무르무르 | Hidden Street">
              <a:extLst>
                <a:ext uri="{FF2B5EF4-FFF2-40B4-BE49-F238E27FC236}">
                  <a16:creationId xmlns:a16="http://schemas.microsoft.com/office/drawing/2014/main" id="{076A0A74-2F1D-4A0B-8103-B8A0DB8369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1895" y="914400"/>
              <a:ext cx="2743200" cy="4090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B01D6A-5794-4220-BF81-B19980B7F03E}"/>
                </a:ext>
              </a:extLst>
            </p:cNvPr>
            <p:cNvSpPr txBox="1"/>
            <p:nvPr/>
          </p:nvSpPr>
          <p:spPr>
            <a:xfrm>
              <a:off x="3856775" y="1035490"/>
              <a:ext cx="72970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오 알맞은 보상을 제작해 주었군</a:t>
              </a:r>
              <a:r>
                <a:rPr lang="en-US" altLang="ko-KR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!</a:t>
              </a:r>
            </a:p>
            <a:p>
              <a:r>
                <a:rPr lang="ko-KR" altLang="en-US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수고했네</a:t>
              </a:r>
              <a:r>
                <a:rPr lang="en-US" altLang="ko-KR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ko-KR" altLang="en-US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여기 보상을 받아 가게나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FCE39A1-579F-4F03-9A22-3C5F2CEA4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6775" y="2164554"/>
              <a:ext cx="1470959" cy="64633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15DF15A-8540-4118-A9DE-92E22183E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3033" y="2735719"/>
              <a:ext cx="482815" cy="47826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8BACBD9-CB08-41ED-8BA2-6599AE0EE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43033" y="3208764"/>
              <a:ext cx="486830" cy="478261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B94048E-7509-41B0-A38A-5ED358F1A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43033" y="3688526"/>
              <a:ext cx="482815" cy="478261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F90C685-5EB6-4339-B13F-61547D2B2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43033" y="4166787"/>
              <a:ext cx="482815" cy="478261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A41C9C7-3FD3-4937-8C0D-75B6549A3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43033" y="4645048"/>
              <a:ext cx="482815" cy="47826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06187F-0F37-49DF-B25F-E5747832AEA7}"/>
                </a:ext>
              </a:extLst>
            </p:cNvPr>
            <p:cNvSpPr txBox="1"/>
            <p:nvPr/>
          </p:nvSpPr>
          <p:spPr>
            <a:xfrm>
              <a:off x="4716289" y="2790183"/>
              <a:ext cx="3472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500</a:t>
              </a:r>
              <a:r>
                <a:rPr lang="ko-KR" altLang="en-US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만 메이플 포인트 교환권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A00069-6CDD-4BA7-B87A-404F21D00DF3}"/>
                </a:ext>
              </a:extLst>
            </p:cNvPr>
            <p:cNvSpPr txBox="1"/>
            <p:nvPr/>
          </p:nvSpPr>
          <p:spPr>
            <a:xfrm>
              <a:off x="4712106" y="3190016"/>
              <a:ext cx="3182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초월 성장의 비약 </a:t>
              </a:r>
              <a:r>
                <a:rPr lang="en-US" altLang="ko-KR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1</a:t>
              </a:r>
              <a:r>
                <a:rPr lang="ko-KR" altLang="en-US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개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8FDC91-1875-4575-95CC-FB5F2F614D8B}"/>
                </a:ext>
              </a:extLst>
            </p:cNvPr>
            <p:cNvSpPr txBox="1"/>
            <p:nvPr/>
          </p:nvSpPr>
          <p:spPr>
            <a:xfrm>
              <a:off x="4753072" y="3720978"/>
              <a:ext cx="30419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VIP </a:t>
              </a:r>
              <a:r>
                <a:rPr lang="ko-KR" altLang="en-US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부스터 </a:t>
              </a:r>
              <a:r>
                <a:rPr lang="en-US" altLang="ko-KR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30</a:t>
              </a:r>
              <a:r>
                <a:rPr lang="ko-KR" altLang="en-US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개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351949-0B8F-423B-9356-FA09AE2F928A}"/>
                </a:ext>
              </a:extLst>
            </p:cNvPr>
            <p:cNvSpPr txBox="1"/>
            <p:nvPr/>
          </p:nvSpPr>
          <p:spPr>
            <a:xfrm>
              <a:off x="4744020" y="4224781"/>
              <a:ext cx="36213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솔 </a:t>
              </a:r>
              <a:r>
                <a:rPr lang="ko-KR" altLang="en-US" sz="2000" dirty="0" err="1">
                  <a:latin typeface="바탕" panose="02030600000101010101" pitchFamily="18" charset="-127"/>
                  <a:ea typeface="바탕" panose="02030600000101010101" pitchFamily="18" charset="-127"/>
                </a:rPr>
                <a:t>에르다</a:t>
              </a:r>
              <a:r>
                <a:rPr lang="ko-KR" altLang="en-US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en-US" altLang="ko-KR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5</a:t>
              </a:r>
              <a:r>
                <a:rPr lang="ko-KR" altLang="en-US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개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D68CD7-8123-43E3-9F4E-81A1DB59D825}"/>
                </a:ext>
              </a:extLst>
            </p:cNvPr>
            <p:cNvSpPr txBox="1"/>
            <p:nvPr/>
          </p:nvSpPr>
          <p:spPr>
            <a:xfrm>
              <a:off x="4753072" y="4645048"/>
              <a:ext cx="38386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솔 </a:t>
              </a:r>
              <a:r>
                <a:rPr lang="ko-KR" altLang="en-US" sz="2000" dirty="0" err="1">
                  <a:latin typeface="바탕" panose="02030600000101010101" pitchFamily="18" charset="-127"/>
                  <a:ea typeface="바탕" panose="02030600000101010101" pitchFamily="18" charset="-127"/>
                </a:rPr>
                <a:t>에르다</a:t>
              </a:r>
              <a:r>
                <a:rPr lang="ko-KR" altLang="en-US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 조각 </a:t>
              </a:r>
              <a:r>
                <a:rPr lang="en-US" altLang="ko-KR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300</a:t>
              </a:r>
              <a:r>
                <a:rPr lang="ko-KR" altLang="en-US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개</a:t>
              </a:r>
              <a:r>
                <a:rPr lang="en-US" altLang="ko-KR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(</a:t>
              </a:r>
              <a:r>
                <a:rPr lang="ko-KR" altLang="en-US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교환불가</a:t>
              </a:r>
              <a:r>
                <a:rPr lang="en-US" altLang="ko-KR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)</a:t>
              </a:r>
              <a:endPara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C84EB909-3B20-47AA-82B1-C9AD38E20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85722" y="5695512"/>
              <a:ext cx="986897" cy="49344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5C12F4-7CB1-47EE-AA25-C076086ECDC2}"/>
                </a:ext>
              </a:extLst>
            </p:cNvPr>
            <p:cNvSpPr txBox="1"/>
            <p:nvPr/>
          </p:nvSpPr>
          <p:spPr>
            <a:xfrm>
              <a:off x="721894" y="449811"/>
              <a:ext cx="2743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메이플스토리</a:t>
              </a:r>
              <a:r>
                <a:rPr lang="en-US" altLang="ko-KR" sz="1200" dirty="0">
                  <a:solidFill>
                    <a:srgbClr val="FF0000"/>
                  </a:solidFill>
                </a:rPr>
                <a:t> </a:t>
              </a:r>
              <a:r>
                <a:rPr lang="ko-KR" altLang="en-US" sz="1200" dirty="0">
                  <a:solidFill>
                    <a:srgbClr val="FF0000"/>
                  </a:solidFill>
                </a:rPr>
                <a:t>보스 최초 격파 이벤트</a:t>
              </a:r>
              <a:endParaRPr lang="en-US" altLang="ko-KR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62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7E432FD-9B34-457A-A7CF-2F7D1EACE5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89785" y="458392"/>
            <a:ext cx="4371975" cy="810815"/>
          </a:xfrm>
          <a:noFill/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1125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1125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메이플스토리</a:t>
            </a:r>
            <a:br>
              <a:rPr lang="ko-KR" altLang="en-US" sz="1125" dirty="0">
                <a:latin typeface="휴먼매직체" panose="02030504000101010101" pitchFamily="18" charset="-127"/>
                <a:ea typeface="휴먼매직체" panose="02030504000101010101" pitchFamily="18" charset="-127"/>
              </a:rPr>
            </a:br>
            <a:r>
              <a:rPr lang="ko-KR" altLang="en-US" sz="1125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       </a:t>
            </a:r>
            <a:r>
              <a:rPr lang="ko-KR" altLang="en-US" sz="24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한글날 맞이 세종대왕 이벤트</a:t>
            </a:r>
            <a:r>
              <a:rPr lang="en-US" altLang="ko-KR" sz="24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	</a:t>
            </a:r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005C52C4-A754-4A89-9145-214192BD2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9785" y="1268017"/>
            <a:ext cx="4371975" cy="81081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975" b="1" dirty="0">
                <a:solidFill>
                  <a:schemeClr val="tx2"/>
                </a:solidFill>
              </a:rPr>
              <a:t> </a:t>
            </a:r>
            <a:r>
              <a:rPr lang="ko-KR" altLang="en-US" sz="975" b="1" dirty="0">
                <a:solidFill>
                  <a:schemeClr val="tx2"/>
                </a:solidFill>
              </a:rPr>
              <a:t>한글날을 맞아</a:t>
            </a:r>
            <a:r>
              <a:rPr lang="en-US" altLang="ko-KR" sz="975" b="1" dirty="0">
                <a:solidFill>
                  <a:schemeClr val="tx2"/>
                </a:solidFill>
              </a:rPr>
              <a:t>, </a:t>
            </a:r>
            <a:r>
              <a:rPr lang="ko-KR" altLang="en-US" sz="975" b="1" dirty="0">
                <a:solidFill>
                  <a:schemeClr val="tx2"/>
                </a:solidFill>
              </a:rPr>
              <a:t>메이플스토리에서 한글과 관련된 선물을 준비했어요</a:t>
            </a:r>
            <a:r>
              <a:rPr lang="en-US" altLang="ko-KR" sz="975" b="1" dirty="0">
                <a:solidFill>
                  <a:schemeClr val="tx2"/>
                </a:solidFill>
              </a:rPr>
              <a:t>.</a:t>
            </a:r>
            <a:br>
              <a:rPr lang="en-US" altLang="ko-KR" sz="975" b="1" dirty="0">
                <a:solidFill>
                  <a:schemeClr val="tx2"/>
                </a:solidFill>
              </a:rPr>
            </a:br>
            <a:r>
              <a:rPr lang="en-US" altLang="ko-KR" sz="975" b="1" dirty="0">
                <a:solidFill>
                  <a:schemeClr val="tx2"/>
                </a:solidFill>
              </a:rPr>
              <a:t> </a:t>
            </a:r>
            <a:r>
              <a:rPr lang="ko-KR" altLang="en-US" sz="975" b="1" dirty="0">
                <a:solidFill>
                  <a:schemeClr val="tx2"/>
                </a:solidFill>
              </a:rPr>
              <a:t>우리의 소중한 한글날</a:t>
            </a:r>
            <a:r>
              <a:rPr lang="en-US" altLang="ko-KR" sz="975" b="1" dirty="0">
                <a:solidFill>
                  <a:schemeClr val="tx2"/>
                </a:solidFill>
              </a:rPr>
              <a:t> </a:t>
            </a:r>
            <a:r>
              <a:rPr lang="ko-KR" altLang="en-US" sz="975" b="1" dirty="0">
                <a:solidFill>
                  <a:schemeClr val="tx2"/>
                </a:solidFill>
              </a:rPr>
              <a:t>메이플스토리와 함께 보내세요</a:t>
            </a:r>
            <a:r>
              <a:rPr lang="en-US" altLang="ko-KR" sz="975" b="1" dirty="0">
                <a:solidFill>
                  <a:schemeClr val="tx2"/>
                </a:solidFill>
              </a:rPr>
              <a:t>~</a:t>
            </a:r>
          </a:p>
        </p:txBody>
      </p:sp>
      <p:sp>
        <p:nvSpPr>
          <p:cNvPr id="2052" name="Rectangle 5">
            <a:extLst>
              <a:ext uri="{FF2B5EF4-FFF2-40B4-BE49-F238E27FC236}">
                <a16:creationId xmlns:a16="http://schemas.microsoft.com/office/drawing/2014/main" id="{1BE7B334-CC74-40E3-9FC0-7BF9436E2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9785" y="458391"/>
            <a:ext cx="4371975" cy="58864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ko-KR" altLang="ko-KR" sz="975">
              <a:solidFill>
                <a:schemeClr val="tx2"/>
              </a:solidFill>
            </a:endParaRPr>
          </a:p>
        </p:txBody>
      </p:sp>
      <p:sp>
        <p:nvSpPr>
          <p:cNvPr id="2054" name="Text Box 8">
            <a:extLst>
              <a:ext uri="{FF2B5EF4-FFF2-40B4-BE49-F238E27FC236}">
                <a16:creationId xmlns:a16="http://schemas.microsoft.com/office/drawing/2014/main" id="{249FD9BD-A601-40B5-A071-DDD500FA4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288" y="3158106"/>
            <a:ext cx="405050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350" b="1" dirty="0"/>
              <a:t>한글날 경험치 </a:t>
            </a:r>
            <a:r>
              <a:rPr lang="en-US" altLang="ko-KR" sz="1350" b="1" dirty="0"/>
              <a:t>3</a:t>
            </a:r>
            <a:r>
              <a:rPr lang="ko-KR" altLang="en-US" sz="1350" b="1" dirty="0"/>
              <a:t>배 쿠폰 이벤트</a:t>
            </a:r>
            <a:endParaRPr lang="en-US" altLang="ko-KR" sz="1350" b="1" dirty="0"/>
          </a:p>
        </p:txBody>
      </p:sp>
      <p:sp>
        <p:nvSpPr>
          <p:cNvPr id="2055" name="AutoShape 9">
            <a:extLst>
              <a:ext uri="{FF2B5EF4-FFF2-40B4-BE49-F238E27FC236}">
                <a16:creationId xmlns:a16="http://schemas.microsoft.com/office/drawing/2014/main" id="{558FB801-1AE1-480D-A162-437DAA286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2775200"/>
            <a:ext cx="917972" cy="323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1050" b="1"/>
              <a:t>이벤트 하나</a:t>
            </a:r>
            <a:r>
              <a:rPr lang="en-US" altLang="ko-KR" sz="1050" b="1"/>
              <a:t>.</a:t>
            </a:r>
          </a:p>
        </p:txBody>
      </p:sp>
      <p:sp>
        <p:nvSpPr>
          <p:cNvPr id="2056" name="Text Box 10">
            <a:extLst>
              <a:ext uri="{FF2B5EF4-FFF2-40B4-BE49-F238E27FC236}">
                <a16:creationId xmlns:a16="http://schemas.microsoft.com/office/drawing/2014/main" id="{DC7AFD98-229B-487B-8535-3852E4919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288" y="3486719"/>
            <a:ext cx="405050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b="1" dirty="0"/>
              <a:t>▶ </a:t>
            </a:r>
            <a:r>
              <a:rPr lang="ko-KR" altLang="en-US" sz="900" b="1" dirty="0"/>
              <a:t>쿠폰 지급 </a:t>
            </a:r>
            <a:r>
              <a:rPr lang="en-US" altLang="ko-KR" sz="900" b="1" dirty="0"/>
              <a:t>:</a:t>
            </a:r>
            <a:r>
              <a:rPr lang="ko-KR" altLang="en-US" sz="900" b="1" dirty="0"/>
              <a:t>  운영자 </a:t>
            </a:r>
            <a:r>
              <a:rPr lang="en-US" altLang="ko-KR" sz="900" b="1" dirty="0"/>
              <a:t>NPC</a:t>
            </a:r>
            <a:r>
              <a:rPr lang="ko-KR" altLang="en-US" sz="900" b="1" dirty="0"/>
              <a:t>를 찾아가면</a:t>
            </a:r>
          </a:p>
          <a:p>
            <a:pPr eaLnBrk="1" hangingPunct="1"/>
            <a:r>
              <a:rPr lang="ko-KR" altLang="en-US" sz="900" b="1" dirty="0"/>
              <a:t>                        경험치 </a:t>
            </a:r>
            <a:r>
              <a:rPr lang="en-US" altLang="ko-KR" sz="900" b="1" dirty="0"/>
              <a:t>3</a:t>
            </a:r>
            <a:r>
              <a:rPr lang="ko-KR" altLang="en-US" sz="900" b="1" dirty="0"/>
              <a:t>배 쿠폰</a:t>
            </a:r>
            <a:r>
              <a:rPr lang="en-US" altLang="ko-KR" sz="900" b="1" dirty="0"/>
              <a:t>(30</a:t>
            </a:r>
            <a:r>
              <a:rPr lang="ko-KR" altLang="en-US" sz="900" b="1" dirty="0"/>
              <a:t>분</a:t>
            </a:r>
            <a:r>
              <a:rPr lang="en-US" altLang="ko-KR" sz="900" b="1" dirty="0"/>
              <a:t>) 8</a:t>
            </a:r>
            <a:r>
              <a:rPr lang="ko-KR" altLang="en-US" sz="900" b="1" dirty="0"/>
              <a:t>개를 지급해요</a:t>
            </a:r>
            <a:r>
              <a:rPr lang="en-US" altLang="ko-KR" sz="900" b="1" dirty="0"/>
              <a:t>.</a:t>
            </a:r>
            <a:endParaRPr lang="ko-KR" altLang="en-US" sz="900" b="1" dirty="0"/>
          </a:p>
          <a:p>
            <a:pPr algn="r" eaLnBrk="1" hangingPunct="1"/>
            <a:r>
              <a:rPr lang="ko-KR" altLang="en-US" sz="900" b="1" dirty="0"/>
              <a:t>  </a:t>
            </a:r>
            <a:r>
              <a:rPr lang="en-US" altLang="ko-KR" sz="825" dirty="0"/>
              <a:t>- </a:t>
            </a:r>
            <a:r>
              <a:rPr lang="ko-KR" altLang="en-US" sz="825" dirty="0"/>
              <a:t>참가자격 </a:t>
            </a:r>
            <a:r>
              <a:rPr lang="en-US" altLang="ko-KR" sz="825" dirty="0"/>
              <a:t>: </a:t>
            </a:r>
            <a:r>
              <a:rPr lang="ko-KR" altLang="en-US" sz="825" dirty="0"/>
              <a:t>레벨 </a:t>
            </a:r>
            <a:r>
              <a:rPr lang="en-US" altLang="ko-KR" sz="825" dirty="0"/>
              <a:t>101</a:t>
            </a:r>
            <a:r>
              <a:rPr lang="ko-KR" altLang="en-US" sz="825" dirty="0"/>
              <a:t>이상인 모든 모험가</a:t>
            </a:r>
          </a:p>
        </p:txBody>
      </p:sp>
      <p:sp>
        <p:nvSpPr>
          <p:cNvPr id="2058" name="Text Box 12">
            <a:extLst>
              <a:ext uri="{FF2B5EF4-FFF2-40B4-BE49-F238E27FC236}">
                <a16:creationId xmlns:a16="http://schemas.microsoft.com/office/drawing/2014/main" id="{7168FB53-D03E-4426-B82B-A5539657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825" y="5138738"/>
            <a:ext cx="3995738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b="1" dirty="0"/>
              <a:t>- </a:t>
            </a:r>
            <a:r>
              <a:rPr lang="ko-KR" altLang="en-US" sz="900" b="1" dirty="0"/>
              <a:t>이벤트 기간 </a:t>
            </a:r>
            <a:r>
              <a:rPr lang="en-US" altLang="ko-KR" sz="900" b="1" dirty="0"/>
              <a:t>: 2024</a:t>
            </a:r>
            <a:r>
              <a:rPr lang="ko-KR" altLang="en-US" sz="900" b="1" dirty="0"/>
              <a:t>년 </a:t>
            </a:r>
            <a:r>
              <a:rPr lang="en-US" altLang="ko-KR" sz="900" b="1" dirty="0"/>
              <a:t>10</a:t>
            </a:r>
            <a:r>
              <a:rPr lang="ko-KR" altLang="en-US" sz="900" b="1" dirty="0"/>
              <a:t>월 </a:t>
            </a:r>
            <a:r>
              <a:rPr lang="en-US" altLang="ko-KR" sz="900" b="1" dirty="0"/>
              <a:t>9</a:t>
            </a:r>
            <a:r>
              <a:rPr lang="ko-KR" altLang="en-US" sz="900" b="1" dirty="0"/>
              <a:t>일 </a:t>
            </a:r>
            <a:r>
              <a:rPr lang="en-US" altLang="ko-KR" sz="900" b="1" dirty="0"/>
              <a:t>~20240</a:t>
            </a:r>
            <a:r>
              <a:rPr lang="ko-KR" altLang="en-US" sz="900" b="1" dirty="0"/>
              <a:t>년 </a:t>
            </a:r>
            <a:r>
              <a:rPr lang="en-US" altLang="ko-KR" sz="900" b="1" dirty="0"/>
              <a:t>10</a:t>
            </a:r>
            <a:r>
              <a:rPr lang="ko-KR" altLang="en-US" sz="900" b="1" dirty="0"/>
              <a:t>월 </a:t>
            </a:r>
            <a:r>
              <a:rPr lang="en-US" altLang="ko-KR" sz="900" b="1" dirty="0"/>
              <a:t>13</a:t>
            </a:r>
            <a:r>
              <a:rPr lang="ko-KR" altLang="en-US" sz="900" b="1" dirty="0"/>
              <a:t>일</a:t>
            </a:r>
          </a:p>
          <a:p>
            <a:pPr eaLnBrk="1" hangingPunct="1">
              <a:buFontTx/>
              <a:buChar char="-"/>
            </a:pPr>
            <a:r>
              <a:rPr lang="ko-KR" altLang="en-US" sz="750" dirty="0"/>
              <a:t> 각 퀘스트는 운영자 </a:t>
            </a:r>
            <a:r>
              <a:rPr lang="en-US" altLang="ko-KR" sz="750" dirty="0"/>
              <a:t>NPC</a:t>
            </a:r>
            <a:r>
              <a:rPr lang="ko-KR" altLang="en-US" sz="750" dirty="0"/>
              <a:t>를 통해 지급 받을 수 있습니다</a:t>
            </a:r>
            <a:r>
              <a:rPr lang="en-US" altLang="ko-KR" sz="750" dirty="0"/>
              <a:t>.</a:t>
            </a:r>
          </a:p>
          <a:p>
            <a:pPr eaLnBrk="1" hangingPunct="1">
              <a:buFontTx/>
              <a:buChar char="-"/>
            </a:pPr>
            <a:r>
              <a:rPr lang="ko-KR" altLang="en-US" sz="750" dirty="0"/>
              <a:t> </a:t>
            </a:r>
            <a:r>
              <a:rPr lang="en-US" altLang="ko-KR" sz="750" dirty="0"/>
              <a:t>101</a:t>
            </a:r>
            <a:r>
              <a:rPr lang="ko-KR" altLang="en-US" sz="750" dirty="0"/>
              <a:t>레벨 이상의 모험가만 참가할 수 있습니다</a:t>
            </a:r>
            <a:r>
              <a:rPr lang="en-US" altLang="ko-KR" sz="750" dirty="0"/>
              <a:t>.</a:t>
            </a:r>
          </a:p>
          <a:p>
            <a:pPr eaLnBrk="1" hangingPunct="1">
              <a:buFontTx/>
              <a:buChar char="-"/>
            </a:pPr>
            <a:r>
              <a:rPr lang="en-US" altLang="ko-KR" sz="750" dirty="0"/>
              <a:t> </a:t>
            </a:r>
            <a:r>
              <a:rPr lang="ko-KR" altLang="en-US" sz="750" dirty="0"/>
              <a:t>쿠폰은 계정당 하루 한번만 지급 받을 수 있습니다</a:t>
            </a:r>
            <a:r>
              <a:rPr lang="en-US" altLang="ko-KR" sz="75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0C2632-422A-4B85-A6A1-E542416A7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651" y="3753604"/>
            <a:ext cx="511684" cy="518161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1186</Words>
  <Application>Microsoft Office PowerPoint</Application>
  <PresentationFormat>와이드스크린</PresentationFormat>
  <Paragraphs>227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굴림</vt:lpstr>
      <vt:lpstr>맑은 고딕</vt:lpstr>
      <vt:lpstr>바탕</vt:lpstr>
      <vt:lpstr>함초롬돋움</vt:lpstr>
      <vt:lpstr>휴먼매직체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메이플스토리         한글날 맞이 세종대왕 이벤트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272</cp:revision>
  <dcterms:created xsi:type="dcterms:W3CDTF">2024-09-02T02:03:54Z</dcterms:created>
  <dcterms:modified xsi:type="dcterms:W3CDTF">2024-10-16T03:58:43Z</dcterms:modified>
</cp:coreProperties>
</file>