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87" r:id="rId2"/>
    <p:sldId id="299" r:id="rId3"/>
    <p:sldId id="295" r:id="rId4"/>
    <p:sldId id="300" r:id="rId5"/>
    <p:sldId id="302" r:id="rId6"/>
    <p:sldId id="304" r:id="rId7"/>
    <p:sldId id="296" r:id="rId8"/>
    <p:sldId id="303" r:id="rId9"/>
    <p:sldId id="297" r:id="rId10"/>
    <p:sldId id="305" r:id="rId11"/>
    <p:sldId id="306" r:id="rId12"/>
    <p:sldId id="298" r:id="rId13"/>
    <p:sldId id="307" r:id="rId14"/>
    <p:sldId id="294" r:id="rId15"/>
  </p:sldIdLst>
  <p:sldSz cx="12801600" cy="9601200" type="A3"/>
  <p:notesSz cx="6858000" cy="9144000"/>
  <p:defaultTextStyle>
    <a:defPPr>
      <a:defRPr lang="en-US"/>
    </a:defPPr>
    <a:lvl1pPr marL="0" algn="l" defTabSz="639445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639445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639445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639445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559685" algn="l" defTabSz="639445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199765" algn="l" defTabSz="639445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839845" algn="l" defTabSz="639445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479925" algn="l" defTabSz="639445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120005" algn="l" defTabSz="639445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76B8"/>
    <a:srgbClr val="FEE364"/>
    <a:srgbClr val="7891A2"/>
    <a:srgbClr val="E37B4F"/>
    <a:srgbClr val="E8E8E8"/>
    <a:srgbClr val="0076B7"/>
    <a:srgbClr val="FFE364"/>
    <a:srgbClr val="4972A1"/>
    <a:srgbClr val="CCB8AC"/>
    <a:srgbClr val="97C6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12" autoAdjust="0"/>
    <p:restoredTop sz="94495" autoAdjust="0"/>
  </p:normalViewPr>
  <p:slideViewPr>
    <p:cSldViewPr snapToGrid="0" snapToObjects="1">
      <p:cViewPr>
        <p:scale>
          <a:sx n="66" d="100"/>
          <a:sy n="66" d="100"/>
        </p:scale>
        <p:origin x="-774" y="-252"/>
      </p:cViewPr>
      <p:guideLst>
        <p:guide orient="horz" pos="3009"/>
        <p:guide pos="4160"/>
      </p:guideLst>
    </p:cSldViewPr>
  </p:slideViewPr>
  <p:outlineViewPr>
    <p:cViewPr>
      <p:scale>
        <a:sx n="33" d="100"/>
        <a:sy n="33" d="100"/>
      </p:scale>
      <p:origin x="0" y="-31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A376B-30FF-1A4A-AD15-19A188F7C5D0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1DC5B-8F3A-DA46-9DFC-3B2411CC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39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隔页和关键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785"/>
            <a:ext cx="12801600" cy="9601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0179" tIns="45090" rIns="90179" bIns="45090"/>
          <a:lstStyle>
            <a:lvl1pPr>
              <a:defRPr sz="1100"/>
            </a:lvl1pPr>
          </a:lstStyle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72" y="2662"/>
            <a:ext cx="1240465" cy="124046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92370" y="1626361"/>
            <a:ext cx="10878988" cy="921518"/>
          </a:xfrm>
          <a:prstGeom prst="rect">
            <a:avLst/>
          </a:prstGeom>
        </p:spPr>
        <p:txBody>
          <a:bodyPr lIns="127997" tIns="63999" rIns="127997" bIns="63999"/>
          <a:lstStyle>
            <a:lvl1pPr algn="l">
              <a:lnSpc>
                <a:spcPct val="110000"/>
              </a:lnSpc>
              <a:defRPr sz="3500" b="0" i="0" spc="197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粗黑_GBK" panose="02000000000000000000" pitchFamily="2" charset="-122"/>
              </a:defRPr>
            </a:lvl1pPr>
          </a:lstStyle>
          <a:p>
            <a:r>
              <a:rPr lang="zh-CN" altLang="en-US" dirty="0"/>
              <a:t>标题为方正兰亭粗黑 </a:t>
            </a:r>
            <a:r>
              <a:rPr lang="en-US" altLang="zh-CN" dirty="0"/>
              <a:t>30pt </a:t>
            </a:r>
            <a:r>
              <a:rPr lang="zh-CN" altLang="en-US" dirty="0"/>
              <a:t>行距</a:t>
            </a:r>
            <a:r>
              <a:rPr lang="en-US" altLang="zh-CN" dirty="0"/>
              <a:t>1.1</a:t>
            </a:r>
            <a:r>
              <a:rPr lang="zh-CN" altLang="en-US" dirty="0"/>
              <a:t>倍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992370" y="2874993"/>
            <a:ext cx="10878988" cy="5543808"/>
          </a:xfrm>
          <a:prstGeom prst="rect">
            <a:avLst/>
          </a:prstGeom>
        </p:spPr>
        <p:txBody>
          <a:bodyPr lIns="127997" tIns="63999" rIns="127997" bIns="63999"/>
          <a:lstStyle>
            <a:lvl1pPr marL="507365" indent="-507365">
              <a:lnSpc>
                <a:spcPct val="150000"/>
              </a:lnSpc>
              <a:buFont typeface="+mj-lt"/>
              <a:buAutoNum type="arabicPeriod"/>
              <a:defRPr sz="2600" spc="148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粗黑_GBK" panose="02000000000000000000" pitchFamily="2" charset="-122"/>
              </a:defRPr>
            </a:lvl1pPr>
            <a:lvl2pPr>
              <a:lnSpc>
                <a:spcPct val="150000"/>
              </a:lnSpc>
              <a:defRPr sz="2400" spc="148" baseline="0"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2pPr>
            <a:lvl3pPr>
              <a:lnSpc>
                <a:spcPct val="150000"/>
              </a:lnSpc>
              <a:defRPr sz="1800" spc="148" baseline="0"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3pPr>
            <a:lvl4pPr>
              <a:lnSpc>
                <a:spcPct val="150000"/>
              </a:lnSpc>
              <a:defRPr sz="1800" spc="148" baseline="0"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4pPr>
            <a:lvl5pPr>
              <a:lnSpc>
                <a:spcPct val="150000"/>
              </a:lnSpc>
              <a:defRPr sz="1800" spc="148" baseline="0"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单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92370" y="1626361"/>
            <a:ext cx="10878988" cy="1243686"/>
          </a:xfrm>
          <a:prstGeom prst="rect">
            <a:avLst/>
          </a:prstGeom>
        </p:spPr>
        <p:txBody>
          <a:bodyPr lIns="127997" tIns="63999" rIns="127997" bIns="63999"/>
          <a:lstStyle>
            <a:lvl1pPr algn="l">
              <a:lnSpc>
                <a:spcPct val="110000"/>
              </a:lnSpc>
              <a:defRPr sz="3500" b="0" i="0" spc="197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粗黑_GBK" panose="02000000000000000000" pitchFamily="2" charset="-122"/>
              </a:defRPr>
            </a:lvl1pPr>
          </a:lstStyle>
          <a:p>
            <a:r>
              <a:rPr lang="zh-CN" altLang="en-US" dirty="0"/>
              <a:t>标题为方正兰亭粗黑 </a:t>
            </a:r>
            <a:r>
              <a:rPr lang="en-US" altLang="zh-CN" dirty="0"/>
              <a:t>30pt </a:t>
            </a:r>
            <a:r>
              <a:rPr lang="zh-CN" altLang="en-US" dirty="0"/>
              <a:t>行距</a:t>
            </a:r>
            <a:r>
              <a:rPr lang="en-US" altLang="zh-CN" dirty="0"/>
              <a:t>1.1</a:t>
            </a:r>
            <a:r>
              <a:rPr lang="zh-CN" altLang="en-US" dirty="0"/>
              <a:t>倍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992370" y="3314980"/>
            <a:ext cx="10878988" cy="5103821"/>
          </a:xfrm>
          <a:prstGeom prst="rect">
            <a:avLst/>
          </a:prstGeom>
        </p:spPr>
        <p:txBody>
          <a:bodyPr lIns="127997" tIns="63999" rIns="127997" bIns="63999"/>
          <a:lstStyle>
            <a:lvl1pPr marL="507365" indent="-507365">
              <a:lnSpc>
                <a:spcPct val="150000"/>
              </a:lnSpc>
              <a:buFont typeface="+mj-lt"/>
              <a:buAutoNum type="arabicPeriod"/>
              <a:defRPr sz="2600" spc="148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1pPr>
            <a:lvl2pPr>
              <a:lnSpc>
                <a:spcPct val="150000"/>
              </a:lnSpc>
              <a:defRPr sz="2400" spc="148" baseline="0"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2pPr>
            <a:lvl3pPr>
              <a:lnSpc>
                <a:spcPct val="150000"/>
              </a:lnSpc>
              <a:defRPr sz="1800" spc="148" baseline="0"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3pPr>
            <a:lvl4pPr>
              <a:lnSpc>
                <a:spcPct val="150000"/>
              </a:lnSpc>
              <a:defRPr sz="1800" spc="148" baseline="0"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4pPr>
            <a:lvl5pPr>
              <a:lnSpc>
                <a:spcPct val="150000"/>
              </a:lnSpc>
              <a:defRPr sz="1800" spc="148" baseline="0"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单图和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428233" y="3324472"/>
            <a:ext cx="5823227" cy="58466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0179" tIns="45090" rIns="90179" bIns="45090"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20887" y="3327935"/>
            <a:ext cx="5403216" cy="5094331"/>
          </a:xfrm>
          <a:prstGeom prst="rect">
            <a:avLst/>
          </a:prstGeom>
        </p:spPr>
        <p:txBody>
          <a:bodyPr lIns="127997" tIns="63999" rIns="127997" bIns="63999"/>
          <a:lstStyle>
            <a:lvl1pPr>
              <a:lnSpc>
                <a:spcPct val="150000"/>
              </a:lnSpc>
              <a:defRPr sz="2600" spc="148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1pPr>
            <a:lvl2pPr>
              <a:lnSpc>
                <a:spcPct val="150000"/>
              </a:lnSpc>
              <a:defRPr sz="2000" spc="148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2pPr>
            <a:lvl3pPr>
              <a:lnSpc>
                <a:spcPct val="150000"/>
              </a:lnSpc>
              <a:defRPr sz="1800" spc="148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3pPr>
            <a:lvl4pPr>
              <a:lnSpc>
                <a:spcPct val="150000"/>
              </a:lnSpc>
              <a:defRPr sz="1800" spc="148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4pPr>
            <a:lvl5pPr>
              <a:lnSpc>
                <a:spcPct val="150000"/>
              </a:lnSpc>
              <a:defRPr sz="1800" spc="148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92370" y="1626361"/>
            <a:ext cx="10878988" cy="1243686"/>
          </a:xfrm>
          <a:prstGeom prst="rect">
            <a:avLst/>
          </a:prstGeom>
        </p:spPr>
        <p:txBody>
          <a:bodyPr lIns="127997" tIns="63999" rIns="127997" bIns="63999"/>
          <a:lstStyle>
            <a:lvl1pPr algn="l">
              <a:lnSpc>
                <a:spcPct val="110000"/>
              </a:lnSpc>
              <a:defRPr sz="3500" b="0" i="0" spc="197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粗黑_GBK" panose="02000000000000000000" pitchFamily="2" charset="-122"/>
              </a:defRPr>
            </a:lvl1pPr>
          </a:lstStyle>
          <a:p>
            <a:r>
              <a:rPr lang="zh-CN" altLang="en-US" dirty="0"/>
              <a:t>标题为方正兰亭粗黑 </a:t>
            </a:r>
            <a:r>
              <a:rPr lang="en-US" altLang="zh-CN" dirty="0"/>
              <a:t>30pt </a:t>
            </a:r>
            <a:r>
              <a:rPr lang="zh-CN" altLang="en-US" dirty="0"/>
              <a:t>行距</a:t>
            </a:r>
            <a:r>
              <a:rPr lang="en-US" altLang="zh-CN" dirty="0"/>
              <a:t>1.1</a:t>
            </a:r>
            <a:r>
              <a:rPr lang="zh-CN" altLang="en-US" dirty="0"/>
              <a:t>倍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双图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428234" y="3443688"/>
            <a:ext cx="5783303" cy="57274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0179" tIns="45090" rIns="90179" bIns="45090"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92370" y="1626361"/>
            <a:ext cx="10878988" cy="1243686"/>
          </a:xfrm>
          <a:prstGeom prst="rect">
            <a:avLst/>
          </a:prstGeom>
        </p:spPr>
        <p:txBody>
          <a:bodyPr lIns="127997" tIns="63999" rIns="127997" bIns="63999"/>
          <a:lstStyle>
            <a:lvl1pPr algn="l">
              <a:lnSpc>
                <a:spcPct val="110000"/>
              </a:lnSpc>
              <a:defRPr sz="3500" b="0" i="0" spc="197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粗黑_GBK" panose="02000000000000000000" pitchFamily="2" charset="-122"/>
              </a:defRPr>
            </a:lvl1pPr>
          </a:lstStyle>
          <a:p>
            <a:r>
              <a:rPr lang="zh-CN" altLang="en-US" dirty="0"/>
              <a:t>标题为方正兰亭粗黑 </a:t>
            </a:r>
            <a:r>
              <a:rPr lang="en-US" altLang="zh-CN" dirty="0"/>
              <a:t>30pt </a:t>
            </a:r>
            <a:r>
              <a:rPr lang="zh-CN" altLang="en-US" dirty="0"/>
              <a:t>行距</a:t>
            </a:r>
            <a:r>
              <a:rPr lang="en-US" altLang="zh-CN" dirty="0"/>
              <a:t>1.1</a:t>
            </a:r>
            <a:r>
              <a:rPr lang="zh-CN" altLang="en-US" dirty="0"/>
              <a:t>倍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dirty="0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6575904" y="3443688"/>
            <a:ext cx="5783303" cy="57274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0179" tIns="45090" rIns="90179" bIns="45090"/>
          <a:lstStyle>
            <a:lvl1pPr>
              <a:defRPr sz="1100"/>
            </a:lvl1pPr>
          </a:lstStyle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单图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428232" y="3443688"/>
            <a:ext cx="11959915" cy="57274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0179" tIns="45090" rIns="90179" bIns="45090"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92370" y="1626361"/>
            <a:ext cx="10878988" cy="1243686"/>
          </a:xfrm>
          <a:prstGeom prst="rect">
            <a:avLst/>
          </a:prstGeom>
        </p:spPr>
        <p:txBody>
          <a:bodyPr lIns="127997" tIns="63999" rIns="127997" bIns="63999"/>
          <a:lstStyle>
            <a:lvl1pPr algn="l">
              <a:lnSpc>
                <a:spcPct val="110000"/>
              </a:lnSpc>
              <a:defRPr sz="3500" b="0" i="0" spc="197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粗黑_GBK" panose="02000000000000000000" pitchFamily="2" charset="-122"/>
              </a:defRPr>
            </a:lvl1pPr>
          </a:lstStyle>
          <a:p>
            <a:r>
              <a:rPr lang="zh-CN" altLang="en-US" dirty="0"/>
              <a:t>标题为方正兰亭粗黑 </a:t>
            </a:r>
            <a:r>
              <a:rPr lang="en-US" altLang="zh-CN" dirty="0"/>
              <a:t>30pt </a:t>
            </a:r>
            <a:r>
              <a:rPr lang="zh-CN" altLang="en-US" dirty="0"/>
              <a:t>行距</a:t>
            </a:r>
            <a:r>
              <a:rPr lang="en-US" altLang="zh-CN" dirty="0"/>
              <a:t>1.1</a:t>
            </a:r>
            <a:r>
              <a:rPr lang="zh-CN" altLang="en-US" dirty="0"/>
              <a:t>倍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 userDrawn="1"/>
        </p:nvSpPr>
        <p:spPr>
          <a:xfrm>
            <a:off x="1137038" y="9817950"/>
            <a:ext cx="354418" cy="358756"/>
          </a:xfrm>
          <a:prstGeom prst="rect">
            <a:avLst/>
          </a:prstGeom>
          <a:solidFill>
            <a:srgbClr val="FEE3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175" tIns="45089" rIns="90175" bIns="45089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8" name="Rectangle 13"/>
          <p:cNvSpPr/>
          <p:nvPr userDrawn="1"/>
        </p:nvSpPr>
        <p:spPr>
          <a:xfrm>
            <a:off x="1601414" y="9817950"/>
            <a:ext cx="354418" cy="358756"/>
          </a:xfrm>
          <a:prstGeom prst="rect">
            <a:avLst/>
          </a:prstGeom>
          <a:solidFill>
            <a:srgbClr val="F7BD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175" tIns="45089" rIns="90175" bIns="45089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9" name="Rectangle 14"/>
          <p:cNvSpPr/>
          <p:nvPr userDrawn="1"/>
        </p:nvSpPr>
        <p:spPr>
          <a:xfrm>
            <a:off x="2058526" y="9817950"/>
            <a:ext cx="354418" cy="358756"/>
          </a:xfrm>
          <a:prstGeom prst="rect">
            <a:avLst/>
          </a:prstGeom>
          <a:solidFill>
            <a:srgbClr val="E37B4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175" tIns="45089" rIns="90175" bIns="45089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10" name="Rectangle 15"/>
          <p:cNvSpPr/>
          <p:nvPr userDrawn="1"/>
        </p:nvSpPr>
        <p:spPr>
          <a:xfrm>
            <a:off x="2522903" y="9817950"/>
            <a:ext cx="354418" cy="358756"/>
          </a:xfrm>
          <a:prstGeom prst="rect">
            <a:avLst/>
          </a:prstGeom>
          <a:solidFill>
            <a:srgbClr val="D265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175" tIns="45089" rIns="90175" bIns="45089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11" name="Rectangle 16"/>
          <p:cNvSpPr/>
          <p:nvPr userDrawn="1"/>
        </p:nvSpPr>
        <p:spPr>
          <a:xfrm>
            <a:off x="2975371" y="9817950"/>
            <a:ext cx="354418" cy="358756"/>
          </a:xfrm>
          <a:prstGeom prst="rect">
            <a:avLst/>
          </a:prstGeom>
          <a:solidFill>
            <a:srgbClr val="BF48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175" tIns="45089" rIns="90175" bIns="45089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12" name="Rectangle 17"/>
          <p:cNvSpPr/>
          <p:nvPr userDrawn="1"/>
        </p:nvSpPr>
        <p:spPr>
          <a:xfrm>
            <a:off x="3463562" y="9817950"/>
            <a:ext cx="354418" cy="358756"/>
          </a:xfrm>
          <a:prstGeom prst="rect">
            <a:avLst/>
          </a:prstGeom>
          <a:solidFill>
            <a:srgbClr val="AC55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175" tIns="45089" rIns="90175" bIns="45089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13" name="Rectangle 18"/>
          <p:cNvSpPr/>
          <p:nvPr userDrawn="1"/>
        </p:nvSpPr>
        <p:spPr>
          <a:xfrm>
            <a:off x="0" y="9817950"/>
            <a:ext cx="354418" cy="358756"/>
          </a:xfrm>
          <a:prstGeom prst="rect">
            <a:avLst/>
          </a:prstGeom>
          <a:solidFill>
            <a:srgbClr val="0076B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175" tIns="45089" rIns="90175" bIns="45089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14" name="Rectangle 21"/>
          <p:cNvSpPr/>
          <p:nvPr userDrawn="1"/>
        </p:nvSpPr>
        <p:spPr>
          <a:xfrm>
            <a:off x="3923294" y="9817950"/>
            <a:ext cx="354418" cy="358756"/>
          </a:xfrm>
          <a:prstGeom prst="rect">
            <a:avLst/>
          </a:prstGeom>
          <a:solidFill>
            <a:srgbClr val="654C8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175" tIns="45089" rIns="90175" bIns="45089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15" name="Rectangle 22"/>
          <p:cNvSpPr/>
          <p:nvPr userDrawn="1"/>
        </p:nvSpPr>
        <p:spPr>
          <a:xfrm>
            <a:off x="4387671" y="9817950"/>
            <a:ext cx="354418" cy="358756"/>
          </a:xfrm>
          <a:prstGeom prst="rect">
            <a:avLst/>
          </a:prstGeom>
          <a:solidFill>
            <a:srgbClr val="53508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175" tIns="45089" rIns="90175" bIns="45089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16" name="Rectangle 23"/>
          <p:cNvSpPr/>
          <p:nvPr userDrawn="1"/>
        </p:nvSpPr>
        <p:spPr>
          <a:xfrm>
            <a:off x="4844782" y="9817950"/>
            <a:ext cx="354418" cy="358756"/>
          </a:xfrm>
          <a:prstGeom prst="rect">
            <a:avLst/>
          </a:prstGeom>
          <a:solidFill>
            <a:srgbClr val="4972A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175" tIns="45089" rIns="90175" bIns="45089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17" name="Rectangle 24"/>
          <p:cNvSpPr/>
          <p:nvPr userDrawn="1"/>
        </p:nvSpPr>
        <p:spPr>
          <a:xfrm>
            <a:off x="5309160" y="9817950"/>
            <a:ext cx="354418" cy="358756"/>
          </a:xfrm>
          <a:prstGeom prst="rect">
            <a:avLst/>
          </a:prstGeom>
          <a:solidFill>
            <a:srgbClr val="7891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175" tIns="45089" rIns="90175" bIns="45089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18" name="Rectangle 25"/>
          <p:cNvSpPr/>
          <p:nvPr userDrawn="1"/>
        </p:nvSpPr>
        <p:spPr>
          <a:xfrm>
            <a:off x="5761629" y="9817950"/>
            <a:ext cx="354418" cy="358756"/>
          </a:xfrm>
          <a:prstGeom prst="rect">
            <a:avLst/>
          </a:prstGeom>
          <a:solidFill>
            <a:srgbClr val="97C66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175" tIns="45089" rIns="90175" bIns="45089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19" name="Rectangle 26"/>
          <p:cNvSpPr/>
          <p:nvPr userDrawn="1"/>
        </p:nvSpPr>
        <p:spPr>
          <a:xfrm>
            <a:off x="6249820" y="9817950"/>
            <a:ext cx="354418" cy="358756"/>
          </a:xfrm>
          <a:prstGeom prst="rect">
            <a:avLst/>
          </a:prstGeom>
          <a:solidFill>
            <a:srgbClr val="CCB8A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175" tIns="45089" rIns="90175" bIns="45089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cxnSp>
        <p:nvCxnSpPr>
          <p:cNvPr id="20" name="Straight Connector 28"/>
          <p:cNvCxnSpPr/>
          <p:nvPr userDrawn="1"/>
        </p:nvCxnSpPr>
        <p:spPr>
          <a:xfrm>
            <a:off x="992372" y="-406591"/>
            <a:ext cx="0" cy="370715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9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72" y="2662"/>
            <a:ext cx="1240465" cy="1240465"/>
          </a:xfrm>
          <a:prstGeom prst="rect">
            <a:avLst/>
          </a:prstGeom>
        </p:spPr>
      </p:pic>
      <p:cxnSp>
        <p:nvCxnSpPr>
          <p:cNvPr id="22" name="Straight Connector 34"/>
          <p:cNvCxnSpPr/>
          <p:nvPr userDrawn="1"/>
        </p:nvCxnSpPr>
        <p:spPr>
          <a:xfrm>
            <a:off x="992372" y="9601201"/>
            <a:ext cx="0" cy="384167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8"/>
          <p:cNvCxnSpPr/>
          <p:nvPr userDrawn="1"/>
        </p:nvCxnSpPr>
        <p:spPr>
          <a:xfrm rot="5400000">
            <a:off x="-184565" y="1047164"/>
            <a:ext cx="0" cy="36913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39"/>
          <p:cNvCxnSpPr/>
          <p:nvPr userDrawn="1"/>
        </p:nvCxnSpPr>
        <p:spPr>
          <a:xfrm rot="5400000">
            <a:off x="12986165" y="1019367"/>
            <a:ext cx="0" cy="36913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41"/>
          <p:cNvCxnSpPr/>
          <p:nvPr userDrawn="1"/>
        </p:nvCxnSpPr>
        <p:spPr>
          <a:xfrm rot="5400000">
            <a:off x="-184565" y="8238438"/>
            <a:ext cx="0" cy="36913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42"/>
          <p:cNvCxnSpPr/>
          <p:nvPr userDrawn="1"/>
        </p:nvCxnSpPr>
        <p:spPr>
          <a:xfrm rot="5400000">
            <a:off x="12986165" y="8238438"/>
            <a:ext cx="0" cy="36913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43"/>
          <p:cNvCxnSpPr/>
          <p:nvPr userDrawn="1"/>
        </p:nvCxnSpPr>
        <p:spPr>
          <a:xfrm>
            <a:off x="11863535" y="-406591"/>
            <a:ext cx="0" cy="370715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44"/>
          <p:cNvCxnSpPr/>
          <p:nvPr userDrawn="1"/>
        </p:nvCxnSpPr>
        <p:spPr>
          <a:xfrm>
            <a:off x="11863535" y="9601201"/>
            <a:ext cx="0" cy="384167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48"/>
          <p:cNvCxnSpPr/>
          <p:nvPr userDrawn="1"/>
        </p:nvCxnSpPr>
        <p:spPr>
          <a:xfrm rot="5400000">
            <a:off x="-184565" y="1477668"/>
            <a:ext cx="0" cy="36913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49"/>
          <p:cNvCxnSpPr/>
          <p:nvPr userDrawn="1"/>
        </p:nvCxnSpPr>
        <p:spPr>
          <a:xfrm rot="5400000">
            <a:off x="12986165" y="1449872"/>
            <a:ext cx="0" cy="36913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50"/>
          <p:cNvCxnSpPr/>
          <p:nvPr userDrawn="1"/>
        </p:nvCxnSpPr>
        <p:spPr>
          <a:xfrm rot="5400000">
            <a:off x="-184565" y="2721354"/>
            <a:ext cx="0" cy="36913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51"/>
          <p:cNvCxnSpPr/>
          <p:nvPr userDrawn="1"/>
        </p:nvCxnSpPr>
        <p:spPr>
          <a:xfrm rot="5400000">
            <a:off x="12986165" y="2721354"/>
            <a:ext cx="0" cy="36913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63"/>
          <p:cNvCxnSpPr/>
          <p:nvPr userDrawn="1"/>
        </p:nvCxnSpPr>
        <p:spPr>
          <a:xfrm>
            <a:off x="432737" y="-406591"/>
            <a:ext cx="0" cy="370715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64"/>
          <p:cNvCxnSpPr/>
          <p:nvPr userDrawn="1"/>
        </p:nvCxnSpPr>
        <p:spPr>
          <a:xfrm rot="5400000">
            <a:off x="-184565" y="3151846"/>
            <a:ext cx="0" cy="36913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5"/>
          <p:cNvCxnSpPr/>
          <p:nvPr userDrawn="1"/>
        </p:nvCxnSpPr>
        <p:spPr>
          <a:xfrm rot="5400000">
            <a:off x="12986165" y="3151846"/>
            <a:ext cx="0" cy="36913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66"/>
          <p:cNvCxnSpPr/>
          <p:nvPr userDrawn="1"/>
        </p:nvCxnSpPr>
        <p:spPr>
          <a:xfrm rot="5400000">
            <a:off x="-184565" y="8986141"/>
            <a:ext cx="0" cy="36913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67"/>
          <p:cNvCxnSpPr/>
          <p:nvPr userDrawn="1"/>
        </p:nvCxnSpPr>
        <p:spPr>
          <a:xfrm rot="5400000">
            <a:off x="12986165" y="8986141"/>
            <a:ext cx="0" cy="36913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68"/>
          <p:cNvCxnSpPr/>
          <p:nvPr userDrawn="1"/>
        </p:nvCxnSpPr>
        <p:spPr>
          <a:xfrm>
            <a:off x="432737" y="9601201"/>
            <a:ext cx="0" cy="384167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69"/>
          <p:cNvCxnSpPr/>
          <p:nvPr userDrawn="1"/>
        </p:nvCxnSpPr>
        <p:spPr>
          <a:xfrm>
            <a:off x="12372945" y="9601201"/>
            <a:ext cx="0" cy="384167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70"/>
          <p:cNvCxnSpPr/>
          <p:nvPr userDrawn="1"/>
        </p:nvCxnSpPr>
        <p:spPr>
          <a:xfrm>
            <a:off x="12372945" y="-406591"/>
            <a:ext cx="0" cy="370715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73"/>
          <p:cNvCxnSpPr/>
          <p:nvPr userDrawn="1"/>
        </p:nvCxnSpPr>
        <p:spPr>
          <a:xfrm>
            <a:off x="11599584" y="-35877"/>
            <a:ext cx="0" cy="1110234"/>
          </a:xfrm>
          <a:prstGeom prst="line">
            <a:avLst/>
          </a:prstGeom>
          <a:ln w="6350" cmpd="sng">
            <a:solidFill>
              <a:srgbClr val="0076B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 userDrawn="1"/>
        </p:nvSpPr>
        <p:spPr>
          <a:xfrm>
            <a:off x="11599775" y="606214"/>
            <a:ext cx="620202" cy="242570"/>
          </a:xfrm>
          <a:prstGeom prst="rect">
            <a:avLst/>
          </a:prstGeom>
          <a:noFill/>
        </p:spPr>
        <p:txBody>
          <a:bodyPr wrap="square" lIns="90175" tIns="45089" rIns="90175" bIns="45089" rtlCol="0">
            <a:spAutoFit/>
          </a:bodyPr>
          <a:lstStyle/>
          <a:p>
            <a:fld id="{1F464972-9380-4746-97AC-66413BB3334E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charset="0"/>
                <a:cs typeface="ClanOT-WideBook"/>
              </a:rPr>
              <a:t>‹#›</a:t>
            </a:fld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charset="0"/>
              <a:cs typeface="ClanOT-WideBook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7698659" y="606425"/>
            <a:ext cx="3705942" cy="257810"/>
          </a:xfrm>
          <a:prstGeom prst="rect">
            <a:avLst/>
          </a:prstGeom>
          <a:noFill/>
        </p:spPr>
        <p:txBody>
          <a:bodyPr wrap="square" lIns="90175" tIns="45089" rIns="90175" bIns="45089" rtlCol="0">
            <a:spAutoFit/>
          </a:bodyPr>
          <a:lstStyle/>
          <a:p>
            <a:pPr algn="r" defTabSz="-635">
              <a:tabLst>
                <a:tab pos="1407160" algn="l"/>
              </a:tabLst>
            </a:pPr>
            <a:r>
              <a:rPr lang="en-US" altLang="zh-CN" sz="1100" spc="139" dirty="0">
                <a:latin typeface="方正兰亭纤黑_GBK" panose="02000000000000000000" pitchFamily="2" charset="-122"/>
                <a:ea typeface="方正兰亭纤黑_GBK" panose="02000000000000000000" pitchFamily="2" charset="-122"/>
                <a:cs typeface="FZLanTingHei-EL-GBK"/>
              </a:rPr>
              <a:t>2016 </a:t>
            </a:r>
            <a:r>
              <a:rPr lang="zh-CN" altLang="en-US" sz="1100" spc="139" dirty="0">
                <a:latin typeface="方正兰亭纤黑_GBK" panose="02000000000000000000" pitchFamily="2" charset="-122"/>
                <a:ea typeface="方正兰亭纤黑_GBK" panose="02000000000000000000" pitchFamily="2" charset="-122"/>
                <a:cs typeface="FZLanTingHei-EL-GBK"/>
              </a:rPr>
              <a:t>年度述职</a:t>
            </a:r>
            <a:r>
              <a:rPr lang="zh-CN" altLang="en-US" sz="1100" spc="139" baseline="0" dirty="0">
                <a:latin typeface="方正兰亭纤黑_GBK" panose="02000000000000000000" pitchFamily="2" charset="-122"/>
                <a:ea typeface="方正兰亭纤黑_GBK" panose="02000000000000000000" pitchFamily="2" charset="-122"/>
                <a:cs typeface="FZLanTingHei-EL-GBK"/>
              </a:rPr>
              <a:t>  </a:t>
            </a:r>
            <a:r>
              <a:rPr lang="en-US" altLang="zh-CN" sz="1100" spc="139" baseline="0" dirty="0">
                <a:latin typeface="方正兰亭纤黑_GBK" panose="02000000000000000000" pitchFamily="2" charset="-122"/>
                <a:ea typeface="方正兰亭纤黑_GBK" panose="02000000000000000000" pitchFamily="2" charset="-122"/>
                <a:cs typeface="FZLanTingHei-EL-GBK"/>
              </a:rPr>
              <a:t>——</a:t>
            </a:r>
            <a:r>
              <a:rPr lang="zh-CN" altLang="en-US" sz="1100" spc="139" dirty="0">
                <a:latin typeface="方正兰亭纤黑_GBK" panose="02000000000000000000" pitchFamily="2" charset="-122"/>
                <a:ea typeface="方正兰亭纤黑_GBK" panose="02000000000000000000" pitchFamily="2" charset="-122"/>
                <a:cs typeface="FZLanTingHei-EL-GBK"/>
              </a:rPr>
              <a:t>互联网软件一部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1279525" rtl="0" eaLnBrk="1" latinLnBrk="0" hangingPunct="1">
        <a:spcBef>
          <a:spcPct val="0"/>
        </a:spcBef>
        <a:buNone/>
        <a:defRPr sz="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79525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79525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795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39645" indent="-320040" algn="l" defTabSz="127952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79725" indent="-320040" algn="l" defTabSz="1279525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19805" indent="-320040" algn="l" defTabSz="12795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59885" indent="-320040" algn="l" defTabSz="12795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5" indent="-320040" algn="l" defTabSz="12795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39410" indent="-320040" algn="l" defTabSz="12795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795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795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795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19605" algn="l" defTabSz="12795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59685" algn="l" defTabSz="12795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199765" algn="l" defTabSz="12795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39845" algn="l" defTabSz="12795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79925" algn="l" defTabSz="12795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19370" algn="l" defTabSz="12795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pacing.psd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35671" t="8" r="3410" b="-8"/>
          <a:stretch>
            <a:fillRect/>
          </a:stretch>
        </p:blipFill>
        <p:spPr>
          <a:xfrm>
            <a:off x="0" y="0"/>
            <a:ext cx="12801600" cy="96012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97" y="0"/>
            <a:ext cx="1770738" cy="17707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944666" y="6125234"/>
            <a:ext cx="181803" cy="486888"/>
          </a:xfrm>
          <a:prstGeom prst="rect">
            <a:avLst/>
          </a:prstGeom>
          <a:noFill/>
        </p:spPr>
        <p:txBody>
          <a:bodyPr wrap="none" lIns="90179" tIns="45090" rIns="90179" bIns="45090" rtlCol="0">
            <a:spAutoFit/>
          </a:bodyPr>
          <a:lstStyle/>
          <a:p>
            <a:endParaRPr 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358765" y="3463925"/>
            <a:ext cx="7060565" cy="2387600"/>
            <a:chOff x="8463" y="4183"/>
            <a:chExt cx="11119" cy="3760"/>
          </a:xfrm>
        </p:grpSpPr>
        <p:sp>
          <p:nvSpPr>
            <p:cNvPr id="2" name="矩形 1"/>
            <p:cNvSpPr/>
            <p:nvPr/>
          </p:nvSpPr>
          <p:spPr>
            <a:xfrm>
              <a:off x="8463" y="4183"/>
              <a:ext cx="11119" cy="3760"/>
            </a:xfrm>
            <a:prstGeom prst="rect">
              <a:avLst/>
            </a:prstGeom>
            <a:solidFill>
              <a:srgbClr val="0076B7">
                <a:alpha val="54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0179" tIns="45090" rIns="90179" bIns="450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7"/>
            <p:cNvSpPr txBox="1"/>
            <p:nvPr/>
          </p:nvSpPr>
          <p:spPr>
            <a:xfrm>
              <a:off x="9713" y="4861"/>
              <a:ext cx="9422" cy="2403"/>
            </a:xfrm>
            <a:prstGeom prst="rect">
              <a:avLst/>
            </a:prstGeom>
            <a:noFill/>
          </p:spPr>
          <p:txBody>
            <a:bodyPr wrap="square" lIns="248526" tIns="230773" rIns="71008" bIns="46155" rtlCol="0">
              <a:spAutoFit/>
            </a:bodyPr>
            <a:lstStyle/>
            <a:p>
              <a:pPr>
                <a:spcBef>
                  <a:spcPts val="1185"/>
                </a:spcBef>
              </a:pPr>
              <a:r>
                <a:rPr lang="en-US" altLang="zh-CN" sz="4300" b="1" spc="148" dirty="0" smtClean="0">
                  <a:solidFill>
                    <a:schemeClr val="bg1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  <a:cs typeface="FZLanTingHei-EL-GBK"/>
                </a:rPr>
                <a:t>2016</a:t>
              </a:r>
              <a:r>
                <a:rPr lang="zh-CN" altLang="en-US" sz="4300" b="1" spc="148" dirty="0" smtClean="0">
                  <a:solidFill>
                    <a:schemeClr val="bg1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  <a:cs typeface="FZLanTingHei-EL-GBK"/>
                </a:rPr>
                <a:t>年终述职报告</a:t>
              </a:r>
              <a:endParaRPr lang="en-US" altLang="zh-CN" sz="4300" b="1" spc="148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FZLanTingHei-EL-GBK"/>
              </a:endParaRPr>
            </a:p>
            <a:p>
              <a:pPr>
                <a:spcBef>
                  <a:spcPts val="1185"/>
                </a:spcBef>
              </a:pPr>
              <a:r>
                <a:rPr lang="en-US" altLang="zh-CN" sz="2800" b="1" spc="148" dirty="0" smtClean="0">
                  <a:solidFill>
                    <a:schemeClr val="bg1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  <a:cs typeface="FZLanTingHei-EL-GBK"/>
                </a:rPr>
                <a:t>       -</a:t>
              </a:r>
              <a:r>
                <a:rPr lang="zh-CN" altLang="en-US" sz="2800" b="1" spc="148" dirty="0" smtClean="0">
                  <a:solidFill>
                    <a:schemeClr val="bg1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  <a:cs typeface="FZLanTingHei-EL-GBK"/>
                </a:rPr>
                <a:t>互联网软件一部</a:t>
              </a:r>
              <a:r>
                <a:rPr lang="en-US" altLang="zh-CN" sz="2800" b="1" spc="148" dirty="0">
                  <a:solidFill>
                    <a:schemeClr val="bg1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  <a:cs typeface="FZLanTingHei-EL-GBK"/>
                </a:rPr>
                <a:t>*</a:t>
              </a:r>
              <a:r>
                <a:rPr lang="zh-CN" altLang="en-US" sz="2800" b="1" spc="148" dirty="0" smtClean="0">
                  <a:solidFill>
                    <a:schemeClr val="bg1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  <a:cs typeface="FZLanTingHei-EL-GBK"/>
                </a:rPr>
                <a:t>俞海波</a:t>
              </a:r>
              <a:endParaRPr lang="zh-CN" altLang="en-US" sz="2800" b="1" spc="148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FZLanTingHei-EL-GBK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973" y="3762318"/>
            <a:ext cx="4306128" cy="1843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973" y="5672480"/>
            <a:ext cx="4306128" cy="105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63328" y="3490883"/>
            <a:ext cx="433965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我们拿到任务后，首先是看自己的每项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任务，给每个任务定好先后顺序与大致评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估每项任务所需要的时间。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563328" y="5672480"/>
            <a:ext cx="45143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分配好任务后，就尽量在规定时间内完成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任务。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98972" y="2883397"/>
            <a:ext cx="32460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合理安排工作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0684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3942" y="2398621"/>
            <a:ext cx="10520829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有的任务涉及到前后台联调，要主动积极配合。比如抽奖前端效果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集成，涉及到抽奖转盘指针的最终指向。我们需要主动的将返回参数文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档给前端开发工程师。这样才能跟快的完成任务。</a:t>
            </a:r>
            <a:r>
              <a:rPr lang="en-US" altLang="zh-CN" dirty="0" smtClean="0"/>
              <a:t>	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132" y="4987113"/>
            <a:ext cx="3887084" cy="3336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751" y="5234891"/>
            <a:ext cx="3657600" cy="1180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751" y="6800311"/>
            <a:ext cx="36576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94876" y="1852883"/>
            <a:ext cx="37930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做任何事要积极、主动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6127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212803" y="3776382"/>
            <a:ext cx="1944916" cy="1944914"/>
            <a:chOff x="222586" y="2787385"/>
            <a:chExt cx="1224000" cy="1223998"/>
          </a:xfrm>
        </p:grpSpPr>
        <p:sp>
          <p:nvSpPr>
            <p:cNvPr id="5" name="椭圆 4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</a:endParaRPr>
            </a:p>
          </p:txBody>
        </p:sp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" name="文本框 5"/>
          <p:cNvSpPr txBox="1"/>
          <p:nvPr/>
        </p:nvSpPr>
        <p:spPr>
          <a:xfrm>
            <a:off x="3697119" y="4071730"/>
            <a:ext cx="78336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b="1" spc="300" dirty="0" smtClean="0">
                <a:solidFill>
                  <a:srgbClr val="0076B8"/>
                </a:solidFill>
                <a:latin typeface="微软雅黑" pitchFamily="34" charset="-122"/>
                <a:ea typeface="微软雅黑" pitchFamily="34" charset="-122"/>
              </a:rPr>
              <a:t>4. 2017</a:t>
            </a:r>
            <a:r>
              <a:rPr lang="zh-CN" altLang="en-US" sz="4800" b="1" spc="300" dirty="0" smtClean="0">
                <a:solidFill>
                  <a:srgbClr val="0076B8"/>
                </a:solidFill>
                <a:latin typeface="微软雅黑" pitchFamily="34" charset="-122"/>
                <a:ea typeface="微软雅黑" pitchFamily="34" charset="-122"/>
              </a:rPr>
              <a:t>年度任务规划</a:t>
            </a:r>
            <a:endParaRPr lang="en-US" altLang="zh-CN" sz="4800" b="1" spc="300" dirty="0" smtClean="0">
              <a:solidFill>
                <a:srgbClr val="0076B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4800" b="1" spc="300" dirty="0" smtClean="0">
                <a:solidFill>
                  <a:srgbClr val="0076B8"/>
                </a:solidFill>
                <a:latin typeface="微软雅黑" pitchFamily="34" charset="-122"/>
                <a:ea typeface="微软雅黑" pitchFamily="34" charset="-122"/>
              </a:rPr>
              <a:t>---------------------</a:t>
            </a:r>
            <a:endParaRPr lang="en-US" altLang="zh-CN" sz="4800" b="1" spc="300" dirty="0">
              <a:solidFill>
                <a:srgbClr val="0076B8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134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234753"/>
              </p:ext>
            </p:extLst>
          </p:nvPr>
        </p:nvGraphicFramePr>
        <p:xfrm>
          <a:off x="1663700" y="2324100"/>
          <a:ext cx="9004299" cy="5945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501"/>
                <a:gridCol w="4167899"/>
                <a:gridCol w="4167899"/>
              </a:tblGrid>
              <a:tr h="73297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2017</a:t>
                      </a:r>
                      <a:r>
                        <a:rPr lang="zh-CN" altLang="en-US" dirty="0" smtClean="0"/>
                        <a:t>年度任务规划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732971">
                <a:tc>
                  <a:txBody>
                    <a:bodyPr/>
                    <a:lstStyle/>
                    <a:p>
                      <a:pPr marL="0" marR="0" indent="0" algn="ctr" defTabSz="12795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目标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计划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329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更改</a:t>
                      </a:r>
                      <a:r>
                        <a:rPr lang="zh-CN" altLang="en-US" dirty="0" smtClean="0"/>
                        <a:t>自己代码的设计</a:t>
                      </a:r>
                      <a:r>
                        <a:rPr lang="zh-CN" altLang="en-US" dirty="0" smtClean="0"/>
                        <a:t>方式，可</a:t>
                      </a:r>
                      <a:r>
                        <a:rPr lang="zh-CN" altLang="en-US" dirty="0" smtClean="0"/>
                        <a:t>重用</a:t>
                      </a:r>
                      <a:r>
                        <a:rPr lang="zh-CN" altLang="en-US" dirty="0" smtClean="0"/>
                        <a:t>；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795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代码设计模式的学习，通过学习</a:t>
                      </a:r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图解设计模式</a:t>
                      </a:r>
                      <a:r>
                        <a:rPr lang="en-US" altLang="zh-CN" dirty="0" smtClean="0"/>
                        <a:t>》1-2</a:t>
                      </a:r>
                      <a:r>
                        <a:rPr lang="zh-CN" altLang="en-US" dirty="0" smtClean="0"/>
                        <a:t>个月。在每次更新迭代中逐步完善以前的代码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329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提升自己对</a:t>
                      </a:r>
                      <a:r>
                        <a:rPr lang="en-US" altLang="zh-CN" dirty="0" err="1" smtClean="0"/>
                        <a:t>mysql</a:t>
                      </a:r>
                      <a:r>
                        <a:rPr lang="zh-CN" altLang="en-US" dirty="0" smtClean="0"/>
                        <a:t>的理解，提高每一条</a:t>
                      </a:r>
                      <a:r>
                        <a:rPr lang="en-US" altLang="zh-CN" dirty="0" err="1" smtClean="0"/>
                        <a:t>sql</a:t>
                      </a:r>
                      <a:r>
                        <a:rPr lang="zh-CN" altLang="en-US" dirty="0" smtClean="0"/>
                        <a:t>的新更能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795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学习</a:t>
                      </a:r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高性能</a:t>
                      </a:r>
                      <a:r>
                        <a:rPr lang="en-US" altLang="zh-CN" dirty="0" smtClean="0"/>
                        <a:t>MySql》2-3</a:t>
                      </a:r>
                      <a:r>
                        <a:rPr lang="zh-CN" altLang="en-US" dirty="0" smtClean="0"/>
                        <a:t>个月。</a:t>
                      </a:r>
                    </a:p>
                  </a:txBody>
                  <a:tcPr anchor="ctr"/>
                </a:tc>
              </a:tr>
              <a:tr h="7329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提升学习前端</a:t>
                      </a:r>
                      <a:r>
                        <a:rPr lang="en-US" altLang="zh-CN" dirty="0" smtClean="0"/>
                        <a:t>CSS</a:t>
                      </a:r>
                      <a:r>
                        <a:rPr lang="zh-CN" altLang="en-US" dirty="0" smtClean="0"/>
                        <a:t>的基本知识，提升后台开发效率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795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学习</a:t>
                      </a:r>
                      <a:r>
                        <a:rPr lang="en-US" altLang="zh-CN" dirty="0" smtClean="0"/>
                        <a:t>《CSS</a:t>
                      </a:r>
                      <a:r>
                        <a:rPr lang="zh-CN" altLang="en-US" dirty="0" smtClean="0"/>
                        <a:t>权威指南</a:t>
                      </a:r>
                      <a:r>
                        <a:rPr lang="en-US" altLang="zh-CN" dirty="0" smtClean="0"/>
                        <a:t>》1-2</a:t>
                      </a:r>
                      <a:r>
                        <a:rPr lang="zh-CN" altLang="en-US" dirty="0" smtClean="0"/>
                        <a:t>个月</a:t>
                      </a:r>
                    </a:p>
                  </a:txBody>
                  <a:tcPr anchor="ctr"/>
                </a:tc>
              </a:tr>
              <a:tr h="7329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熟悉</a:t>
                      </a:r>
                      <a:r>
                        <a:rPr lang="en-US" altLang="zh-CN" dirty="0" err="1" smtClean="0"/>
                        <a:t>redis</a:t>
                      </a:r>
                      <a:r>
                        <a:rPr lang="zh-CN" altLang="en-US" dirty="0" smtClean="0"/>
                        <a:t>，利用好</a:t>
                      </a:r>
                      <a:r>
                        <a:rPr lang="en-US" altLang="zh-CN" dirty="0" err="1" smtClean="0"/>
                        <a:t>redis</a:t>
                      </a:r>
                      <a:r>
                        <a:rPr lang="zh-CN" altLang="en-US" dirty="0" smtClean="0"/>
                        <a:t>可以快速解决性能问题。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去</a:t>
                      </a:r>
                      <a:r>
                        <a:rPr lang="en-US" altLang="zh-CN" dirty="0" err="1" smtClean="0"/>
                        <a:t>redis</a:t>
                      </a:r>
                      <a:r>
                        <a:rPr lang="zh-CN" altLang="en-US" dirty="0" smtClean="0"/>
                        <a:t>官方网站，阅读指导文档，了解学习</a:t>
                      </a:r>
                      <a:r>
                        <a:rPr lang="en-US" altLang="zh-CN" dirty="0" err="1" smtClean="0"/>
                        <a:t>redis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15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8980" y="1688276"/>
            <a:ext cx="12030586" cy="7478646"/>
          </a:xfrm>
          <a:prstGeom prst="rect">
            <a:avLst/>
          </a:prstGeom>
          <a:solidFill>
            <a:srgbClr val="0076B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0179" tIns="45090" rIns="90179" bIns="45090"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98413" y="4798336"/>
            <a:ext cx="2611721" cy="639040"/>
          </a:xfrm>
          <a:prstGeom prst="rect">
            <a:avLst/>
          </a:prstGeom>
          <a:noFill/>
        </p:spPr>
        <p:txBody>
          <a:bodyPr wrap="square" lIns="90179" tIns="45090" rIns="90179" bIns="45090" rtlCol="0">
            <a:spAutoFit/>
          </a:bodyPr>
          <a:lstStyle/>
          <a:p>
            <a:pPr algn="ctr"/>
            <a:r>
              <a:rPr lang="zh-CN" altLang="en-US" sz="3600" kern="20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黑体" panose="02010609060101010101" charset="-122"/>
              </a:rPr>
              <a:t>谢谢</a:t>
            </a:r>
            <a:endParaRPr lang="en-US" sz="3600" kern="20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986052" y="6003603"/>
            <a:ext cx="941827" cy="941826"/>
          </a:xfrm>
          <a:prstGeom prst="ellipse">
            <a:avLst/>
          </a:prstGeom>
          <a:solidFill>
            <a:srgbClr val="EE8E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393373" y="3729910"/>
            <a:ext cx="2744610" cy="2744606"/>
          </a:xfrm>
          <a:prstGeom prst="ellipse">
            <a:avLst/>
          </a:prstGeom>
          <a:solidFill>
            <a:srgbClr val="FFA42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Freeform 9"/>
          <p:cNvSpPr>
            <a:spLocks noEditPoints="1"/>
          </p:cNvSpPr>
          <p:nvPr/>
        </p:nvSpPr>
        <p:spPr bwMode="auto">
          <a:xfrm>
            <a:off x="2113209" y="4601903"/>
            <a:ext cx="1304938" cy="1000620"/>
          </a:xfrm>
          <a:custGeom>
            <a:avLst/>
            <a:gdLst>
              <a:gd name="T0" fmla="*/ 16 w 104"/>
              <a:gd name="T1" fmla="*/ 2 h 79"/>
              <a:gd name="T2" fmla="*/ 27 w 104"/>
              <a:gd name="T3" fmla="*/ 4 h 79"/>
              <a:gd name="T4" fmla="*/ 19 w 104"/>
              <a:gd name="T5" fmla="*/ 48 h 79"/>
              <a:gd name="T6" fmla="*/ 4 w 104"/>
              <a:gd name="T7" fmla="*/ 45 h 79"/>
              <a:gd name="T8" fmla="*/ 16 w 104"/>
              <a:gd name="T9" fmla="*/ 2 h 79"/>
              <a:gd name="T10" fmla="*/ 18 w 104"/>
              <a:gd name="T11" fmla="*/ 65 h 79"/>
              <a:gd name="T12" fmla="*/ 16 w 104"/>
              <a:gd name="T13" fmla="*/ 72 h 79"/>
              <a:gd name="T14" fmla="*/ 101 w 104"/>
              <a:gd name="T15" fmla="*/ 72 h 79"/>
              <a:gd name="T16" fmla="*/ 104 w 104"/>
              <a:gd name="T17" fmla="*/ 72 h 79"/>
              <a:gd name="T18" fmla="*/ 104 w 104"/>
              <a:gd name="T19" fmla="*/ 68 h 79"/>
              <a:gd name="T20" fmla="*/ 104 w 104"/>
              <a:gd name="T21" fmla="*/ 26 h 79"/>
              <a:gd name="T22" fmla="*/ 104 w 104"/>
              <a:gd name="T23" fmla="*/ 24 h 79"/>
              <a:gd name="T24" fmla="*/ 103 w 104"/>
              <a:gd name="T25" fmla="*/ 23 h 79"/>
              <a:gd name="T26" fmla="*/ 90 w 104"/>
              <a:gd name="T27" fmla="*/ 10 h 79"/>
              <a:gd name="T28" fmla="*/ 89 w 104"/>
              <a:gd name="T29" fmla="*/ 9 h 79"/>
              <a:gd name="T30" fmla="*/ 87 w 104"/>
              <a:gd name="T31" fmla="*/ 9 h 79"/>
              <a:gd name="T32" fmla="*/ 31 w 104"/>
              <a:gd name="T33" fmla="*/ 9 h 79"/>
              <a:gd name="T34" fmla="*/ 31 w 104"/>
              <a:gd name="T35" fmla="*/ 17 h 79"/>
              <a:gd name="T36" fmla="*/ 84 w 104"/>
              <a:gd name="T37" fmla="*/ 17 h 79"/>
              <a:gd name="T38" fmla="*/ 83 w 104"/>
              <a:gd name="T39" fmla="*/ 28 h 79"/>
              <a:gd name="T40" fmla="*/ 83 w 104"/>
              <a:gd name="T41" fmla="*/ 30 h 79"/>
              <a:gd name="T42" fmla="*/ 85 w 104"/>
              <a:gd name="T43" fmla="*/ 30 h 79"/>
              <a:gd name="T44" fmla="*/ 97 w 104"/>
              <a:gd name="T45" fmla="*/ 29 h 79"/>
              <a:gd name="T46" fmla="*/ 97 w 104"/>
              <a:gd name="T47" fmla="*/ 65 h 79"/>
              <a:gd name="T48" fmla="*/ 18 w 104"/>
              <a:gd name="T49" fmla="*/ 65 h 79"/>
              <a:gd name="T50" fmla="*/ 95 w 104"/>
              <a:gd name="T51" fmla="*/ 26 h 79"/>
              <a:gd name="T52" fmla="*/ 86 w 104"/>
              <a:gd name="T53" fmla="*/ 26 h 79"/>
              <a:gd name="T54" fmla="*/ 87 w 104"/>
              <a:gd name="T55" fmla="*/ 18 h 79"/>
              <a:gd name="T56" fmla="*/ 95 w 104"/>
              <a:gd name="T57" fmla="*/ 26 h 79"/>
              <a:gd name="T58" fmla="*/ 32 w 104"/>
              <a:gd name="T59" fmla="*/ 43 h 79"/>
              <a:gd name="T60" fmla="*/ 74 w 104"/>
              <a:gd name="T61" fmla="*/ 43 h 79"/>
              <a:gd name="T62" fmla="*/ 74 w 104"/>
              <a:gd name="T63" fmla="*/ 45 h 79"/>
              <a:gd name="T64" fmla="*/ 32 w 104"/>
              <a:gd name="T65" fmla="*/ 45 h 79"/>
              <a:gd name="T66" fmla="*/ 32 w 104"/>
              <a:gd name="T67" fmla="*/ 43 h 79"/>
              <a:gd name="T68" fmla="*/ 32 w 104"/>
              <a:gd name="T69" fmla="*/ 32 h 79"/>
              <a:gd name="T70" fmla="*/ 71 w 104"/>
              <a:gd name="T71" fmla="*/ 32 h 79"/>
              <a:gd name="T72" fmla="*/ 71 w 104"/>
              <a:gd name="T73" fmla="*/ 35 h 79"/>
              <a:gd name="T74" fmla="*/ 32 w 104"/>
              <a:gd name="T75" fmla="*/ 35 h 79"/>
              <a:gd name="T76" fmla="*/ 32 w 104"/>
              <a:gd name="T77" fmla="*/ 32 h 79"/>
              <a:gd name="T78" fmla="*/ 32 w 104"/>
              <a:gd name="T79" fmla="*/ 22 h 79"/>
              <a:gd name="T80" fmla="*/ 71 w 104"/>
              <a:gd name="T81" fmla="*/ 22 h 79"/>
              <a:gd name="T82" fmla="*/ 71 w 104"/>
              <a:gd name="T83" fmla="*/ 25 h 79"/>
              <a:gd name="T84" fmla="*/ 32 w 104"/>
              <a:gd name="T85" fmla="*/ 25 h 79"/>
              <a:gd name="T86" fmla="*/ 32 w 104"/>
              <a:gd name="T87" fmla="*/ 22 h 79"/>
              <a:gd name="T88" fmla="*/ 3 w 104"/>
              <a:gd name="T89" fmla="*/ 66 h 79"/>
              <a:gd name="T90" fmla="*/ 9 w 104"/>
              <a:gd name="T91" fmla="*/ 68 h 79"/>
              <a:gd name="T92" fmla="*/ 9 w 104"/>
              <a:gd name="T93" fmla="*/ 74 h 79"/>
              <a:gd name="T94" fmla="*/ 5 w 104"/>
              <a:gd name="T95" fmla="*/ 79 h 79"/>
              <a:gd name="T96" fmla="*/ 2 w 104"/>
              <a:gd name="T97" fmla="*/ 78 h 79"/>
              <a:gd name="T98" fmla="*/ 0 w 104"/>
              <a:gd name="T99" fmla="*/ 72 h 79"/>
              <a:gd name="T100" fmla="*/ 3 w 104"/>
              <a:gd name="T101" fmla="*/ 66 h 79"/>
              <a:gd name="T102" fmla="*/ 4 w 104"/>
              <a:gd name="T103" fmla="*/ 48 h 79"/>
              <a:gd name="T104" fmla="*/ 2 w 104"/>
              <a:gd name="T105" fmla="*/ 65 h 79"/>
              <a:gd name="T106" fmla="*/ 12 w 104"/>
              <a:gd name="T107" fmla="*/ 67 h 79"/>
              <a:gd name="T108" fmla="*/ 17 w 104"/>
              <a:gd name="T109" fmla="*/ 51 h 79"/>
              <a:gd name="T110" fmla="*/ 4 w 104"/>
              <a:gd name="T111" fmla="*/ 4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4" h="79">
                <a:moveTo>
                  <a:pt x="16" y="2"/>
                </a:moveTo>
                <a:cubicBezTo>
                  <a:pt x="21" y="0"/>
                  <a:pt x="24" y="1"/>
                  <a:pt x="27" y="4"/>
                </a:cubicBezTo>
                <a:cubicBezTo>
                  <a:pt x="26" y="20"/>
                  <a:pt x="23" y="35"/>
                  <a:pt x="19" y="48"/>
                </a:cubicBezTo>
                <a:cubicBezTo>
                  <a:pt x="14" y="47"/>
                  <a:pt x="9" y="46"/>
                  <a:pt x="4" y="45"/>
                </a:cubicBezTo>
                <a:cubicBezTo>
                  <a:pt x="6" y="29"/>
                  <a:pt x="10" y="15"/>
                  <a:pt x="16" y="2"/>
                </a:cubicBezTo>
                <a:close/>
                <a:moveTo>
                  <a:pt x="18" y="65"/>
                </a:moveTo>
                <a:cubicBezTo>
                  <a:pt x="16" y="72"/>
                  <a:pt x="16" y="72"/>
                  <a:pt x="16" y="72"/>
                </a:cubicBezTo>
                <a:cubicBezTo>
                  <a:pt x="69" y="72"/>
                  <a:pt x="74" y="72"/>
                  <a:pt x="101" y="72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104" y="68"/>
                  <a:pt x="104" y="68"/>
                  <a:pt x="104" y="68"/>
                </a:cubicBezTo>
                <a:cubicBezTo>
                  <a:pt x="104" y="26"/>
                  <a:pt x="104" y="26"/>
                  <a:pt x="104" y="26"/>
                </a:cubicBezTo>
                <a:cubicBezTo>
                  <a:pt x="104" y="24"/>
                  <a:pt x="104" y="24"/>
                  <a:pt x="104" y="24"/>
                </a:cubicBezTo>
                <a:cubicBezTo>
                  <a:pt x="103" y="23"/>
                  <a:pt x="103" y="23"/>
                  <a:pt x="103" y="23"/>
                </a:cubicBezTo>
                <a:cubicBezTo>
                  <a:pt x="90" y="10"/>
                  <a:pt x="90" y="10"/>
                  <a:pt x="90" y="10"/>
                </a:cubicBezTo>
                <a:cubicBezTo>
                  <a:pt x="89" y="9"/>
                  <a:pt x="89" y="9"/>
                  <a:pt x="89" y="9"/>
                </a:cubicBezTo>
                <a:cubicBezTo>
                  <a:pt x="87" y="9"/>
                  <a:pt x="87" y="9"/>
                  <a:pt x="87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12"/>
                  <a:pt x="31" y="14"/>
                  <a:pt x="31" y="17"/>
                </a:cubicBezTo>
                <a:cubicBezTo>
                  <a:pt x="84" y="17"/>
                  <a:pt x="84" y="17"/>
                  <a:pt x="84" y="17"/>
                </a:cubicBezTo>
                <a:cubicBezTo>
                  <a:pt x="83" y="28"/>
                  <a:pt x="83" y="28"/>
                  <a:pt x="83" y="28"/>
                </a:cubicBezTo>
                <a:cubicBezTo>
                  <a:pt x="83" y="30"/>
                  <a:pt x="83" y="30"/>
                  <a:pt x="83" y="30"/>
                </a:cubicBezTo>
                <a:cubicBezTo>
                  <a:pt x="85" y="30"/>
                  <a:pt x="85" y="30"/>
                  <a:pt x="85" y="30"/>
                </a:cubicBezTo>
                <a:cubicBezTo>
                  <a:pt x="97" y="29"/>
                  <a:pt x="97" y="29"/>
                  <a:pt x="97" y="29"/>
                </a:cubicBezTo>
                <a:cubicBezTo>
                  <a:pt x="97" y="65"/>
                  <a:pt x="97" y="65"/>
                  <a:pt x="97" y="65"/>
                </a:cubicBezTo>
                <a:cubicBezTo>
                  <a:pt x="79" y="65"/>
                  <a:pt x="57" y="65"/>
                  <a:pt x="18" y="65"/>
                </a:cubicBezTo>
                <a:close/>
                <a:moveTo>
                  <a:pt x="95" y="26"/>
                </a:moveTo>
                <a:cubicBezTo>
                  <a:pt x="86" y="26"/>
                  <a:pt x="86" y="26"/>
                  <a:pt x="86" y="26"/>
                </a:cubicBezTo>
                <a:cubicBezTo>
                  <a:pt x="87" y="18"/>
                  <a:pt x="87" y="18"/>
                  <a:pt x="87" y="18"/>
                </a:cubicBezTo>
                <a:cubicBezTo>
                  <a:pt x="95" y="26"/>
                  <a:pt x="95" y="26"/>
                  <a:pt x="95" y="26"/>
                </a:cubicBezTo>
                <a:close/>
                <a:moveTo>
                  <a:pt x="32" y="43"/>
                </a:moveTo>
                <a:cubicBezTo>
                  <a:pt x="74" y="43"/>
                  <a:pt x="74" y="43"/>
                  <a:pt x="74" y="43"/>
                </a:cubicBezTo>
                <a:cubicBezTo>
                  <a:pt x="74" y="45"/>
                  <a:pt x="74" y="45"/>
                  <a:pt x="74" y="45"/>
                </a:cubicBezTo>
                <a:cubicBezTo>
                  <a:pt x="32" y="45"/>
                  <a:pt x="32" y="45"/>
                  <a:pt x="32" y="45"/>
                </a:cubicBezTo>
                <a:cubicBezTo>
                  <a:pt x="32" y="43"/>
                  <a:pt x="32" y="43"/>
                  <a:pt x="32" y="43"/>
                </a:cubicBezTo>
                <a:close/>
                <a:moveTo>
                  <a:pt x="32" y="32"/>
                </a:moveTo>
                <a:cubicBezTo>
                  <a:pt x="71" y="32"/>
                  <a:pt x="71" y="32"/>
                  <a:pt x="71" y="32"/>
                </a:cubicBezTo>
                <a:cubicBezTo>
                  <a:pt x="71" y="35"/>
                  <a:pt x="71" y="35"/>
                  <a:pt x="71" y="35"/>
                </a:cubicBezTo>
                <a:cubicBezTo>
                  <a:pt x="32" y="35"/>
                  <a:pt x="32" y="35"/>
                  <a:pt x="32" y="35"/>
                </a:cubicBezTo>
                <a:cubicBezTo>
                  <a:pt x="32" y="32"/>
                  <a:pt x="32" y="32"/>
                  <a:pt x="32" y="32"/>
                </a:cubicBezTo>
                <a:close/>
                <a:moveTo>
                  <a:pt x="32" y="22"/>
                </a:moveTo>
                <a:cubicBezTo>
                  <a:pt x="71" y="22"/>
                  <a:pt x="71" y="22"/>
                  <a:pt x="71" y="22"/>
                </a:cubicBezTo>
                <a:cubicBezTo>
                  <a:pt x="71" y="25"/>
                  <a:pt x="71" y="25"/>
                  <a:pt x="71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22"/>
                  <a:pt x="32" y="22"/>
                  <a:pt x="32" y="22"/>
                </a:cubicBezTo>
                <a:close/>
                <a:moveTo>
                  <a:pt x="3" y="66"/>
                </a:moveTo>
                <a:cubicBezTo>
                  <a:pt x="9" y="68"/>
                  <a:pt x="9" y="68"/>
                  <a:pt x="9" y="68"/>
                </a:cubicBezTo>
                <a:cubicBezTo>
                  <a:pt x="9" y="74"/>
                  <a:pt x="9" y="74"/>
                  <a:pt x="9" y="74"/>
                </a:cubicBezTo>
                <a:cubicBezTo>
                  <a:pt x="5" y="79"/>
                  <a:pt x="5" y="79"/>
                  <a:pt x="5" y="79"/>
                </a:cubicBezTo>
                <a:cubicBezTo>
                  <a:pt x="4" y="79"/>
                  <a:pt x="3" y="79"/>
                  <a:pt x="2" y="78"/>
                </a:cubicBezTo>
                <a:cubicBezTo>
                  <a:pt x="0" y="72"/>
                  <a:pt x="0" y="72"/>
                  <a:pt x="0" y="72"/>
                </a:cubicBezTo>
                <a:cubicBezTo>
                  <a:pt x="3" y="66"/>
                  <a:pt x="3" y="66"/>
                  <a:pt x="3" y="66"/>
                </a:cubicBezTo>
                <a:close/>
                <a:moveTo>
                  <a:pt x="4" y="48"/>
                </a:moveTo>
                <a:cubicBezTo>
                  <a:pt x="3" y="53"/>
                  <a:pt x="3" y="59"/>
                  <a:pt x="2" y="65"/>
                </a:cubicBezTo>
                <a:cubicBezTo>
                  <a:pt x="5" y="65"/>
                  <a:pt x="9" y="66"/>
                  <a:pt x="12" y="67"/>
                </a:cubicBezTo>
                <a:cubicBezTo>
                  <a:pt x="14" y="61"/>
                  <a:pt x="15" y="56"/>
                  <a:pt x="17" y="51"/>
                </a:cubicBezTo>
                <a:cubicBezTo>
                  <a:pt x="13" y="50"/>
                  <a:pt x="9" y="49"/>
                  <a:pt x="4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2601480" y="1426804"/>
            <a:ext cx="3710990" cy="6858000"/>
          </a:xfrm>
          <a:prstGeom prst="parallelogram">
            <a:avLst>
              <a:gd name="adj" fmla="val 615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5629816" y="2206893"/>
            <a:ext cx="5950858" cy="830997"/>
            <a:chOff x="6241142" y="780089"/>
            <a:chExt cx="5950858" cy="830997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6241142" y="1611086"/>
              <a:ext cx="595085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14"/>
            <p:cNvSpPr txBox="1"/>
            <p:nvPr/>
          </p:nvSpPr>
          <p:spPr>
            <a:xfrm>
              <a:off x="6769683" y="780089"/>
              <a:ext cx="5164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800" dirty="0" smtClean="0">
                  <a:solidFill>
                    <a:schemeClr val="accent1"/>
                  </a:solidFill>
                </a:rPr>
                <a:t>1</a:t>
              </a:r>
              <a:endParaRPr lang="zh-CN" altLang="en-US" sz="4800" dirty="0">
                <a:solidFill>
                  <a:schemeClr val="accent1"/>
                </a:solidFill>
              </a:endParaRPr>
            </a:p>
          </p:txBody>
        </p:sp>
        <p:sp>
          <p:nvSpPr>
            <p:cNvPr id="24" name="文本框 15"/>
            <p:cNvSpPr txBox="1"/>
            <p:nvPr/>
          </p:nvSpPr>
          <p:spPr>
            <a:xfrm>
              <a:off x="7286171" y="964754"/>
              <a:ext cx="33924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rgbClr val="0076B8"/>
                  </a:solidFill>
                  <a:latin typeface="微软雅黑" pitchFamily="34" charset="-122"/>
                  <a:ea typeface="微软雅黑" pitchFamily="34" charset="-122"/>
                </a:rPr>
                <a:t>2016</a:t>
              </a:r>
              <a:r>
                <a:rPr lang="zh-CN" altLang="en-US" sz="2400" b="1" dirty="0" smtClean="0">
                  <a:solidFill>
                    <a:srgbClr val="0076B8"/>
                  </a:solidFill>
                  <a:latin typeface="微软雅黑" pitchFamily="34" charset="-122"/>
                  <a:ea typeface="微软雅黑" pitchFamily="34" charset="-122"/>
                </a:rPr>
                <a:t>年个人工作总结</a:t>
              </a:r>
              <a:endParaRPr lang="en-US" altLang="zh-CN" sz="2400" b="1" dirty="0">
                <a:solidFill>
                  <a:srgbClr val="0076B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5136331" y="4336087"/>
            <a:ext cx="64443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5674486" y="3505090"/>
            <a:ext cx="3945613" cy="830997"/>
            <a:chOff x="6769683" y="2078286"/>
            <a:chExt cx="3945613" cy="830997"/>
          </a:xfrm>
        </p:grpSpPr>
        <p:sp>
          <p:nvSpPr>
            <p:cNvPr id="20" name="文本框 19"/>
            <p:cNvSpPr txBox="1"/>
            <p:nvPr/>
          </p:nvSpPr>
          <p:spPr>
            <a:xfrm>
              <a:off x="6769683" y="2078286"/>
              <a:ext cx="5164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800" dirty="0">
                  <a:solidFill>
                    <a:schemeClr val="accent1"/>
                  </a:solidFill>
                </a:rPr>
                <a:t>2</a:t>
              </a:r>
              <a:endParaRPr lang="zh-CN" altLang="en-US" sz="4800" dirty="0">
                <a:solidFill>
                  <a:schemeClr val="accent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322841" y="2262951"/>
              <a:ext cx="33924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 smtClean="0">
                  <a:solidFill>
                    <a:srgbClr val="0076B8"/>
                  </a:solidFill>
                  <a:latin typeface="微软雅黑" pitchFamily="34" charset="-122"/>
                  <a:ea typeface="微软雅黑" pitchFamily="34" charset="-122"/>
                </a:rPr>
                <a:t>模块问题和建议</a:t>
              </a:r>
              <a:endParaRPr lang="da-DK" altLang="zh-CN" sz="2400" spc="300" dirty="0">
                <a:solidFill>
                  <a:srgbClr val="0076B8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4715417" y="5634284"/>
            <a:ext cx="686525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5256332" y="4803287"/>
            <a:ext cx="4068853" cy="830997"/>
            <a:chOff x="6769683" y="3376483"/>
            <a:chExt cx="4068853" cy="830997"/>
          </a:xfrm>
        </p:grpSpPr>
        <p:sp>
          <p:nvSpPr>
            <p:cNvPr id="18" name="文本框 23"/>
            <p:cNvSpPr txBox="1"/>
            <p:nvPr/>
          </p:nvSpPr>
          <p:spPr>
            <a:xfrm>
              <a:off x="6769683" y="3376483"/>
              <a:ext cx="5164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800" dirty="0">
                  <a:solidFill>
                    <a:schemeClr val="accent1"/>
                  </a:solidFill>
                </a:rPr>
                <a:t>3</a:t>
              </a:r>
              <a:endParaRPr lang="zh-CN" altLang="en-US" sz="4800" dirty="0">
                <a:solidFill>
                  <a:schemeClr val="accent1"/>
                </a:solidFill>
              </a:endParaRPr>
            </a:p>
          </p:txBody>
        </p:sp>
        <p:sp>
          <p:nvSpPr>
            <p:cNvPr id="19" name="文本框 24"/>
            <p:cNvSpPr txBox="1"/>
            <p:nvPr/>
          </p:nvSpPr>
          <p:spPr>
            <a:xfrm>
              <a:off x="7446081" y="3561148"/>
              <a:ext cx="33924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 smtClean="0">
                  <a:solidFill>
                    <a:srgbClr val="0076B8"/>
                  </a:solidFill>
                  <a:latin typeface="微软雅黑" pitchFamily="34" charset="-122"/>
                  <a:ea typeface="微软雅黑" pitchFamily="34" charset="-122"/>
                </a:rPr>
                <a:t>自我管理</a:t>
              </a:r>
              <a:endParaRPr lang="da-DK" altLang="zh-CN" sz="2400" spc="300" dirty="0">
                <a:solidFill>
                  <a:srgbClr val="0076B8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4456975" y="6932480"/>
            <a:ext cx="712369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4970065" y="6101483"/>
            <a:ext cx="4040499" cy="830997"/>
            <a:chOff x="6769683" y="4674679"/>
            <a:chExt cx="4040499" cy="830997"/>
          </a:xfrm>
        </p:grpSpPr>
        <p:sp>
          <p:nvSpPr>
            <p:cNvPr id="16" name="文本框 27"/>
            <p:cNvSpPr txBox="1"/>
            <p:nvPr/>
          </p:nvSpPr>
          <p:spPr>
            <a:xfrm>
              <a:off x="6769683" y="4674679"/>
              <a:ext cx="5164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800" dirty="0">
                  <a:solidFill>
                    <a:schemeClr val="accent1"/>
                  </a:solidFill>
                </a:rPr>
                <a:t>4</a:t>
              </a:r>
              <a:endParaRPr lang="zh-CN" altLang="en-US" sz="4800" dirty="0">
                <a:solidFill>
                  <a:schemeClr val="accent1"/>
                </a:solidFill>
              </a:endParaRPr>
            </a:p>
          </p:txBody>
        </p:sp>
        <p:sp>
          <p:nvSpPr>
            <p:cNvPr id="17" name="文本框 28"/>
            <p:cNvSpPr txBox="1"/>
            <p:nvPr/>
          </p:nvSpPr>
          <p:spPr>
            <a:xfrm>
              <a:off x="7417727" y="4816879"/>
              <a:ext cx="33924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rgbClr val="0076B8"/>
                  </a:solidFill>
                  <a:latin typeface="微软雅黑" pitchFamily="34" charset="-122"/>
                  <a:ea typeface="微软雅黑" pitchFamily="34" charset="-122"/>
                </a:rPr>
                <a:t>2017</a:t>
              </a:r>
              <a:r>
                <a:rPr lang="zh-CN" altLang="en-US" sz="2400" b="1" dirty="0" smtClean="0">
                  <a:solidFill>
                    <a:srgbClr val="0076B8"/>
                  </a:solidFill>
                  <a:latin typeface="微软雅黑" pitchFamily="34" charset="-122"/>
                  <a:ea typeface="微软雅黑" pitchFamily="34" charset="-122"/>
                </a:rPr>
                <a:t>年度任务规划</a:t>
              </a:r>
              <a:endParaRPr lang="en-US" altLang="zh-CN" sz="2400" b="1" dirty="0">
                <a:solidFill>
                  <a:srgbClr val="0076B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1270565" y="5889335"/>
            <a:ext cx="424297" cy="424296"/>
          </a:xfrm>
          <a:prstGeom prst="ellipse">
            <a:avLst/>
          </a:prstGeom>
          <a:solidFill>
            <a:srgbClr val="EE8E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483857" y="2732922"/>
            <a:ext cx="8922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/>
              <a:t>目</a:t>
            </a:r>
            <a:endParaRPr lang="zh-CN" altLang="en-US" sz="6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591648" y="5684677"/>
            <a:ext cx="8922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/>
              <a:t>录</a:t>
            </a: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04594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212803" y="3776382"/>
            <a:ext cx="1944916" cy="1944914"/>
            <a:chOff x="222586" y="2787385"/>
            <a:chExt cx="1224000" cy="1223998"/>
          </a:xfrm>
        </p:grpSpPr>
        <p:sp>
          <p:nvSpPr>
            <p:cNvPr id="5" name="椭圆 4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</a:endParaRPr>
            </a:p>
          </p:txBody>
        </p:sp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" name="文本框 5"/>
          <p:cNvSpPr txBox="1"/>
          <p:nvPr/>
        </p:nvSpPr>
        <p:spPr>
          <a:xfrm>
            <a:off x="3697119" y="4071730"/>
            <a:ext cx="78336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-914400" algn="ctr">
              <a:buAutoNum type="arabicPeriod"/>
            </a:pPr>
            <a:r>
              <a:rPr lang="en-US" altLang="zh-CN" sz="4800" b="1" spc="300" dirty="0" smtClean="0">
                <a:solidFill>
                  <a:srgbClr val="0076B8"/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4800" b="1" spc="300" dirty="0" smtClean="0">
                <a:solidFill>
                  <a:srgbClr val="0076B8"/>
                </a:solidFill>
                <a:latin typeface="微软雅黑" pitchFamily="34" charset="-122"/>
                <a:ea typeface="微软雅黑" pitchFamily="34" charset="-122"/>
              </a:rPr>
              <a:t>年个人工作总结</a:t>
            </a:r>
            <a:endParaRPr lang="en-US" altLang="zh-CN" sz="4800" b="1" spc="300" dirty="0" smtClean="0">
              <a:solidFill>
                <a:srgbClr val="0076B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4800" b="1" spc="300" dirty="0" smtClean="0">
                <a:solidFill>
                  <a:srgbClr val="0076B8"/>
                </a:solidFill>
                <a:latin typeface="微软雅黑" pitchFamily="34" charset="-122"/>
                <a:ea typeface="微软雅黑" pitchFamily="34" charset="-122"/>
              </a:rPr>
              <a:t>-----------------------</a:t>
            </a:r>
            <a:endParaRPr lang="en-US" altLang="zh-CN" sz="4800" b="1" spc="300" dirty="0">
              <a:solidFill>
                <a:srgbClr val="0076B8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813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6872" y="1768557"/>
            <a:ext cx="25186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主要参与的项目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41315" y="2448730"/>
            <a:ext cx="7284203" cy="65092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VIVO</a:t>
            </a:r>
            <a:r>
              <a:rPr lang="zh-CN" altLang="en-US" dirty="0" smtClean="0"/>
              <a:t>商城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24565" y="5886926"/>
            <a:ext cx="7284203" cy="65092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VIVO</a:t>
            </a:r>
            <a:r>
              <a:rPr lang="zh-CN" altLang="en-US" dirty="0" smtClean="0"/>
              <a:t>乐园（</a:t>
            </a:r>
            <a:r>
              <a:rPr lang="en-US" altLang="zh-CN" dirty="0" smtClean="0"/>
              <a:t>VIVO</a:t>
            </a:r>
            <a:r>
              <a:rPr lang="zh-CN" altLang="en-US" dirty="0" smtClean="0"/>
              <a:t>官网）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46872" y="3759624"/>
            <a:ext cx="2305227" cy="13044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商城抽奖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6438398" y="3744125"/>
            <a:ext cx="2305227" cy="13044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商品秒杀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9073110" y="3759624"/>
            <a:ext cx="2305227" cy="13044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商品套餐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3774981" y="3744124"/>
            <a:ext cx="2305227" cy="13044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电子发票系统</a:t>
            </a:r>
            <a:endParaRPr lang="en-US" altLang="zh-CN" dirty="0" smtClean="0"/>
          </a:p>
        </p:txBody>
      </p:sp>
      <p:cxnSp>
        <p:nvCxnSpPr>
          <p:cNvPr id="10" name="直接连接符 9"/>
          <p:cNvCxnSpPr>
            <a:endCxn id="5" idx="0"/>
          </p:cNvCxnSpPr>
          <p:nvPr/>
        </p:nvCxnSpPr>
        <p:spPr>
          <a:xfrm>
            <a:off x="2299485" y="3347634"/>
            <a:ext cx="1" cy="41199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299486" y="3347634"/>
            <a:ext cx="7926237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7" idx="0"/>
          </p:cNvCxnSpPr>
          <p:nvPr/>
        </p:nvCxnSpPr>
        <p:spPr>
          <a:xfrm>
            <a:off x="10225724" y="3347634"/>
            <a:ext cx="0" cy="41199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3" idx="2"/>
          </p:cNvCxnSpPr>
          <p:nvPr/>
        </p:nvCxnSpPr>
        <p:spPr>
          <a:xfrm>
            <a:off x="6283417" y="3099659"/>
            <a:ext cx="0" cy="24797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927594" y="3347634"/>
            <a:ext cx="0" cy="39649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591011" y="3363134"/>
            <a:ext cx="0" cy="39649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116664" y="7290878"/>
            <a:ext cx="2305227" cy="13044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官</a:t>
            </a:r>
            <a:r>
              <a:rPr lang="zh-CN" altLang="en-US" dirty="0" smtClean="0"/>
              <a:t>网导航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214052" y="7290877"/>
            <a:ext cx="2305227" cy="13044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官</a:t>
            </a:r>
            <a:r>
              <a:rPr lang="zh-CN" altLang="en-US" dirty="0" smtClean="0"/>
              <a:t>网活动列表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8201763" y="7304426"/>
            <a:ext cx="2305227" cy="13044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商城官网兼容处理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3269277" y="6958063"/>
            <a:ext cx="609047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269277" y="6958063"/>
            <a:ext cx="0" cy="33281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9359755" y="6971612"/>
            <a:ext cx="0" cy="33281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4" idx="2"/>
          </p:cNvCxnSpPr>
          <p:nvPr/>
        </p:nvCxnSpPr>
        <p:spPr>
          <a:xfrm>
            <a:off x="6366667" y="6537855"/>
            <a:ext cx="0" cy="76657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16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6" y="1683657"/>
            <a:ext cx="419217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2016</a:t>
            </a:r>
            <a:r>
              <a:rPr lang="zh-CN" altLang="en-US" dirty="0" smtClean="0"/>
              <a:t>年的目标及完成情况：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86125" y="2776546"/>
            <a:ext cx="30548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提升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编程能力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3970" y="3576915"/>
            <a:ext cx="43270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理解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的结构框架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86125" y="4346171"/>
            <a:ext cx="45143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加深熟悉商城其他业务逻辑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49890" y="5869126"/>
            <a:ext cx="904856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5. Web</a:t>
            </a:r>
            <a:r>
              <a:rPr lang="zh-CN" altLang="en-US" dirty="0" smtClean="0"/>
              <a:t>开发中，能够独立搭建部署测试环境。成为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全能型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人才，能够承受压力，接受任何大项目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86125" y="5121641"/>
            <a:ext cx="58480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性能测试中，能够独立解决</a:t>
            </a:r>
            <a:r>
              <a:rPr lang="zh-CN" altLang="en-US" dirty="0"/>
              <a:t>性能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09091" y="2644202"/>
            <a:ext cx="124822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0" lvl="1" indent="-457200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3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72691" y="3444571"/>
            <a:ext cx="124822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0" lvl="1" indent="-457200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3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98405" y="4201546"/>
            <a:ext cx="124822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0" lvl="1" indent="-457200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3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46633" y="4989297"/>
            <a:ext cx="124822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0" lvl="1" indent="-457200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3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57904" y="6004548"/>
            <a:ext cx="1248228" cy="700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altLang="zh-CN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3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725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172405" y="2806699"/>
            <a:ext cx="195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积极，主动</a:t>
            </a:r>
            <a:endParaRPr lang="zh-CN" altLang="en-US" sz="24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7175500" y="1689100"/>
            <a:ext cx="0" cy="5562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03590" y="1813243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优点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991690" y="1820229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缺点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89801" y="5369299"/>
            <a:ext cx="3187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3.</a:t>
            </a:r>
            <a:r>
              <a:rPr lang="zh-CN" altLang="en-US" sz="2400" dirty="0" smtClean="0"/>
              <a:t>记录学习内容与问题</a:t>
            </a:r>
            <a:endParaRPr lang="zh-CN" alt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689801" y="4097634"/>
            <a:ext cx="3187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不断学习，丰富自己</a:t>
            </a:r>
            <a:endParaRPr lang="zh-CN" alt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8439454" y="3295995"/>
            <a:ext cx="195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性子比较急</a:t>
            </a:r>
            <a:endParaRPr lang="zh-CN" alt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8096553" y="4722567"/>
            <a:ext cx="3187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做事不够细心，稳重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44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212803" y="3776382"/>
            <a:ext cx="1944916" cy="1944914"/>
            <a:chOff x="222586" y="2787385"/>
            <a:chExt cx="1224000" cy="1223998"/>
          </a:xfrm>
        </p:grpSpPr>
        <p:sp>
          <p:nvSpPr>
            <p:cNvPr id="5" name="椭圆 4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</a:endParaRPr>
            </a:p>
          </p:txBody>
        </p:sp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" name="文本框 5"/>
          <p:cNvSpPr txBox="1"/>
          <p:nvPr/>
        </p:nvSpPr>
        <p:spPr>
          <a:xfrm>
            <a:off x="4038081" y="4098402"/>
            <a:ext cx="58498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b="1" spc="300" dirty="0" smtClean="0">
                <a:solidFill>
                  <a:srgbClr val="0076B8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4800" b="1" spc="300" dirty="0" smtClean="0">
                <a:solidFill>
                  <a:srgbClr val="0076B8"/>
                </a:solidFill>
                <a:latin typeface="微软雅黑" pitchFamily="34" charset="-122"/>
                <a:ea typeface="微软雅黑" pitchFamily="34" charset="-122"/>
              </a:rPr>
              <a:t>模块问题和建议</a:t>
            </a:r>
            <a:endParaRPr lang="en-US" altLang="zh-CN" sz="4800" b="1" spc="300" dirty="0" smtClean="0">
              <a:solidFill>
                <a:srgbClr val="0076B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4800" b="1" spc="300" dirty="0" smtClean="0">
                <a:solidFill>
                  <a:srgbClr val="0076B8"/>
                </a:solidFill>
                <a:latin typeface="微软雅黑" pitchFamily="34" charset="-122"/>
                <a:ea typeface="微软雅黑" pitchFamily="34" charset="-122"/>
              </a:rPr>
              <a:t>------------------</a:t>
            </a:r>
            <a:endParaRPr lang="en-US" altLang="zh-CN" sz="4800" b="1" spc="300" dirty="0">
              <a:solidFill>
                <a:srgbClr val="0076B8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134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469847"/>
              </p:ext>
            </p:extLst>
          </p:nvPr>
        </p:nvGraphicFramePr>
        <p:xfrm>
          <a:off x="1028699" y="2667000"/>
          <a:ext cx="10553701" cy="4009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1"/>
                <a:gridCol w="5166575"/>
                <a:gridCol w="3596425"/>
              </a:tblGrid>
              <a:tr h="71569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问题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建议</a:t>
                      </a:r>
                      <a:endParaRPr lang="zh-CN" altLang="en-US" dirty="0"/>
                    </a:p>
                  </a:txBody>
                  <a:tcPr/>
                </a:tc>
              </a:tr>
              <a:tr h="99595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vivo</a:t>
                      </a:r>
                      <a:r>
                        <a:rPr lang="zh-CN" altLang="en-US" sz="2000" dirty="0" smtClean="0"/>
                        <a:t>官网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/>
                        <a:t>官网的后台策划比较模糊，需要开发来指定详细策划，浪费了一些不必要的时间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/>
                        <a:t>策划的一些规则要写详细，避免浪费时间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1428975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/>
                        <a:t>官网中与客户端的接口并没有一个统一设计。不同开发需要的接口也是不同的。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/>
                        <a:t>这些接口应该有后台开发统一设计，客户端只需提供所需数据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868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vivo</a:t>
                      </a:r>
                      <a:r>
                        <a:rPr lang="zh-CN" altLang="en-US" sz="2000" dirty="0" smtClean="0"/>
                        <a:t>商城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/>
                        <a:t>商城系统耦合较多，往往改动某一块，都需要作全流程的改动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/>
                        <a:t>将每一块系统独立拆分开来</a:t>
                      </a:r>
                      <a:endParaRPr lang="zh-CN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62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212803" y="3776382"/>
            <a:ext cx="1944916" cy="1944914"/>
            <a:chOff x="222586" y="2787385"/>
            <a:chExt cx="1224000" cy="1223998"/>
          </a:xfrm>
        </p:grpSpPr>
        <p:sp>
          <p:nvSpPr>
            <p:cNvPr id="5" name="椭圆 4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</a:endParaRPr>
            </a:p>
          </p:txBody>
        </p:sp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" name="文本框 5"/>
          <p:cNvSpPr txBox="1"/>
          <p:nvPr/>
        </p:nvSpPr>
        <p:spPr>
          <a:xfrm>
            <a:off x="3960591" y="4071730"/>
            <a:ext cx="51834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b="1" spc="300" dirty="0" smtClean="0">
                <a:solidFill>
                  <a:srgbClr val="0076B8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4800" b="1" spc="300" dirty="0" smtClean="0">
                <a:solidFill>
                  <a:srgbClr val="0076B8"/>
                </a:solidFill>
                <a:latin typeface="微软雅黑" pitchFamily="34" charset="-122"/>
                <a:ea typeface="微软雅黑" pitchFamily="34" charset="-122"/>
              </a:rPr>
              <a:t>自我管理</a:t>
            </a:r>
            <a:endParaRPr lang="en-US" altLang="zh-CN" sz="4800" b="1" spc="300" dirty="0" smtClean="0">
              <a:solidFill>
                <a:srgbClr val="0076B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4800" b="1" spc="300" dirty="0" smtClean="0">
                <a:solidFill>
                  <a:srgbClr val="0076B8"/>
                </a:solidFill>
                <a:latin typeface="微软雅黑" pitchFamily="34" charset="-122"/>
                <a:ea typeface="微软雅黑" pitchFamily="34" charset="-122"/>
              </a:rPr>
              <a:t>------------</a:t>
            </a:r>
            <a:endParaRPr lang="en-US" altLang="zh-CN" sz="4800" b="1" spc="300" dirty="0">
              <a:solidFill>
                <a:srgbClr val="0076B8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134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540</Words>
  <Application>Microsoft Office PowerPoint</Application>
  <PresentationFormat>A3 纸张(297x420 毫米)</PresentationFormat>
  <Paragraphs>87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MetaDesign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MetaDesign AG</dc:creator>
  <cp:lastModifiedBy>vivo</cp:lastModifiedBy>
  <cp:revision>228</cp:revision>
  <cp:lastPrinted>2015-03-17T03:26:00Z</cp:lastPrinted>
  <dcterms:created xsi:type="dcterms:W3CDTF">2014-12-04T02:45:00Z</dcterms:created>
  <dcterms:modified xsi:type="dcterms:W3CDTF">2017-01-17T07:57:52Z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