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7" r:id="rId3"/>
    <p:sldId id="285" r:id="rId4"/>
    <p:sldId id="289" r:id="rId5"/>
    <p:sldId id="294" r:id="rId6"/>
    <p:sldId id="295" r:id="rId7"/>
    <p:sldId id="291" r:id="rId8"/>
    <p:sldId id="296" r:id="rId9"/>
    <p:sldId id="292" r:id="rId10"/>
    <p:sldId id="297" r:id="rId11"/>
    <p:sldId id="293" r:id="rId12"/>
  </p:sldIdLst>
  <p:sldSz cx="9904095" cy="7427595"/>
  <p:notesSz cx="6858000" cy="9144000"/>
  <p:defaultTextStyle>
    <a:defPPr>
      <a:defRPr lang="en-US"/>
    </a:defPPr>
    <a:lvl1pPr marL="0" algn="l" defTabSz="4940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5300" algn="l" defTabSz="4940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89965" algn="l" defTabSz="4940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5265" algn="l" defTabSz="4940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79295" algn="l" defTabSz="4940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74595" algn="l" defTabSz="4940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69260" algn="l" defTabSz="4940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64560" algn="l" defTabSz="4940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59860" algn="l" defTabSz="4940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0076B7"/>
    <a:srgbClr val="FEE364"/>
    <a:srgbClr val="7891A2"/>
    <a:srgbClr val="E37B4F"/>
    <a:srgbClr val="E8E8E8"/>
    <a:srgbClr val="0076B8"/>
    <a:srgbClr val="FFE364"/>
    <a:srgbClr val="4972A1"/>
    <a:srgbClr val="CCB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10" autoAdjust="0"/>
    <p:restoredTop sz="94526" autoAdjust="0"/>
  </p:normalViewPr>
  <p:slideViewPr>
    <p:cSldViewPr snapToGrid="0" snapToObjects="1">
      <p:cViewPr varScale="1">
        <p:scale>
          <a:sx n="85" d="100"/>
          <a:sy n="85" d="100"/>
        </p:scale>
        <p:origin x="1878" y="-42"/>
      </p:cViewPr>
      <p:guideLst>
        <p:guide orient="horz" pos="2377"/>
        <p:guide pos="3228"/>
      </p:guideLst>
    </p:cSldViewPr>
  </p:slideViewPr>
  <p:outlineViewPr>
    <p:cViewPr>
      <p:scale>
        <a:sx n="33" d="100"/>
        <a:sy n="33" d="100"/>
      </p:scale>
      <p:origin x="0" y="-3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-2910" y="-102"/>
      </p:cViewPr>
      <p:guideLst>
        <p:guide orient="horz" pos="29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15E97-1B49-43C9-9274-4CA87D704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186D1-0AFA-4985-AA5D-1EAB4804CC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A376B-30FF-1A4A-AD15-19A188F7C5D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1DC5B-8F3A-DA46-9DFC-3B2411CC11C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35306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3695" algn="l" defTabSz="35306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07390" algn="l" defTabSz="35306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0450" algn="l" defTabSz="35306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14145" algn="l" defTabSz="35306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67840" algn="l" defTabSz="35306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21535" algn="l" defTabSz="35306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75230" algn="l" defTabSz="35306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28290" algn="l" defTabSz="35306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和关键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4" y="2061"/>
            <a:ext cx="959730" cy="95967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67784" y="1258226"/>
            <a:ext cx="8416916" cy="712927"/>
          </a:xfrm>
          <a:prstGeom prst="rect">
            <a:avLst/>
          </a:prstGeom>
        </p:spPr>
        <p:txBody>
          <a:bodyPr lIns="98985" tIns="49493" rIns="98985" bIns="49493"/>
          <a:lstStyle>
            <a:lvl1pPr algn="l">
              <a:lnSpc>
                <a:spcPct val="110000"/>
              </a:lnSpc>
              <a:defRPr sz="2700" b="0" i="0" spc="152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</a:lstStyle>
          <a:p>
            <a:r>
              <a:rPr lang="zh-CN" altLang="en-US" dirty="0" smtClean="0"/>
              <a:t>标题为方正兰亭粗黑 </a:t>
            </a:r>
            <a:r>
              <a:rPr lang="en-US" altLang="zh-CN" dirty="0" smtClean="0"/>
              <a:t>30pt </a:t>
            </a:r>
            <a:r>
              <a:rPr lang="zh-CN" altLang="en-US" dirty="0" smtClean="0"/>
              <a:t>行距</a:t>
            </a:r>
            <a:r>
              <a:rPr lang="en-US" altLang="zh-CN" dirty="0" smtClean="0"/>
              <a:t>1.1</a:t>
            </a:r>
            <a:r>
              <a:rPr lang="zh-CN" altLang="en-US" dirty="0" smtClean="0"/>
              <a:t>倍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67784" y="2224222"/>
            <a:ext cx="8416916" cy="4288936"/>
          </a:xfrm>
          <a:prstGeom prst="rect">
            <a:avLst/>
          </a:prstGeom>
        </p:spPr>
        <p:txBody>
          <a:bodyPr lIns="98985" tIns="49493" rIns="98985" bIns="49493"/>
          <a:lstStyle>
            <a:lvl1pPr marL="392430" indent="-392430">
              <a:lnSpc>
                <a:spcPct val="150000"/>
              </a:lnSpc>
              <a:buFont typeface="+mj-lt"/>
              <a:buAutoNum type="arabicPeriod"/>
              <a:defRPr sz="2000" spc="115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  <a:lvl2pPr>
              <a:lnSpc>
                <a:spcPct val="150000"/>
              </a:lnSpc>
              <a:defRPr sz="1900" spc="115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>
              <a:lnSpc>
                <a:spcPct val="150000"/>
              </a:lnSpc>
              <a:defRPr sz="1300" spc="115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>
              <a:lnSpc>
                <a:spcPct val="150000"/>
              </a:lnSpc>
              <a:defRPr sz="1300" spc="115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>
              <a:lnSpc>
                <a:spcPct val="150000"/>
              </a:lnSpc>
              <a:defRPr sz="1300" spc="115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单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7784" y="1258225"/>
            <a:ext cx="8416916" cy="962171"/>
          </a:xfrm>
          <a:prstGeom prst="rect">
            <a:avLst/>
          </a:prstGeom>
        </p:spPr>
        <p:txBody>
          <a:bodyPr lIns="98985" tIns="49493" rIns="98985" bIns="49493"/>
          <a:lstStyle>
            <a:lvl1pPr algn="l">
              <a:lnSpc>
                <a:spcPct val="110000"/>
              </a:lnSpc>
              <a:defRPr sz="2700" b="0" i="0" spc="152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</a:lstStyle>
          <a:p>
            <a:r>
              <a:rPr lang="zh-CN" altLang="en-US" dirty="0" smtClean="0"/>
              <a:t>标题为方正兰亭粗黑 </a:t>
            </a:r>
            <a:r>
              <a:rPr lang="en-US" altLang="zh-CN" dirty="0" smtClean="0"/>
              <a:t>30pt </a:t>
            </a:r>
            <a:r>
              <a:rPr lang="zh-CN" altLang="en-US" dirty="0" smtClean="0"/>
              <a:t>行距</a:t>
            </a:r>
            <a:r>
              <a:rPr lang="en-US" altLang="zh-CN" dirty="0" smtClean="0"/>
              <a:t>1.1</a:t>
            </a:r>
            <a:r>
              <a:rPr lang="zh-CN" altLang="en-US" dirty="0" smtClean="0"/>
              <a:t>倍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67784" y="2564615"/>
            <a:ext cx="8416916" cy="3948542"/>
          </a:xfrm>
          <a:prstGeom prst="rect">
            <a:avLst/>
          </a:prstGeom>
        </p:spPr>
        <p:txBody>
          <a:bodyPr lIns="98985" tIns="49493" rIns="98985" bIns="49493"/>
          <a:lstStyle>
            <a:lvl1pPr marL="392430" indent="-392430">
              <a:lnSpc>
                <a:spcPct val="150000"/>
              </a:lnSpc>
              <a:buFont typeface="+mj-lt"/>
              <a:buAutoNum type="arabicPeriod"/>
              <a:defRPr sz="2000" spc="115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1pPr>
            <a:lvl2pPr>
              <a:lnSpc>
                <a:spcPct val="150000"/>
              </a:lnSpc>
              <a:defRPr sz="1900" spc="115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>
              <a:lnSpc>
                <a:spcPct val="150000"/>
              </a:lnSpc>
              <a:defRPr sz="1300" spc="115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>
              <a:lnSpc>
                <a:spcPct val="150000"/>
              </a:lnSpc>
              <a:defRPr sz="1300" spc="115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>
              <a:lnSpc>
                <a:spcPct val="150000"/>
              </a:lnSpc>
              <a:defRPr sz="1300" spc="115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单图和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31319" y="2571961"/>
            <a:ext cx="4505347" cy="45232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69740" tIns="34871" rIns="69740" bIns="34871"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45116" y="2574638"/>
            <a:ext cx="4180390" cy="3941200"/>
          </a:xfrm>
          <a:prstGeom prst="rect">
            <a:avLst/>
          </a:prstGeom>
        </p:spPr>
        <p:txBody>
          <a:bodyPr lIns="98985" tIns="49493" rIns="98985" bIns="49493"/>
          <a:lstStyle>
            <a:lvl1pPr>
              <a:lnSpc>
                <a:spcPct val="150000"/>
              </a:lnSpc>
              <a:defRPr sz="2000" spc="115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1pPr>
            <a:lvl2pPr>
              <a:lnSpc>
                <a:spcPct val="150000"/>
              </a:lnSpc>
              <a:defRPr sz="1500" spc="115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>
              <a:lnSpc>
                <a:spcPct val="150000"/>
              </a:lnSpc>
              <a:defRPr sz="1300" spc="115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>
              <a:lnSpc>
                <a:spcPct val="150000"/>
              </a:lnSpc>
              <a:defRPr sz="1300" spc="115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>
              <a:lnSpc>
                <a:spcPct val="150000"/>
              </a:lnSpc>
              <a:defRPr sz="1300" spc="115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67784" y="1258225"/>
            <a:ext cx="8416916" cy="962171"/>
          </a:xfrm>
          <a:prstGeom prst="rect">
            <a:avLst/>
          </a:prstGeom>
        </p:spPr>
        <p:txBody>
          <a:bodyPr lIns="98985" tIns="49493" rIns="98985" bIns="49493"/>
          <a:lstStyle>
            <a:lvl1pPr algn="l">
              <a:lnSpc>
                <a:spcPct val="110000"/>
              </a:lnSpc>
              <a:defRPr sz="2700" b="0" i="0" spc="152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</a:lstStyle>
          <a:p>
            <a:r>
              <a:rPr lang="zh-CN" altLang="en-US" dirty="0" smtClean="0"/>
              <a:t>标题为方正兰亭粗黑 </a:t>
            </a:r>
            <a:r>
              <a:rPr lang="en-US" altLang="zh-CN" dirty="0" smtClean="0"/>
              <a:t>30pt </a:t>
            </a:r>
            <a:r>
              <a:rPr lang="zh-CN" altLang="en-US" dirty="0" smtClean="0"/>
              <a:t>行距</a:t>
            </a:r>
            <a:r>
              <a:rPr lang="en-US" altLang="zh-CN" dirty="0" smtClean="0"/>
              <a:t>1.1</a:t>
            </a:r>
            <a:r>
              <a:rPr lang="zh-CN" altLang="en-US" dirty="0" smtClean="0"/>
              <a:t>倍</a:t>
            </a:r>
            <a:br>
              <a:rPr lang="en-US" altLang="zh-CN" dirty="0" smtClean="0"/>
            </a:b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双图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31320" y="2664191"/>
            <a:ext cx="4474458" cy="4431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69740" tIns="34871" rIns="69740" bIns="34871"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7784" y="1258225"/>
            <a:ext cx="8416916" cy="962171"/>
          </a:xfrm>
          <a:prstGeom prst="rect">
            <a:avLst/>
          </a:prstGeom>
        </p:spPr>
        <p:txBody>
          <a:bodyPr lIns="98985" tIns="49493" rIns="98985" bIns="49493"/>
          <a:lstStyle>
            <a:lvl1pPr algn="l">
              <a:lnSpc>
                <a:spcPct val="110000"/>
              </a:lnSpc>
              <a:defRPr sz="2700" b="0" i="0" spc="152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</a:lstStyle>
          <a:p>
            <a:r>
              <a:rPr lang="zh-CN" altLang="en-US" dirty="0" smtClean="0"/>
              <a:t>标题为方正兰亭粗黑 </a:t>
            </a:r>
            <a:r>
              <a:rPr lang="en-US" altLang="zh-CN" dirty="0" smtClean="0"/>
              <a:t>30pt </a:t>
            </a:r>
            <a:r>
              <a:rPr lang="zh-CN" altLang="en-US" dirty="0" smtClean="0"/>
              <a:t>行距</a:t>
            </a:r>
            <a:r>
              <a:rPr lang="en-US" altLang="zh-CN" dirty="0" smtClean="0"/>
              <a:t>1.1</a:t>
            </a:r>
            <a:r>
              <a:rPr lang="zh-CN" altLang="en-US" dirty="0" smtClean="0"/>
              <a:t>倍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087684" y="2664191"/>
            <a:ext cx="4474458" cy="4431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69740" tIns="34871" rIns="69740" bIns="34871"/>
          <a:lstStyle>
            <a:lvl1pPr>
              <a:defRPr sz="900"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单图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31317" y="2664191"/>
            <a:ext cx="9253214" cy="4431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69740" tIns="34871" rIns="69740" bIns="34871"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7784" y="1258225"/>
            <a:ext cx="8416916" cy="962171"/>
          </a:xfrm>
          <a:prstGeom prst="rect">
            <a:avLst/>
          </a:prstGeom>
        </p:spPr>
        <p:txBody>
          <a:bodyPr lIns="98985" tIns="49493" rIns="98985" bIns="49493"/>
          <a:lstStyle>
            <a:lvl1pPr algn="l">
              <a:lnSpc>
                <a:spcPct val="110000"/>
              </a:lnSpc>
              <a:defRPr sz="2700" b="0" i="0" spc="152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</a:lstStyle>
          <a:p>
            <a:r>
              <a:rPr lang="zh-CN" altLang="en-US" dirty="0" smtClean="0"/>
              <a:t>标题为方正兰亭粗黑 </a:t>
            </a:r>
            <a:r>
              <a:rPr lang="en-US" altLang="zh-CN" dirty="0" smtClean="0"/>
              <a:t>30pt </a:t>
            </a:r>
            <a:r>
              <a:rPr lang="zh-CN" altLang="en-US" dirty="0" smtClean="0"/>
              <a:t>行距</a:t>
            </a:r>
            <a:r>
              <a:rPr lang="en-US" altLang="zh-CN" dirty="0" smtClean="0"/>
              <a:t>1.1</a:t>
            </a:r>
            <a:r>
              <a:rPr lang="zh-CN" altLang="en-US" dirty="0" smtClean="0"/>
              <a:t>倍</a:t>
            </a:r>
            <a:br>
              <a:rPr lang="en-US" altLang="zh-CN" dirty="0" smtClean="0"/>
            </a:b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 userDrawn="1"/>
        </p:nvSpPr>
        <p:spPr>
          <a:xfrm>
            <a:off x="879710" y="7595601"/>
            <a:ext cx="274209" cy="277549"/>
          </a:xfrm>
          <a:prstGeom prst="rect">
            <a:avLst/>
          </a:prstGeom>
          <a:solidFill>
            <a:srgbClr val="FEE3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8" name="Rectangle 13"/>
          <p:cNvSpPr/>
          <p:nvPr userDrawn="1"/>
        </p:nvSpPr>
        <p:spPr>
          <a:xfrm>
            <a:off x="1238990" y="7595601"/>
            <a:ext cx="274209" cy="277549"/>
          </a:xfrm>
          <a:prstGeom prst="rect">
            <a:avLst/>
          </a:prstGeom>
          <a:solidFill>
            <a:srgbClr val="F7BD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9" name="Rectangle 14"/>
          <p:cNvSpPr/>
          <p:nvPr userDrawn="1"/>
        </p:nvSpPr>
        <p:spPr>
          <a:xfrm>
            <a:off x="1592651" y="7595601"/>
            <a:ext cx="274209" cy="277549"/>
          </a:xfrm>
          <a:prstGeom prst="rect">
            <a:avLst/>
          </a:prstGeom>
          <a:solidFill>
            <a:srgbClr val="E37B4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0" name="Rectangle 15"/>
          <p:cNvSpPr/>
          <p:nvPr userDrawn="1"/>
        </p:nvSpPr>
        <p:spPr>
          <a:xfrm>
            <a:off x="1951933" y="7595601"/>
            <a:ext cx="274209" cy="277549"/>
          </a:xfrm>
          <a:prstGeom prst="rect">
            <a:avLst/>
          </a:prstGeom>
          <a:solidFill>
            <a:srgbClr val="D265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1" name="Rectangle 16"/>
          <p:cNvSpPr/>
          <p:nvPr userDrawn="1"/>
        </p:nvSpPr>
        <p:spPr>
          <a:xfrm>
            <a:off x="2302001" y="7595601"/>
            <a:ext cx="274209" cy="277549"/>
          </a:xfrm>
          <a:prstGeom prst="rect">
            <a:avLst/>
          </a:prstGeom>
          <a:solidFill>
            <a:srgbClr val="BF48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2" name="Rectangle 17"/>
          <p:cNvSpPr/>
          <p:nvPr userDrawn="1"/>
        </p:nvSpPr>
        <p:spPr>
          <a:xfrm>
            <a:off x="2679707" y="7595601"/>
            <a:ext cx="274209" cy="277549"/>
          </a:xfrm>
          <a:prstGeom prst="rect">
            <a:avLst/>
          </a:prstGeom>
          <a:solidFill>
            <a:srgbClr val="AC55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3" name="Rectangle 18"/>
          <p:cNvSpPr/>
          <p:nvPr userDrawn="1"/>
        </p:nvSpPr>
        <p:spPr>
          <a:xfrm>
            <a:off x="0" y="7595601"/>
            <a:ext cx="274209" cy="277549"/>
          </a:xfrm>
          <a:prstGeom prst="rect">
            <a:avLst/>
          </a:prstGeom>
          <a:solidFill>
            <a:srgbClr val="0076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4" name="Rectangle 21"/>
          <p:cNvSpPr/>
          <p:nvPr userDrawn="1"/>
        </p:nvSpPr>
        <p:spPr>
          <a:xfrm>
            <a:off x="3035395" y="7595601"/>
            <a:ext cx="274209" cy="277549"/>
          </a:xfrm>
          <a:prstGeom prst="rect">
            <a:avLst/>
          </a:prstGeom>
          <a:solidFill>
            <a:srgbClr val="654C8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5" name="Rectangle 22"/>
          <p:cNvSpPr/>
          <p:nvPr userDrawn="1"/>
        </p:nvSpPr>
        <p:spPr>
          <a:xfrm>
            <a:off x="3394677" y="7595601"/>
            <a:ext cx="274209" cy="277549"/>
          </a:xfrm>
          <a:prstGeom prst="rect">
            <a:avLst/>
          </a:prstGeom>
          <a:solidFill>
            <a:srgbClr val="5350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6" name="Rectangle 23"/>
          <p:cNvSpPr/>
          <p:nvPr userDrawn="1"/>
        </p:nvSpPr>
        <p:spPr>
          <a:xfrm>
            <a:off x="3748337" y="7595601"/>
            <a:ext cx="274209" cy="277549"/>
          </a:xfrm>
          <a:prstGeom prst="rect">
            <a:avLst/>
          </a:prstGeom>
          <a:solidFill>
            <a:srgbClr val="4972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7" name="Rectangle 24"/>
          <p:cNvSpPr/>
          <p:nvPr userDrawn="1"/>
        </p:nvSpPr>
        <p:spPr>
          <a:xfrm>
            <a:off x="4107620" y="7595601"/>
            <a:ext cx="274209" cy="277549"/>
          </a:xfrm>
          <a:prstGeom prst="rect">
            <a:avLst/>
          </a:prstGeom>
          <a:solidFill>
            <a:srgbClr val="7891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8" name="Rectangle 25"/>
          <p:cNvSpPr/>
          <p:nvPr userDrawn="1"/>
        </p:nvSpPr>
        <p:spPr>
          <a:xfrm>
            <a:off x="4457689" y="7595601"/>
            <a:ext cx="274209" cy="277549"/>
          </a:xfrm>
          <a:prstGeom prst="rect">
            <a:avLst/>
          </a:prstGeom>
          <a:solidFill>
            <a:srgbClr val="97C6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9" name="Rectangle 26"/>
          <p:cNvSpPr/>
          <p:nvPr userDrawn="1"/>
        </p:nvSpPr>
        <p:spPr>
          <a:xfrm>
            <a:off x="4835394" y="7595601"/>
            <a:ext cx="274209" cy="277549"/>
          </a:xfrm>
          <a:prstGeom prst="rect">
            <a:avLst/>
          </a:prstGeom>
          <a:solidFill>
            <a:srgbClr val="CCB8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37" tIns="34871" rIns="69737" bIns="34871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cxnSp>
        <p:nvCxnSpPr>
          <p:cNvPr id="20" name="Straight Connector 28"/>
          <p:cNvCxnSpPr/>
          <p:nvPr userDrawn="1"/>
        </p:nvCxnSpPr>
        <p:spPr>
          <a:xfrm>
            <a:off x="767784" y="-314557"/>
            <a:ext cx="0" cy="28680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4" y="2061"/>
            <a:ext cx="959730" cy="959678"/>
          </a:xfrm>
          <a:prstGeom prst="rect">
            <a:avLst/>
          </a:prstGeom>
        </p:spPr>
      </p:pic>
      <p:cxnSp>
        <p:nvCxnSpPr>
          <p:cNvPr id="22" name="Straight Connector 34"/>
          <p:cNvCxnSpPr/>
          <p:nvPr userDrawn="1"/>
        </p:nvCxnSpPr>
        <p:spPr>
          <a:xfrm>
            <a:off x="767784" y="7427916"/>
            <a:ext cx="0" cy="297208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8"/>
          <p:cNvCxnSpPr/>
          <p:nvPr userDrawn="1"/>
        </p:nvCxnSpPr>
        <p:spPr>
          <a:xfrm rot="5400000">
            <a:off x="-142795" y="810128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9"/>
          <p:cNvCxnSpPr/>
          <p:nvPr userDrawn="1"/>
        </p:nvCxnSpPr>
        <p:spPr>
          <a:xfrm rot="5400000">
            <a:off x="10047208" y="788623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41"/>
          <p:cNvCxnSpPr/>
          <p:nvPr userDrawn="1"/>
        </p:nvCxnSpPr>
        <p:spPr>
          <a:xfrm rot="5400000">
            <a:off x="-142795" y="6373615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42"/>
          <p:cNvCxnSpPr/>
          <p:nvPr userDrawn="1"/>
        </p:nvCxnSpPr>
        <p:spPr>
          <a:xfrm rot="5400000">
            <a:off x="10047208" y="6373615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43"/>
          <p:cNvCxnSpPr/>
          <p:nvPr userDrawn="1"/>
        </p:nvCxnSpPr>
        <p:spPr>
          <a:xfrm>
            <a:off x="9178646" y="-314557"/>
            <a:ext cx="0" cy="28680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4"/>
          <p:cNvCxnSpPr/>
          <p:nvPr userDrawn="1"/>
        </p:nvCxnSpPr>
        <p:spPr>
          <a:xfrm>
            <a:off x="9178646" y="7427916"/>
            <a:ext cx="0" cy="297208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8"/>
          <p:cNvCxnSpPr/>
          <p:nvPr userDrawn="1"/>
        </p:nvCxnSpPr>
        <p:spPr>
          <a:xfrm rot="5400000">
            <a:off x="-142795" y="1143185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9"/>
          <p:cNvCxnSpPr/>
          <p:nvPr userDrawn="1"/>
        </p:nvCxnSpPr>
        <p:spPr>
          <a:xfrm rot="5400000">
            <a:off x="10047208" y="1121680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50"/>
          <p:cNvCxnSpPr/>
          <p:nvPr userDrawn="1"/>
        </p:nvCxnSpPr>
        <p:spPr>
          <a:xfrm rot="5400000">
            <a:off x="-142795" y="2105355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51"/>
          <p:cNvCxnSpPr/>
          <p:nvPr userDrawn="1"/>
        </p:nvCxnSpPr>
        <p:spPr>
          <a:xfrm rot="5400000">
            <a:off x="10047208" y="2105355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63"/>
          <p:cNvCxnSpPr/>
          <p:nvPr userDrawn="1"/>
        </p:nvCxnSpPr>
        <p:spPr>
          <a:xfrm>
            <a:off x="334803" y="-314557"/>
            <a:ext cx="0" cy="28680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4"/>
          <p:cNvCxnSpPr/>
          <p:nvPr userDrawn="1"/>
        </p:nvCxnSpPr>
        <p:spPr>
          <a:xfrm rot="5400000">
            <a:off x="-142795" y="2438402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5"/>
          <p:cNvCxnSpPr/>
          <p:nvPr userDrawn="1"/>
        </p:nvCxnSpPr>
        <p:spPr>
          <a:xfrm rot="5400000">
            <a:off x="10047208" y="2438402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6"/>
          <p:cNvCxnSpPr/>
          <p:nvPr userDrawn="1"/>
        </p:nvCxnSpPr>
        <p:spPr>
          <a:xfrm rot="5400000">
            <a:off x="-142795" y="6952072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67"/>
          <p:cNvCxnSpPr/>
          <p:nvPr userDrawn="1"/>
        </p:nvCxnSpPr>
        <p:spPr>
          <a:xfrm rot="5400000">
            <a:off x="10047208" y="6952072"/>
            <a:ext cx="0" cy="28559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68"/>
          <p:cNvCxnSpPr/>
          <p:nvPr userDrawn="1"/>
        </p:nvCxnSpPr>
        <p:spPr>
          <a:xfrm>
            <a:off x="334803" y="7427916"/>
            <a:ext cx="0" cy="297208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/>
          <p:nvPr userDrawn="1"/>
        </p:nvCxnSpPr>
        <p:spPr>
          <a:xfrm>
            <a:off x="9572769" y="7427916"/>
            <a:ext cx="0" cy="297208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70"/>
          <p:cNvCxnSpPr/>
          <p:nvPr userDrawn="1"/>
        </p:nvCxnSpPr>
        <p:spPr>
          <a:xfrm>
            <a:off x="9572769" y="-314557"/>
            <a:ext cx="0" cy="28680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73"/>
          <p:cNvCxnSpPr/>
          <p:nvPr userDrawn="1"/>
        </p:nvCxnSpPr>
        <p:spPr>
          <a:xfrm>
            <a:off x="8974431" y="-27756"/>
            <a:ext cx="0" cy="858926"/>
          </a:xfrm>
          <a:prstGeom prst="line">
            <a:avLst/>
          </a:prstGeom>
          <a:ln w="6350" cmpd="sng">
            <a:solidFill>
              <a:srgbClr val="0076B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8996196" y="468995"/>
            <a:ext cx="479841" cy="193807"/>
          </a:xfrm>
          <a:prstGeom prst="rect">
            <a:avLst/>
          </a:prstGeom>
          <a:noFill/>
        </p:spPr>
        <p:txBody>
          <a:bodyPr wrap="square" lIns="69737" tIns="34871" rIns="69737" bIns="34871" rtlCol="0">
            <a:spAutoFit/>
          </a:bodyPr>
          <a:lstStyle/>
          <a:p>
            <a:fld id="{1F464972-9380-4746-97AC-66413BB3334E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ClanOT-WideBook"/>
                <a:cs typeface="ClanOT-WideBook"/>
              </a:rPr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lanOT-WideBook"/>
              <a:cs typeface="ClanOT-Wide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ctr" defTabSz="989330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75" indent="-371475" algn="l" defTabSz="989330" rtl="0" eaLnBrk="1" latinLnBrk="0" hangingPunct="1">
        <a:spcBef>
          <a:spcPct val="20000"/>
        </a:spcBef>
        <a:buFont typeface="Arial" panose="0208060402020202020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04545" indent="-309245" algn="l" defTabSz="989330" rtl="0" eaLnBrk="1" latinLnBrk="0" hangingPunct="1">
        <a:spcBef>
          <a:spcPct val="20000"/>
        </a:spcBef>
        <a:buFont typeface="Arial" panose="0208060402020202020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7615" indent="-247650" algn="l" defTabSz="989330" rtl="0" eaLnBrk="1" latinLnBrk="0" hangingPunct="1">
        <a:spcBef>
          <a:spcPct val="20000"/>
        </a:spcBef>
        <a:buFont typeface="Arial" panose="0208060402020202020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2280" indent="-247650" algn="l" defTabSz="989330" rtl="0" eaLnBrk="1" latinLnBrk="0" hangingPunct="1">
        <a:spcBef>
          <a:spcPct val="20000"/>
        </a:spcBef>
        <a:buFont typeface="Arial" panose="0208060402020202020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6945" indent="-247650" algn="l" defTabSz="989330" rtl="0" eaLnBrk="1" latinLnBrk="0" hangingPunct="1">
        <a:spcBef>
          <a:spcPct val="20000"/>
        </a:spcBef>
        <a:buFont typeface="Arial" panose="0208060402020202020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245" indent="-247650" algn="l" defTabSz="989330" rtl="0" eaLnBrk="1" latinLnBrk="0" hangingPunct="1">
        <a:spcBef>
          <a:spcPct val="20000"/>
        </a:spcBef>
        <a:buFont typeface="Arial" panose="0208060402020202020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6910" indent="-247650" algn="l" defTabSz="989330" rtl="0" eaLnBrk="1" latinLnBrk="0" hangingPunct="1">
        <a:spcBef>
          <a:spcPct val="20000"/>
        </a:spcBef>
        <a:buFont typeface="Arial" panose="0208060402020202020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2210" indent="-247650" algn="l" defTabSz="989330" rtl="0" eaLnBrk="1" latinLnBrk="0" hangingPunct="1">
        <a:spcBef>
          <a:spcPct val="20000"/>
        </a:spcBef>
        <a:buFont typeface="Arial" panose="0208060402020202020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6875" indent="-247650" algn="l" defTabSz="989330" rtl="0" eaLnBrk="1" latinLnBrk="0" hangingPunct="1">
        <a:spcBef>
          <a:spcPct val="20000"/>
        </a:spcBef>
        <a:buFont typeface="Arial" panose="0208060402020202020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893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5300" algn="l" defTabSz="9893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9965" algn="l" defTabSz="9893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630" algn="l" defTabSz="9893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79295" algn="l" defTabSz="9893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74595" algn="l" defTabSz="9893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260" algn="l" defTabSz="9893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64560" algn="l" defTabSz="9893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59225" algn="l" defTabSz="9893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pacing.psd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1"/>
          <a:srcRect l="35671" t="8" r="3410" b="-8"/>
          <a:stretch>
            <a:fillRect/>
          </a:stretch>
        </p:blipFill>
        <p:spPr>
          <a:xfrm>
            <a:off x="1905" y="-26"/>
            <a:ext cx="9904413" cy="74279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6" y="3"/>
            <a:ext cx="1369994" cy="1369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730874" y="4738752"/>
            <a:ext cx="140907" cy="378200"/>
          </a:xfrm>
          <a:prstGeom prst="rect">
            <a:avLst/>
          </a:prstGeom>
          <a:noFill/>
        </p:spPr>
        <p:txBody>
          <a:bodyPr wrap="none" lIns="69740" tIns="34871" rIns="69740" bIns="34871" rtlCol="0">
            <a:spAutoFit/>
          </a:bodyPr>
          <a:lstStyle/>
          <a:p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2597150" y="2586990"/>
            <a:ext cx="7141845" cy="2831465"/>
          </a:xfrm>
          <a:prstGeom prst="rect">
            <a:avLst/>
          </a:prstGeom>
          <a:solidFill>
            <a:srgbClr val="0076B7">
              <a:alpha val="5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9740" tIns="34871" rIns="69740" bIns="34871" rtlCol="0" anchor="t" anchorCtr="0"/>
          <a:lstStyle/>
          <a:p>
            <a:pPr>
              <a:lnSpc>
                <a:spcPct val="150000"/>
              </a:lnSpc>
            </a:pPr>
            <a:r>
              <a:rPr lang="x-none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互联网软件二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x-none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半年工作总结</a:t>
            </a:r>
            <a:endParaRPr lang="zh-CN" altLang="en-US" sz="4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x-none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———俞海波</a:t>
            </a:r>
            <a:endParaRPr lang="x-none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40890" y="1562485"/>
            <a:ext cx="1870710" cy="332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545" dirty="0" smtClean="0"/>
              <a:t>5.下半年工作计划：</a:t>
            </a:r>
            <a:endParaRPr lang="x-none" altLang="zh-CN" sz="1545" dirty="0"/>
          </a:p>
        </p:txBody>
      </p:sp>
      <p:sp>
        <p:nvSpPr>
          <p:cNvPr id="5" name="圆角矩形 4"/>
          <p:cNvSpPr/>
          <p:nvPr/>
        </p:nvSpPr>
        <p:spPr>
          <a:xfrm>
            <a:off x="1348105" y="2279650"/>
            <a:ext cx="7303135" cy="1033780"/>
          </a:xfrm>
          <a:prstGeom prst="roundRect">
            <a:avLst/>
          </a:prstGeom>
          <a:solidFill>
            <a:srgbClr val="148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15" tIns="35359" rIns="70715" bIns="35359" anchor="ctr"/>
          <a:p>
            <a:pPr defTabSz="706755">
              <a:defRPr/>
            </a:pPr>
            <a:r>
              <a:rPr lang="en-US" altLang="zh-CN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1</a:t>
            </a:r>
            <a:r>
              <a:rPr lang="zh-CN" altLang="en-US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、</a:t>
            </a:r>
            <a:r>
              <a:rPr lang="x-none" altLang="zh-CN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新版官网系统标准化（配置中心，日志中心，</a:t>
            </a:r>
            <a:endParaRPr lang="x-none" altLang="zh-CN" sz="2400" b="1" noProof="1" smtClean="0"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  <a:p>
            <a:pPr defTabSz="706755">
              <a:defRPr/>
            </a:pPr>
            <a:r>
              <a:rPr lang="x-none" altLang="zh-CN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机房迁移）</a:t>
            </a:r>
            <a:endParaRPr lang="x-none" altLang="zh-CN" sz="2400" b="1" noProof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48105" y="4115435"/>
            <a:ext cx="7303135" cy="927735"/>
          </a:xfrm>
          <a:prstGeom prst="roundRect">
            <a:avLst/>
          </a:prstGeom>
          <a:solidFill>
            <a:srgbClr val="148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15" tIns="35359" rIns="70715" bIns="35359" anchor="ctr"/>
          <a:p>
            <a:pPr defTabSz="706755">
              <a:defRPr/>
            </a:pPr>
            <a:r>
              <a:rPr lang="x-none" altLang="zh-CN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2</a:t>
            </a:r>
            <a:r>
              <a:rPr lang="zh-CN" altLang="en-US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、</a:t>
            </a:r>
            <a:r>
              <a:rPr lang="x-none" altLang="zh-CN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重构老官网后续部分，逐渐将后续官网重构完成</a:t>
            </a:r>
            <a:endParaRPr lang="x-none" altLang="zh-CN" sz="2400" b="1" noProof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900054" y="1049706"/>
            <a:ext cx="8416916" cy="712927"/>
          </a:xfrm>
        </p:spPr>
        <p:txBody>
          <a:bodyPr/>
          <a:lstStyle/>
          <a:p>
            <a:pPr algn="ctr"/>
            <a:r>
              <a:rPr lang="zh-CN" altLang="en-US" sz="3100" b="1" dirty="0" smtClean="0">
                <a:latin typeface="微软雅黑" pitchFamily="34" charset="-122"/>
                <a:ea typeface="微软雅黑" pitchFamily="34" charset="-122"/>
              </a:rPr>
              <a:t>目  录</a:t>
            </a:r>
            <a:endParaRPr lang="zh-CN" altLang="en-US" sz="3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80283" y="2099682"/>
            <a:ext cx="7303287" cy="672013"/>
          </a:xfrm>
          <a:prstGeom prst="roundRect">
            <a:avLst/>
          </a:prstGeom>
          <a:solidFill>
            <a:srgbClr val="148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15" tIns="35359" rIns="70715" bIns="35359" anchor="ctr"/>
          <a:lstStyle/>
          <a:p>
            <a:pPr defTabSz="706755">
              <a:defRPr/>
            </a:pPr>
            <a:r>
              <a:rPr lang="en-US" altLang="zh-CN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1</a:t>
            </a:r>
            <a:r>
              <a:rPr lang="zh-CN" altLang="en-US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、上半年工作情况概述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80283" y="3049243"/>
            <a:ext cx="7303287" cy="672013"/>
          </a:xfrm>
          <a:prstGeom prst="roundRect">
            <a:avLst/>
          </a:prstGeom>
          <a:solidFill>
            <a:srgbClr val="148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15" tIns="35359" rIns="70715" bIns="35359" anchor="ctr"/>
          <a:lstStyle/>
          <a:p>
            <a:pPr defTabSz="706755">
              <a:defRPr/>
            </a:pPr>
            <a:r>
              <a:rPr lang="en-US" altLang="zh-CN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2</a:t>
            </a:r>
            <a:r>
              <a:rPr lang="zh-CN" altLang="en-US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、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方针目标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\KPI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完成情况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80283" y="3983616"/>
            <a:ext cx="7303287" cy="672013"/>
          </a:xfrm>
          <a:prstGeom prst="roundRect">
            <a:avLst/>
          </a:prstGeom>
          <a:solidFill>
            <a:srgbClr val="148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15" tIns="35359" rIns="70715" bIns="35359" anchor="ctr"/>
          <a:lstStyle/>
          <a:p>
            <a:pPr defTabSz="706755">
              <a:defRPr/>
            </a:pPr>
            <a:r>
              <a:rPr lang="en-US" altLang="zh-CN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3</a:t>
            </a:r>
            <a:r>
              <a:rPr lang="zh-CN" altLang="en-US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、工作开展与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问题总结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480283" y="4947465"/>
            <a:ext cx="7303287" cy="672013"/>
          </a:xfrm>
          <a:prstGeom prst="roundRect">
            <a:avLst/>
          </a:prstGeom>
          <a:solidFill>
            <a:srgbClr val="148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15" tIns="35359" rIns="70715" bIns="35359" anchor="ctr"/>
          <a:lstStyle/>
          <a:p>
            <a:pPr defTabSz="706755">
              <a:defRPr/>
            </a:pPr>
            <a:r>
              <a:rPr lang="en-US" altLang="zh-CN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4</a:t>
            </a:r>
            <a:r>
              <a:rPr lang="zh-CN" altLang="en-US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、</a:t>
            </a:r>
            <a:r>
              <a:rPr lang="zh-CN" altLang="en-US" sz="2400" b="1" noProof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优秀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经验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分享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456868" y="5911314"/>
            <a:ext cx="7303287" cy="672013"/>
          </a:xfrm>
          <a:prstGeom prst="roundRect">
            <a:avLst/>
          </a:prstGeom>
          <a:solidFill>
            <a:srgbClr val="148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15" tIns="35359" rIns="70715" bIns="35359" anchor="ctr"/>
          <a:lstStyle/>
          <a:p>
            <a:pPr defTabSz="706755">
              <a:defRPr/>
            </a:pPr>
            <a:r>
              <a:rPr lang="en-US" altLang="zh-CN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5</a:t>
            </a:r>
            <a:r>
              <a:rPr lang="zh-CN" altLang="en-US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、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下半年工作计划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890" y="1562485"/>
            <a:ext cx="2251710" cy="332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545" dirty="0" smtClean="0"/>
              <a:t>1.上半年主要工作内容：</a:t>
            </a:r>
            <a:endParaRPr lang="x-none" altLang="zh-CN" sz="1545" dirty="0"/>
          </a:p>
        </p:txBody>
      </p:sp>
      <p:sp>
        <p:nvSpPr>
          <p:cNvPr id="3" name="矩形 2"/>
          <p:cNvSpPr/>
          <p:nvPr/>
        </p:nvSpPr>
        <p:spPr>
          <a:xfrm>
            <a:off x="2097008" y="2902110"/>
            <a:ext cx="5635140" cy="503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545" dirty="0" smtClean="0"/>
              <a:t>PC</a:t>
            </a:r>
            <a:r>
              <a:rPr lang="x-none" altLang="zh-CN" sz="1545" dirty="0" smtClean="0"/>
              <a:t>官网（重构）</a:t>
            </a:r>
            <a:endParaRPr lang="x-none" altLang="zh-CN" sz="1545" dirty="0" smtClean="0"/>
          </a:p>
        </p:txBody>
      </p:sp>
      <p:sp>
        <p:nvSpPr>
          <p:cNvPr id="5" name="矩形 4"/>
          <p:cNvSpPr/>
          <p:nvPr/>
        </p:nvSpPr>
        <p:spPr>
          <a:xfrm>
            <a:off x="940890" y="3916232"/>
            <a:ext cx="1783349" cy="10091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1545" dirty="0"/>
              <a:t>产品详情</a:t>
            </a:r>
            <a:endParaRPr lang="x-none" altLang="zh-CN" sz="1545" dirty="0"/>
          </a:p>
        </p:txBody>
      </p:sp>
      <p:sp>
        <p:nvSpPr>
          <p:cNvPr id="6" name="矩形 5"/>
          <p:cNvSpPr/>
          <p:nvPr/>
        </p:nvSpPr>
        <p:spPr>
          <a:xfrm>
            <a:off x="5034474" y="3904242"/>
            <a:ext cx="1783349" cy="10091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1545" dirty="0"/>
              <a:t>全局搜索</a:t>
            </a:r>
            <a:endParaRPr lang="x-none" altLang="zh-CN" sz="1545" dirty="0"/>
          </a:p>
        </p:txBody>
      </p:sp>
      <p:sp>
        <p:nvSpPr>
          <p:cNvPr id="7" name="矩形 6"/>
          <p:cNvSpPr/>
          <p:nvPr/>
        </p:nvSpPr>
        <p:spPr>
          <a:xfrm>
            <a:off x="7072716" y="3916232"/>
            <a:ext cx="1783349" cy="10091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545" dirty="0" smtClean="0"/>
              <a:t>Funtouch页面</a:t>
            </a:r>
            <a:endParaRPr lang="x-none" altLang="en-US" sz="1545" dirty="0" smtClean="0"/>
          </a:p>
        </p:txBody>
      </p:sp>
      <p:sp>
        <p:nvSpPr>
          <p:cNvPr id="8" name="矩形 7"/>
          <p:cNvSpPr/>
          <p:nvPr/>
        </p:nvSpPr>
        <p:spPr>
          <a:xfrm>
            <a:off x="2974025" y="3904241"/>
            <a:ext cx="1783349" cy="10091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1545" dirty="0" smtClean="0"/>
              <a:t>服务</a:t>
            </a:r>
            <a:endParaRPr lang="x-none" sz="1545" dirty="0" smtClean="0"/>
          </a:p>
        </p:txBody>
      </p:sp>
      <p:cxnSp>
        <p:nvCxnSpPr>
          <p:cNvPr id="10" name="直接连接符 9"/>
          <p:cNvCxnSpPr>
            <a:endCxn id="5" idx="0"/>
          </p:cNvCxnSpPr>
          <p:nvPr/>
        </p:nvCxnSpPr>
        <p:spPr>
          <a:xfrm>
            <a:off x="1832565" y="3597512"/>
            <a:ext cx="1" cy="3187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832565" y="3597512"/>
            <a:ext cx="613182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7" idx="0"/>
          </p:cNvCxnSpPr>
          <p:nvPr/>
        </p:nvCxnSpPr>
        <p:spPr>
          <a:xfrm>
            <a:off x="7964391" y="3597512"/>
            <a:ext cx="0" cy="3187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3" idx="2"/>
          </p:cNvCxnSpPr>
          <p:nvPr/>
        </p:nvCxnSpPr>
        <p:spPr>
          <a:xfrm>
            <a:off x="4914579" y="3405676"/>
            <a:ext cx="0" cy="191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865699" y="3597512"/>
            <a:ext cx="0" cy="30672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926148" y="3609503"/>
            <a:ext cx="0" cy="30672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480283" y="1542152"/>
            <a:ext cx="7303287" cy="672013"/>
          </a:xfrm>
          <a:prstGeom prst="roundRect">
            <a:avLst/>
          </a:prstGeom>
          <a:solidFill>
            <a:srgbClr val="148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15" tIns="35359" rIns="70715" bIns="35359" anchor="ctr"/>
          <a:p>
            <a:pPr defTabSz="706755">
              <a:defRPr/>
            </a:pPr>
            <a:r>
              <a:rPr lang="en-US" altLang="zh-CN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1</a:t>
            </a:r>
            <a:r>
              <a:rPr lang="zh-CN" altLang="en-US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、</a:t>
            </a:r>
            <a:r>
              <a:rPr lang="x-none" altLang="zh-CN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年初，PC官网重构正式动工开发</a:t>
            </a:r>
            <a:endParaRPr lang="x-none" altLang="zh-CN" sz="2400" b="1" noProof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480283" y="2668642"/>
            <a:ext cx="7303287" cy="672013"/>
          </a:xfrm>
          <a:prstGeom prst="roundRect">
            <a:avLst/>
          </a:prstGeom>
          <a:solidFill>
            <a:srgbClr val="148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15" tIns="35359" rIns="70715" bIns="35359" anchor="ctr"/>
          <a:lstStyle/>
          <a:p>
            <a:pPr defTabSz="706755">
              <a:defRPr/>
            </a:pPr>
            <a:r>
              <a:rPr lang="x-none" altLang="en-US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2</a:t>
            </a:r>
            <a:r>
              <a:rPr lang="zh-CN" altLang="en-US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、</a:t>
            </a:r>
            <a:r>
              <a:rPr lang="x-none" altLang="zh-CN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历史产品详情页资源包进行集成调试</a:t>
            </a:r>
            <a:endParaRPr lang="x-none" altLang="zh-CN" sz="2400" b="1" noProof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480283" y="4806052"/>
            <a:ext cx="7303287" cy="672013"/>
          </a:xfrm>
          <a:prstGeom prst="roundRect">
            <a:avLst/>
          </a:prstGeom>
          <a:solidFill>
            <a:srgbClr val="148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15" tIns="35359" rIns="70715" bIns="35359" anchor="ctr"/>
          <a:lstStyle/>
          <a:p>
            <a:pPr defTabSz="706755">
              <a:defRPr/>
            </a:pPr>
            <a:r>
              <a:rPr lang="x-none" altLang="en-US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3</a:t>
            </a:r>
            <a:r>
              <a:rPr lang="zh-CN" altLang="en-US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、</a:t>
            </a:r>
            <a:r>
              <a:rPr lang="x-none" altLang="zh-CN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构建新老并存测试环境，进行测试</a:t>
            </a:r>
            <a:endParaRPr lang="x-none" altLang="zh-CN" sz="2400" b="1" noProof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80283" y="3748142"/>
            <a:ext cx="7303287" cy="672013"/>
          </a:xfrm>
          <a:prstGeom prst="roundRect">
            <a:avLst/>
          </a:prstGeom>
          <a:solidFill>
            <a:srgbClr val="148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15" tIns="35359" rIns="70715" bIns="35359" anchor="ctr"/>
          <a:p>
            <a:pPr defTabSz="706755">
              <a:defRPr/>
            </a:pPr>
            <a:r>
              <a:rPr lang="x-none" altLang="en-US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4</a:t>
            </a:r>
            <a:r>
              <a:rPr lang="zh-CN" altLang="en-US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、</a:t>
            </a:r>
            <a:r>
              <a:rPr lang="x-none" altLang="zh-CN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新版官网灰度方案设计</a:t>
            </a:r>
            <a:endParaRPr lang="x-none" altLang="zh-CN" sz="2400" b="1" noProof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80283" y="5905872"/>
            <a:ext cx="7303287" cy="672013"/>
          </a:xfrm>
          <a:prstGeom prst="roundRect">
            <a:avLst/>
          </a:prstGeom>
          <a:solidFill>
            <a:srgbClr val="148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15" tIns="35359" rIns="70715" bIns="35359" anchor="ctr"/>
          <a:lstStyle/>
          <a:p>
            <a:pPr defTabSz="706755">
              <a:defRPr/>
            </a:pPr>
            <a:r>
              <a:rPr lang="x-none" altLang="en-US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5</a:t>
            </a:r>
            <a:r>
              <a:rPr lang="zh-CN" altLang="en-US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、</a:t>
            </a:r>
            <a:r>
              <a:rPr lang="x-none" altLang="zh-CN" sz="2400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新版PC官网上线</a:t>
            </a:r>
            <a:endParaRPr lang="x-none" altLang="zh-CN" sz="2400" b="1" noProof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0875" y="1302496"/>
            <a:ext cx="2748915" cy="332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545" dirty="0" smtClean="0"/>
              <a:t>2. 2017</a:t>
            </a:r>
            <a:r>
              <a:rPr lang="zh-CN" altLang="en-US" sz="1545" dirty="0" smtClean="0"/>
              <a:t>年的目标及完成情况：</a:t>
            </a:r>
            <a:endParaRPr lang="en-US" altLang="zh-CN" sz="1545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2639" y="2147967"/>
            <a:ext cx="5046345" cy="332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45" dirty="0" smtClean="0"/>
              <a:t>1. </a:t>
            </a:r>
            <a:r>
              <a:rPr lang="x-none" altLang="en-US" sz="1545" dirty="0" smtClean="0"/>
              <a:t>学习《css权威指南》，能够基本完成后台页面开发设计</a:t>
            </a:r>
            <a:endParaRPr lang="x-none" altLang="en-US" sz="1545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63755" y="2767141"/>
            <a:ext cx="5542915" cy="332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45" dirty="0" smtClean="0"/>
              <a:t>2. </a:t>
            </a:r>
            <a:r>
              <a:rPr lang="x-none" altLang="en-US" sz="1545" dirty="0" smtClean="0"/>
              <a:t>学习mysql，提高每条sql的性能，减少性能测试中出现的问题</a:t>
            </a:r>
            <a:endParaRPr lang="x-none" altLang="en-US" sz="1545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2639" y="3395266"/>
            <a:ext cx="4996815" cy="32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45" dirty="0" smtClean="0"/>
              <a:t>3. </a:t>
            </a:r>
            <a:r>
              <a:rPr lang="x-none" altLang="en-US" sz="1545" dirty="0" smtClean="0"/>
              <a:t>有能力独立支撑一个项目的研发，测试，性能以及上线</a:t>
            </a:r>
            <a:endParaRPr lang="x-none" altLang="en-US" sz="1545" dirty="0" smtClean="0"/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734060" y="4126865"/>
            <a:ext cx="841756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40890" y="1562485"/>
            <a:ext cx="2251710" cy="332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545" dirty="0" smtClean="0"/>
              <a:t>3.工作开展与问题总结：</a:t>
            </a:r>
            <a:endParaRPr lang="x-none" altLang="zh-CN" sz="1545" dirty="0"/>
          </a:p>
        </p:txBody>
      </p:sp>
      <p:sp>
        <p:nvSpPr>
          <p:cNvPr id="4" name="圆角矩形 3"/>
          <p:cNvSpPr/>
          <p:nvPr/>
        </p:nvSpPr>
        <p:spPr>
          <a:xfrm>
            <a:off x="941070" y="2270760"/>
            <a:ext cx="7705090" cy="1547495"/>
          </a:xfrm>
          <a:prstGeom prst="roundRect">
            <a:avLst/>
          </a:prstGeom>
          <a:solidFill>
            <a:srgbClr val="148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15" tIns="35359" rIns="70715" bIns="35359" anchor="ctr"/>
          <a:p>
            <a:pPr defTabSz="706755">
              <a:defRPr/>
            </a:pPr>
            <a:r>
              <a:rPr lang="x-none" altLang="zh-CN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（1）产品详情页集成</a:t>
            </a:r>
            <a:endParaRPr lang="x-none" altLang="zh-CN" b="1" noProof="1" smtClean="0"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  <a:p>
            <a:pPr defTabSz="706755">
              <a:defRPr/>
            </a:pPr>
            <a:endParaRPr lang="x-none" altLang="zh-CN" b="1" noProof="1" smtClean="0"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  <a:p>
            <a:pPr defTabSz="706755">
              <a:defRPr/>
            </a:pPr>
            <a:endParaRPr lang="x-none" altLang="zh-CN" b="1" noProof="1" smtClean="0"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  <a:p>
            <a:pPr defTabSz="706755">
              <a:defRPr/>
            </a:pPr>
            <a:endParaRPr lang="x-none" altLang="zh-CN" b="1" noProof="1" smtClean="0"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  <a:p>
            <a:pPr defTabSz="706755">
              <a:defRPr/>
            </a:pPr>
            <a:r>
              <a:rPr lang="x-none" altLang="zh-CN" sz="1400" b="1" noProof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 </a:t>
            </a:r>
            <a:endParaRPr lang="x-none" altLang="zh-CN" sz="1400" b="1" noProof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9350" y="2800985"/>
            <a:ext cx="7322820" cy="92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800"/>
              <a:t>问题：由于这边产品详情设计，有uimix开发设计。怎么有效的集成页面是个问题</a:t>
            </a:r>
            <a:endParaRPr lang="x-none" altLang="zh-CN" sz="1800"/>
          </a:p>
          <a:p>
            <a:r>
              <a:rPr lang="x-none" altLang="zh-CN" sz="1800"/>
              <a:t>方案：与uimix按规范输出zip包，我们后台解析（jsoup）入库</a:t>
            </a:r>
            <a:endParaRPr lang="x-none" altLang="zh-CN" sz="1800"/>
          </a:p>
        </p:txBody>
      </p:sp>
      <p:sp>
        <p:nvSpPr>
          <p:cNvPr id="8" name="圆角矩形 7"/>
          <p:cNvSpPr/>
          <p:nvPr/>
        </p:nvSpPr>
        <p:spPr>
          <a:xfrm>
            <a:off x="941070" y="4372610"/>
            <a:ext cx="7705090" cy="1547495"/>
          </a:xfrm>
          <a:prstGeom prst="roundRect">
            <a:avLst/>
          </a:prstGeom>
          <a:solidFill>
            <a:srgbClr val="148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15" tIns="35359" rIns="70715" bIns="35359" anchor="ctr"/>
          <a:p>
            <a:pPr defTabSz="706755">
              <a:defRPr/>
            </a:pPr>
            <a:r>
              <a:rPr lang="x-none" altLang="zh-CN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（2）pc官网灰度方案</a:t>
            </a:r>
            <a:endParaRPr lang="x-none" altLang="zh-CN" b="1" noProof="1" smtClean="0"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  <a:p>
            <a:pPr defTabSz="706755">
              <a:defRPr/>
            </a:pPr>
            <a:endParaRPr lang="x-none" altLang="zh-CN" b="1" noProof="1" smtClean="0"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  <a:p>
            <a:pPr defTabSz="706755">
              <a:defRPr/>
            </a:pPr>
            <a:endParaRPr lang="x-none" altLang="zh-CN" b="1" noProof="1" smtClean="0"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  <a:p>
            <a:pPr defTabSz="706755">
              <a:defRPr/>
            </a:pPr>
            <a:endParaRPr lang="x-none" altLang="zh-CN" b="1" noProof="1" smtClean="0"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  <a:p>
            <a:pPr defTabSz="706755">
              <a:defRPr/>
            </a:pPr>
            <a:r>
              <a:rPr lang="x-none" altLang="zh-CN" sz="1400" b="1" noProof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 </a:t>
            </a:r>
            <a:endParaRPr lang="x-none" altLang="zh-CN" sz="1400" b="1" noProof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49350" y="4858385"/>
            <a:ext cx="732282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800"/>
              <a:t>问题：产品这边要求在新官网要灰度一段时间，进行用户反馈，收集新老官网的数据</a:t>
            </a:r>
            <a:endParaRPr lang="x-none" altLang="zh-CN" sz="1800"/>
          </a:p>
          <a:p>
            <a:r>
              <a:rPr lang="x-none" altLang="zh-CN" sz="1800"/>
              <a:t>方案：通过cookie来控制灰度</a:t>
            </a:r>
            <a:endParaRPr lang="x-none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941070" y="1758315"/>
            <a:ext cx="7705090" cy="1742440"/>
          </a:xfrm>
          <a:prstGeom prst="roundRect">
            <a:avLst/>
          </a:prstGeom>
          <a:solidFill>
            <a:srgbClr val="148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15" tIns="35359" rIns="70715" bIns="35359" anchor="ctr"/>
          <a:p>
            <a:pPr defTabSz="706755">
              <a:defRPr/>
            </a:pPr>
            <a:r>
              <a:rPr lang="x-none" altLang="zh-CN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（3）新老官网并存</a:t>
            </a:r>
            <a:endParaRPr lang="x-none" altLang="zh-CN" b="1" noProof="1" smtClean="0"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  <a:p>
            <a:pPr defTabSz="706755">
              <a:defRPr/>
            </a:pPr>
            <a:endParaRPr lang="x-none" altLang="zh-CN" b="1" noProof="1" smtClean="0"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  <a:p>
            <a:pPr defTabSz="706755">
              <a:defRPr/>
            </a:pPr>
            <a:endParaRPr lang="x-none" altLang="zh-CN" b="1" noProof="1" smtClean="0"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  <a:p>
            <a:pPr defTabSz="706755">
              <a:defRPr/>
            </a:pPr>
            <a:endParaRPr lang="x-none" altLang="zh-CN" b="1" noProof="1" smtClean="0"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  <a:p>
            <a:pPr defTabSz="706755">
              <a:defRPr/>
            </a:pPr>
            <a:r>
              <a:rPr lang="x-none" altLang="zh-CN" sz="1400" b="1" noProof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 </a:t>
            </a:r>
            <a:endParaRPr lang="x-none" altLang="zh-CN" sz="1400" b="1" noProof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9350" y="2297430"/>
            <a:ext cx="7322820" cy="1203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800"/>
              <a:t>问题：由于新PC官网只是重构了部分官网，这样，只能将新功能指向官网，未重构的依然指向老系统</a:t>
            </a:r>
            <a:endParaRPr lang="x-none" altLang="zh-CN" sz="1800"/>
          </a:p>
          <a:p>
            <a:endParaRPr lang="x-none" altLang="zh-CN" sz="1800"/>
          </a:p>
          <a:p>
            <a:r>
              <a:rPr lang="x-none" altLang="zh-CN" sz="1800"/>
              <a:t>方案：这边由nginx进行url判断</a:t>
            </a:r>
            <a:endParaRPr lang="x-none" altLang="zh-CN" sz="1800"/>
          </a:p>
        </p:txBody>
      </p:sp>
      <p:sp>
        <p:nvSpPr>
          <p:cNvPr id="2" name="圆角矩形 1"/>
          <p:cNvSpPr/>
          <p:nvPr/>
        </p:nvSpPr>
        <p:spPr>
          <a:xfrm>
            <a:off x="941070" y="4343400"/>
            <a:ext cx="7705090" cy="1927860"/>
          </a:xfrm>
          <a:prstGeom prst="roundRect">
            <a:avLst/>
          </a:prstGeom>
          <a:solidFill>
            <a:srgbClr val="148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15" tIns="35359" rIns="70715" bIns="35359" anchor="ctr"/>
          <a:p>
            <a:pPr defTabSz="706755">
              <a:defRPr/>
            </a:pPr>
            <a:r>
              <a:rPr lang="x-none" altLang="zh-CN" b="1" noProof="1" smtClean="0"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（4）uimix第三方合作问题</a:t>
            </a:r>
            <a:endParaRPr lang="x-none" altLang="zh-CN" b="1" noProof="1" smtClean="0"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  <a:p>
            <a:pPr defTabSz="706755">
              <a:defRPr/>
            </a:pPr>
            <a:endParaRPr lang="x-none" altLang="zh-CN" b="1" noProof="1" smtClean="0"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  <a:p>
            <a:pPr defTabSz="706755">
              <a:defRPr/>
            </a:pPr>
            <a:endParaRPr lang="x-none" altLang="zh-CN" b="1" noProof="1" smtClean="0"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  <a:p>
            <a:pPr defTabSz="706755">
              <a:defRPr/>
            </a:pPr>
            <a:endParaRPr lang="x-none" altLang="zh-CN" b="1" noProof="1" smtClean="0"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  <a:p>
            <a:pPr defTabSz="706755">
              <a:defRPr/>
            </a:pPr>
            <a:r>
              <a:rPr lang="x-none" altLang="zh-CN" sz="1400" b="1" noProof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80604020202020204" charset="0"/>
              </a:rPr>
              <a:t> </a:t>
            </a:r>
            <a:endParaRPr lang="x-none" altLang="zh-CN" sz="1400" b="1" noProof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806040202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9350" y="4926965"/>
            <a:ext cx="7322820" cy="1203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800"/>
              <a:t>问题：由于uimix不是驻厂开发，有问题，沟通很难解决问题。也无法定位问题。常常一个问题改了很长时间，导致项目延期</a:t>
            </a:r>
            <a:endParaRPr lang="x-none" altLang="zh-CN" sz="1800"/>
          </a:p>
          <a:p>
            <a:r>
              <a:rPr lang="x-none" altLang="zh-CN" sz="1800"/>
              <a:t>方案：这边部署一套开发环境，由运维开开通外网访问权限，由uimix和我们这边前端进行联调。共同查看问题的原因</a:t>
            </a:r>
            <a:endParaRPr lang="x-none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40890" y="1562485"/>
            <a:ext cx="1680210" cy="332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545" dirty="0" smtClean="0"/>
              <a:t>4.优秀经验分享：</a:t>
            </a:r>
            <a:endParaRPr lang="x-none" altLang="zh-CN" sz="1545" dirty="0"/>
          </a:p>
        </p:txBody>
      </p:sp>
      <p:sp>
        <p:nvSpPr>
          <p:cNvPr id="4" name="文本框 3"/>
          <p:cNvSpPr txBox="1"/>
          <p:nvPr/>
        </p:nvSpPr>
        <p:spPr>
          <a:xfrm>
            <a:off x="1007745" y="2138045"/>
            <a:ext cx="779907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x-none" altLang="zh-CN"/>
              <a:t>1.这边在与第三方公司进行开发的项目，测试的时候要由工程师在提bug的时候，第三方的bug和我们这边的bug一定区分开，指定好bug跟踪人。与bug关闭人，这样不至于，bug跟踪丢掉。</a:t>
            </a:r>
            <a:endParaRPr lang="x-none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25855" y="4422140"/>
            <a:ext cx="779907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x-none" altLang="zh-CN"/>
              <a:t>2.PC官网注重页面效果，测试流程应区分功能测试和UI效果测试;</a:t>
            </a:r>
            <a:endParaRPr lang="x-none" altLang="zh-CN"/>
          </a:p>
          <a:p>
            <a:pPr fontAlgn="auto">
              <a:lnSpc>
                <a:spcPct val="150000"/>
              </a:lnSpc>
            </a:pPr>
            <a:r>
              <a:rPr lang="x-none" altLang="zh-CN"/>
              <a:t>测试工程师的个人感觉效果和UI设计师可能不一样，这样测试工程师在测试页面效果的时候，没有一个评判标准。</a:t>
            </a:r>
            <a:endParaRPr lang="x-none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84250" y="1637030"/>
            <a:ext cx="7799070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x-none" altLang="zh-CN"/>
              <a:t>3.PC官网统一头尾。</a:t>
            </a:r>
            <a:endParaRPr lang="x-none" altLang="zh-CN"/>
          </a:p>
          <a:p>
            <a:pPr fontAlgn="auto">
              <a:lnSpc>
                <a:spcPct val="150000"/>
              </a:lnSpc>
            </a:pPr>
            <a:r>
              <a:rPr lang="x-none" altLang="zh-CN"/>
              <a:t>PC官网统一头尾，就是将其他系统头尾和官网保持一致，由PC官网这边进行管理。这样在设计的时候，前端一定要做好头尾兼容性，减少与其他项目的干扰。或者其他项目的前端框架也要统一。</a:t>
            </a:r>
            <a:endParaRPr lang="x-none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1018</Words>
  <Application>Kingsoft Office WPP</Application>
  <PresentationFormat>自定义</PresentationFormat>
  <Paragraphs>101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PowerPoint 演示文稿</vt:lpstr>
      <vt:lpstr>目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MetaDesign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MetaDesign AG</dc:creator>
  <cp:lastModifiedBy>yuhaibo</cp:lastModifiedBy>
  <cp:revision>265</cp:revision>
  <cp:lastPrinted>2017-09-09T09:47:42Z</cp:lastPrinted>
  <dcterms:created xsi:type="dcterms:W3CDTF">2017-09-09T09:47:42Z</dcterms:created>
  <dcterms:modified xsi:type="dcterms:W3CDTF">2017-09-09T09:47:42Z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