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4" r:id="rId5"/>
    <p:sldId id="293" r:id="rId6"/>
    <p:sldId id="294" r:id="rId7"/>
    <p:sldId id="295" r:id="rId8"/>
    <p:sldId id="279" r:id="rId9"/>
    <p:sldId id="281" r:id="rId10"/>
    <p:sldId id="296" r:id="rId11"/>
    <p:sldId id="297" r:id="rId12"/>
    <p:sldId id="298" r:id="rId13"/>
    <p:sldId id="283" r:id="rId14"/>
    <p:sldId id="299" r:id="rId15"/>
    <p:sldId id="300" r:id="rId16"/>
    <p:sldId id="29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950" y="-8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05421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pPr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957793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ransition>
    <p:dissolv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712871" y="987591"/>
            <a:ext cx="62536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게임데이터 분석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9019172" y="2713120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202227026  </a:t>
            </a:r>
            <a:r>
              <a:rPr lang="ko-KR" altLang="en-US" sz="1400" dirty="0" smtClean="0">
                <a:solidFill>
                  <a:schemeClr val="bg1"/>
                </a:solidFill>
              </a:rPr>
              <a:t>정지원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296283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494128" y="3346991"/>
            <a:ext cx="95462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현재 적용된 확률 속에서 플레이어가 평균적으로 어디까지의 강화 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수치에 도달할 수 있을지 확인을 한 뒤에 강화 확률을 조정하여서 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게임의 밸런스를 맞춰보고자 수집을 하였습니다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057404" y="569130"/>
            <a:ext cx="6007768" cy="1259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594089" y="949128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최대 강화 수치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=""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596758" y="2255097"/>
            <a:ext cx="914399" cy="61422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60543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809438" y="3142040"/>
            <a:ext cx="91053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아이템 구입 횟수를 평균적으로 구해서 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플레이어가 주로 어떠한 아이템을 가장 많이 구입하는지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 </a:t>
            </a: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사용이 거의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안되는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아이템은 무엇인지 알아보고 비주류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아이템들은 변경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삭제 그리고 새로운 아이템 추가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아이템 가격 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조정을 위해서 수집하였습니다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057404" y="569130"/>
            <a:ext cx="6007768" cy="1259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08141" y="949128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3.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아이템 구입 횟수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=""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596758" y="2255097"/>
            <a:ext cx="914399" cy="61422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60543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777338" y="3299696"/>
            <a:ext cx="93137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한판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게임을 시작하고 종료하기까지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)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의 게임에서 플레이어가 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골드를 얼마나 획득하는지 체크를 하고 무기 판매 골드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획득량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,</a:t>
            </a: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아이템인 무기 가치 상승서의 골드 가치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상승량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을 조정을 하여서 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골드 밸런스를 맞추기 위하여 수집하였습니다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057404" y="569130"/>
            <a:ext cx="6007768" cy="1259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08145" y="949128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4.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평균 골드 </a:t>
            </a:r>
            <a:r>
              <a:rPr lang="ko-KR" altLang="en-US" sz="3200" spc="-300" dirty="0" err="1" smtClean="0">
                <a:solidFill>
                  <a:schemeClr val="bg1"/>
                </a:solidFill>
              </a:rPr>
              <a:t>획득량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=""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596758" y="2255097"/>
            <a:ext cx="914399" cy="61422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60543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709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수집 결과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9842528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4694528" y="572262"/>
            <a:ext cx="2604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smtClean="0">
                <a:solidFill>
                  <a:schemeClr val="accent1"/>
                </a:solidFill>
                <a:latin typeface="+mj-lt"/>
              </a:rPr>
              <a:t>수집 결과</a:t>
            </a:r>
            <a:endParaRPr lang="ko-KR" altLang="en-US" sz="4400" b="1" spc="-3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234037" y="2383396"/>
            <a:ext cx="3799490" cy="4064700"/>
            <a:chOff x="928225" y="2036555"/>
            <a:chExt cx="2041451" cy="3508788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D60A2222-1861-0C93-F3FF-B480F0A8C532}"/>
                </a:ext>
              </a:extLst>
            </p:cNvPr>
            <p:cNvSpPr/>
            <p:nvPr/>
          </p:nvSpPr>
          <p:spPr>
            <a:xfrm>
              <a:off x="928225" y="2036557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9C86559F-3837-B749-A77F-EE960F0146CE}"/>
                </a:ext>
              </a:extLst>
            </p:cNvPr>
            <p:cNvSpPr/>
            <p:nvPr/>
          </p:nvSpPr>
          <p:spPr>
            <a:xfrm>
              <a:off x="928225" y="2036555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F9B041E-DDEB-6C62-ECA0-3BC0C2E9BA85}"/>
                </a:ext>
              </a:extLst>
            </p:cNvPr>
            <p:cNvSpPr txBox="1"/>
            <p:nvPr/>
          </p:nvSpPr>
          <p:spPr>
            <a:xfrm>
              <a:off x="1419985" y="2151529"/>
              <a:ext cx="1026827" cy="318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2.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최대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강화 수치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BE2E9DD-A907-410C-F125-ADC1C9942C5F}"/>
                </a:ext>
              </a:extLst>
            </p:cNvPr>
            <p:cNvSpPr txBox="1"/>
            <p:nvPr/>
          </p:nvSpPr>
          <p:spPr>
            <a:xfrm>
              <a:off x="1097950" y="3273238"/>
              <a:ext cx="1682895" cy="17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평균적으로 플레이어들이 성공한 최대 강화 수치는 </a:t>
              </a:r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7</a:t>
              </a:r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강으로 아이템을 사용한 것을 감안하면 최대 강화 수치가 낮다고 판단이 되었고 강화 확률 조정이 필요하다는 것을 알게 되었습니다</a:t>
              </a:r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이등변 삼각형 25">
            <a:extLst>
              <a:ext uri="{FF2B5EF4-FFF2-40B4-BE49-F238E27FC236}">
                <a16:creationId xmlns=""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481145" y="1451056"/>
            <a:ext cx="914399" cy="61422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864888" y="2393907"/>
            <a:ext cx="3799490" cy="4064700"/>
            <a:chOff x="928225" y="2036556"/>
            <a:chExt cx="2041451" cy="3508788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60A2222-1861-0C93-F3FF-B480F0A8C532}"/>
                </a:ext>
              </a:extLst>
            </p:cNvPr>
            <p:cNvSpPr/>
            <p:nvPr/>
          </p:nvSpPr>
          <p:spPr>
            <a:xfrm>
              <a:off x="928225" y="2036558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C86559F-3837-B749-A77F-EE960F0146CE}"/>
                </a:ext>
              </a:extLst>
            </p:cNvPr>
            <p:cNvSpPr/>
            <p:nvPr/>
          </p:nvSpPr>
          <p:spPr>
            <a:xfrm>
              <a:off x="928225" y="2036556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F9B041E-DDEB-6C62-ECA0-3BC0C2E9BA85}"/>
                </a:ext>
              </a:extLst>
            </p:cNvPr>
            <p:cNvSpPr txBox="1"/>
            <p:nvPr/>
          </p:nvSpPr>
          <p:spPr>
            <a:xfrm>
              <a:off x="1419984" y="2151529"/>
              <a:ext cx="1026827" cy="318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1.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게임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접속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시간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BE2E9DD-A907-410C-F125-ADC1C9942C5F}"/>
                </a:ext>
              </a:extLst>
            </p:cNvPr>
            <p:cNvSpPr txBox="1"/>
            <p:nvPr/>
          </p:nvSpPr>
          <p:spPr>
            <a:xfrm>
              <a:off x="1097950" y="3273238"/>
              <a:ext cx="1682895" cy="180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플레이어들이 게임에 주로 접속하는 시간이 오후</a:t>
              </a:r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시 이후 라는 것을 알게 되었고 이로 인해서 시간대별 콘텐츠나 이벤트들의 실행 가능성이 있다는 것을 알게 되었습니다</a:t>
              </a:r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5056629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4694528" y="572262"/>
            <a:ext cx="2604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300" dirty="0" smtClean="0">
                <a:solidFill>
                  <a:schemeClr val="accent1"/>
                </a:solidFill>
                <a:latin typeface="+mj-lt"/>
              </a:rPr>
              <a:t>수집 결과</a:t>
            </a:r>
            <a:endParaRPr lang="ko-KR" altLang="en-US" sz="4400" b="1" spc="-3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26"/>
          <p:cNvGrpSpPr/>
          <p:nvPr/>
        </p:nvGrpSpPr>
        <p:grpSpPr>
          <a:xfrm>
            <a:off x="6294997" y="2078596"/>
            <a:ext cx="3799490" cy="4179964"/>
            <a:chOff x="928225" y="2036555"/>
            <a:chExt cx="2041451" cy="3508789"/>
          </a:xfrm>
        </p:grpSpPr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D60A2222-1861-0C93-F3FF-B480F0A8C532}"/>
                </a:ext>
              </a:extLst>
            </p:cNvPr>
            <p:cNvSpPr/>
            <p:nvPr/>
          </p:nvSpPr>
          <p:spPr>
            <a:xfrm>
              <a:off x="928225" y="2036558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9C86559F-3837-B749-A77F-EE960F0146CE}"/>
                </a:ext>
              </a:extLst>
            </p:cNvPr>
            <p:cNvSpPr/>
            <p:nvPr/>
          </p:nvSpPr>
          <p:spPr>
            <a:xfrm>
              <a:off x="928225" y="2036555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F9B041E-DDEB-6C62-ECA0-3BC0C2E9BA85}"/>
                </a:ext>
              </a:extLst>
            </p:cNvPr>
            <p:cNvSpPr txBox="1"/>
            <p:nvPr/>
          </p:nvSpPr>
          <p:spPr>
            <a:xfrm>
              <a:off x="1357972" y="2151529"/>
              <a:ext cx="1150852" cy="310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4.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평균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골드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</a:rPr>
                <a:t>획득량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BE2E9DD-A907-410C-F125-ADC1C9942C5F}"/>
                </a:ext>
              </a:extLst>
            </p:cNvPr>
            <p:cNvSpPr txBox="1"/>
            <p:nvPr/>
          </p:nvSpPr>
          <p:spPr>
            <a:xfrm>
              <a:off x="1114326" y="3092446"/>
              <a:ext cx="1682895" cy="1839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플레이어들의 평균 골드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획득량은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11,175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골드를 획득 하였다는 걸 알게 되었고 평균 골드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획득량이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아이템 구입 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비용에 비해서 골드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획득량이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적다고 판단이 되어서  무기 판매 골드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획득량을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상향 조정 해야 한다는 것을 알게 되었습니다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이등변 삼각형 25">
            <a:extLst>
              <a:ext uri="{FF2B5EF4-FFF2-40B4-BE49-F238E27FC236}">
                <a16:creationId xmlns=""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420185" y="1400256"/>
            <a:ext cx="914399" cy="61422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" name="그룹 27"/>
          <p:cNvGrpSpPr/>
          <p:nvPr/>
        </p:nvGrpSpPr>
        <p:grpSpPr>
          <a:xfrm>
            <a:off x="1742968" y="2058628"/>
            <a:ext cx="3829970" cy="4210092"/>
            <a:chOff x="928225" y="2027315"/>
            <a:chExt cx="2057828" cy="3829382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60A2222-1861-0C93-F3FF-B480F0A8C532}"/>
                </a:ext>
              </a:extLst>
            </p:cNvPr>
            <p:cNvSpPr/>
            <p:nvPr/>
          </p:nvSpPr>
          <p:spPr>
            <a:xfrm>
              <a:off x="944602" y="2027315"/>
              <a:ext cx="2041451" cy="38293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C86559F-3837-B749-A77F-EE960F0146CE}"/>
                </a:ext>
              </a:extLst>
            </p:cNvPr>
            <p:cNvSpPr/>
            <p:nvPr/>
          </p:nvSpPr>
          <p:spPr>
            <a:xfrm>
              <a:off x="928225" y="2036556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2F9B041E-DDEB-6C62-ECA0-3BC0C2E9BA85}"/>
                </a:ext>
              </a:extLst>
            </p:cNvPr>
            <p:cNvSpPr txBox="1"/>
            <p:nvPr/>
          </p:nvSpPr>
          <p:spPr>
            <a:xfrm>
              <a:off x="1357973" y="2151529"/>
              <a:ext cx="1150852" cy="335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</a:rPr>
                <a:t>3.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아이템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</a:rPr>
                <a:t>구입 횟수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BE2E9DD-A907-410C-F125-ADC1C9942C5F}"/>
                </a:ext>
              </a:extLst>
            </p:cNvPr>
            <p:cNvSpPr txBox="1"/>
            <p:nvPr/>
          </p:nvSpPr>
          <p:spPr>
            <a:xfrm>
              <a:off x="1097949" y="2861968"/>
              <a:ext cx="1634168" cy="2744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플레이어들이 평균적으로 구입한 아이템횟수는 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무기  파괴 방지서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회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강화 확률 상승서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회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무기 가치 상승서 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회 </a:t>
              </a:r>
              <a:endPara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구입을 하여 이용한다는 것을 알게 되었고 무기 가치 상승서가 앞의 </a:t>
              </a:r>
              <a:r>
                <a:rPr lang="ko-KR" altLang="en-US" sz="1600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두개의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아이템에 비해서 사용 빈도가 적어서 약간의 상향 조정이 필요하다는 것을 알게 되었습니다</a:t>
              </a:r>
              <a:r>
                <a:rPr lang="en-US" altLang="ko-KR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r>
                <a:rPr lang="ko-KR" altLang="en-US" sz="16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56629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695347" y="2672718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accent1"/>
                </a:solidFill>
              </a:rPr>
              <a:t>감사합니다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=""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317888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08807" y="2386369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smtClean="0">
                <a:solidFill>
                  <a:schemeClr val="accent1"/>
                </a:solidFill>
              </a:rPr>
              <a:t>데이터의 종류</a:t>
            </a:r>
            <a:endParaRPr lang="ko-KR" altLang="en-US" sz="2400" b="1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642157" y="3434012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smtClean="0">
                <a:solidFill>
                  <a:schemeClr val="accent1"/>
                </a:solidFill>
              </a:rPr>
              <a:t>수집한 이유</a:t>
            </a:r>
            <a:endParaRPr lang="ko-KR" altLang="en-US" sz="2400" b="1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758427" y="451614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 smtClean="0">
                <a:solidFill>
                  <a:schemeClr val="accent1"/>
                </a:solidFill>
              </a:rPr>
              <a:t>수집 결과</a:t>
            </a:r>
            <a:endParaRPr lang="ko-KR" altLang="en-US" sz="2400" b="1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73143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데이터의 종류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674453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252249" y="296851"/>
            <a:ext cx="6277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게임 접속</a:t>
            </a:r>
            <a:r>
              <a:rPr lang="en-US" altLang="ko-KR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시간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8320" y="1259840"/>
            <a:ext cx="6811741" cy="467360"/>
            <a:chOff x="143992" y="1645920"/>
            <a:chExt cx="6811741" cy="46736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613B2B03-9958-7080-A8FA-B021EDFEB92B}"/>
                </a:ext>
              </a:extLst>
            </p:cNvPr>
            <p:cNvSpPr/>
            <p:nvPr/>
          </p:nvSpPr>
          <p:spPr>
            <a:xfrm>
              <a:off x="143992" y="1645920"/>
              <a:ext cx="5770880" cy="467360"/>
            </a:xfrm>
            <a:prstGeom prst="roundRect">
              <a:avLst>
                <a:gd name="adj" fmla="val 4820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B8E3F10-7B1B-C990-ACE5-3C4507240ABA}"/>
                </a:ext>
              </a:extLst>
            </p:cNvPr>
            <p:cNvSpPr txBox="1"/>
            <p:nvPr/>
          </p:nvSpPr>
          <p:spPr>
            <a:xfrm>
              <a:off x="236483" y="1691574"/>
              <a:ext cx="67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플레이어가 게임을 접속하는 시간을 측정하였습니다</a:t>
              </a:r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1780803" y="5671771"/>
            <a:ext cx="775213" cy="5217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3366624" y="2108453"/>
            <a:ext cx="4873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latin typeface="+mn-ea"/>
              </a:rPr>
              <a:t>평균 데이터</a:t>
            </a:r>
            <a:endParaRPr lang="en-US" altLang="ko-KR" sz="2400" b="1" spc="-300" dirty="0" smtClean="0">
              <a:latin typeface="+mn-ea"/>
            </a:endParaRPr>
          </a:p>
          <a:p>
            <a:pPr algn="ctr"/>
            <a:r>
              <a:rPr lang="en-US" altLang="ko-KR" sz="3200" b="1" spc="-300" dirty="0" smtClean="0">
                <a:latin typeface="+mn-ea"/>
              </a:rPr>
              <a:t>( </a:t>
            </a:r>
            <a:r>
              <a:rPr lang="en-US" altLang="ko-KR" sz="2000" b="1" spc="-300" dirty="0" smtClean="0">
                <a:latin typeface="+mn-ea"/>
              </a:rPr>
              <a:t>1</a:t>
            </a:r>
            <a:r>
              <a:rPr lang="ko-KR" altLang="en-US" sz="2000" b="1" spc="-300" dirty="0" smtClean="0">
                <a:latin typeface="+mn-ea"/>
              </a:rPr>
              <a:t>일 플레이 타임 기준 </a:t>
            </a:r>
            <a:r>
              <a:rPr lang="en-US" altLang="ko-KR" sz="3200" b="1" spc="-300" dirty="0" smtClean="0">
                <a:latin typeface="+mn-ea"/>
              </a:rPr>
              <a:t>)</a:t>
            </a:r>
            <a:endParaRPr lang="ko-KR" altLang="en-US" sz="3200" b="1" spc="-3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2712718" y="5415359"/>
            <a:ext cx="6939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bg1"/>
                </a:solidFill>
              </a:rPr>
              <a:t>평균적으로 오후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6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시 이후에 플레이어들이 주로 접속을 한다는 것을 알 수 있습니다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.</a:t>
            </a:r>
            <a:endParaRPr lang="ko-KR" altLang="en-US" sz="2800" b="1" spc="-3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5766" y="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098800" y="3281680"/>
          <a:ext cx="5354320" cy="1838959"/>
        </p:xfrm>
        <a:graphic>
          <a:graphicData uri="http://schemas.openxmlformats.org/drawingml/2006/table">
            <a:tbl>
              <a:tblPr/>
              <a:tblGrid>
                <a:gridCol w="2466098"/>
                <a:gridCol w="2888222"/>
              </a:tblGrid>
              <a:tr h="31495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플레이어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게임 시작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접속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 smtClean="0"/>
                        <a:t>18:00</a:t>
                      </a:r>
                      <a:endParaRPr lang="en-US" altLang="ko-KR" dirty="0"/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/>
                        <a:t>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 smtClean="0"/>
                        <a:t>18:03</a:t>
                      </a:r>
                      <a:endParaRPr lang="en-US" altLang="ko-KR" dirty="0"/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 smtClean="0"/>
                        <a:t>18:20</a:t>
                      </a:r>
                      <a:endParaRPr lang="en-US" altLang="ko-KR" dirty="0"/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 smtClean="0"/>
                        <a:t>17:54</a:t>
                      </a:r>
                      <a:endParaRPr lang="en-US" altLang="ko-KR" dirty="0"/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평균 </a:t>
                      </a:r>
                      <a:r>
                        <a:rPr lang="ko-KR" altLang="en-US" dirty="0" smtClean="0"/>
                        <a:t>접속 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 smtClean="0"/>
                        <a:t>18:00</a:t>
                      </a:r>
                      <a:endParaRPr lang="en-US" altLang="ko-KR" dirty="0"/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24971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974322" y="312615"/>
            <a:ext cx="4196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최대 강화 수치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8853" y="1168400"/>
            <a:ext cx="5517930" cy="843280"/>
            <a:chOff x="378373" y="1503680"/>
            <a:chExt cx="5517930" cy="84328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613B2B03-9958-7080-A8FA-B021EDFEB92B}"/>
                </a:ext>
              </a:extLst>
            </p:cNvPr>
            <p:cNvSpPr/>
            <p:nvPr/>
          </p:nvSpPr>
          <p:spPr>
            <a:xfrm>
              <a:off x="378373" y="1503680"/>
              <a:ext cx="5517930" cy="843280"/>
            </a:xfrm>
            <a:prstGeom prst="roundRect">
              <a:avLst>
                <a:gd name="adj" fmla="val 4820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B8E3F10-7B1B-C990-ACE5-3C4507240ABA}"/>
                </a:ext>
              </a:extLst>
            </p:cNvPr>
            <p:cNvSpPr txBox="1"/>
            <p:nvPr/>
          </p:nvSpPr>
          <p:spPr>
            <a:xfrm>
              <a:off x="520261" y="1644278"/>
              <a:ext cx="5284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플레이어가 게임을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플레이 하면서 최대 어디까지 강화에 성공하였는지 측정하였습니다</a:t>
              </a:r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2314728" y="5610110"/>
            <a:ext cx="775213" cy="5217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3783220" y="2186230"/>
            <a:ext cx="487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평균 데이터</a:t>
            </a:r>
            <a:endParaRPr lang="ko-KR" altLang="en-US" sz="2400" b="1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653790" y="2870199"/>
          <a:ext cx="5287010" cy="1828800"/>
        </p:xfrm>
        <a:graphic>
          <a:graphicData uri="http://schemas.openxmlformats.org/drawingml/2006/table">
            <a:tbl>
              <a:tblPr/>
              <a:tblGrid>
                <a:gridCol w="2435096"/>
                <a:gridCol w="2851914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플레이어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/>
                        <a:t>강화 수치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/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 smtClean="0"/>
                        <a:t>6</a:t>
                      </a:r>
                      <a:endParaRPr lang="en-US" altLang="ko-KR" dirty="0"/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/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/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평균 강화 수치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 smtClean="0"/>
                        <a:t>7</a:t>
                      </a:r>
                      <a:endParaRPr lang="en-US" altLang="ko-KR" dirty="0"/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3058158" y="5344239"/>
            <a:ext cx="7172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bg1"/>
                </a:solidFill>
              </a:rPr>
              <a:t>플레이어들이 게임을 플레이 하면서 대부분 최대 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+7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강까지 강화하는데 성공하였습니다</a:t>
            </a:r>
            <a:endParaRPr lang="ko-KR" altLang="en-US" sz="28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4971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627480" y="265318"/>
            <a:ext cx="5000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아이템 구입 횟수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106" y="1270000"/>
            <a:ext cx="5987742" cy="589280"/>
            <a:chOff x="502746" y="1503680"/>
            <a:chExt cx="5987742" cy="58928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613B2B03-9958-7080-A8FA-B021EDFEB92B}"/>
                </a:ext>
              </a:extLst>
            </p:cNvPr>
            <p:cNvSpPr/>
            <p:nvPr/>
          </p:nvSpPr>
          <p:spPr>
            <a:xfrm>
              <a:off x="502746" y="1503680"/>
              <a:ext cx="5959364" cy="589280"/>
            </a:xfrm>
            <a:prstGeom prst="roundRect">
              <a:avLst>
                <a:gd name="adj" fmla="val 4820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B8E3F10-7B1B-C990-ACE5-3C4507240ABA}"/>
                </a:ext>
              </a:extLst>
            </p:cNvPr>
            <p:cNvSpPr txBox="1"/>
            <p:nvPr/>
          </p:nvSpPr>
          <p:spPr>
            <a:xfrm>
              <a:off x="527984" y="1595580"/>
              <a:ext cx="5962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플레이어가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아이템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구입 횟수에 대해서 측정하였습니다</a:t>
              </a:r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1383862" y="5409364"/>
            <a:ext cx="775213" cy="5217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3732420" y="2358950"/>
            <a:ext cx="487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평균 데이터</a:t>
            </a:r>
            <a:endParaRPr lang="ko-KR" altLang="en-US" sz="2400" b="1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95121" y="3042919"/>
          <a:ext cx="9103360" cy="1828800"/>
        </p:xfrm>
        <a:graphic>
          <a:graphicData uri="http://schemas.openxmlformats.org/drawingml/2006/table">
            <a:tbl>
              <a:tblPr/>
              <a:tblGrid>
                <a:gridCol w="2187171"/>
                <a:gridCol w="2482991"/>
                <a:gridCol w="2285436"/>
                <a:gridCol w="214776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플레이어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/>
                        <a:t>무기 파괴 방지서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강화 확률 상승서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/>
                        <a:t>무기 가치 상승서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/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/>
                        <a:t>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/>
                        <a:t>평균 아이템 수치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b="0" dirty="0" smtClean="0">
                          <a:latin typeface="Google Sans Mono"/>
                        </a:rPr>
                        <a:t>8</a:t>
                      </a:r>
                      <a:endParaRPr lang="en-US" altLang="ko-KR" b="0" dirty="0">
                        <a:latin typeface="Google Sans Mono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 smtClean="0"/>
                        <a:t>8</a:t>
                      </a:r>
                      <a:endParaRPr lang="en-US" altLang="ko-KR" dirty="0"/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 smtClean="0"/>
                        <a:t>6</a:t>
                      </a:r>
                      <a:endParaRPr lang="en-US" altLang="ko-KR" dirty="0"/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310847" y="5174734"/>
            <a:ext cx="853951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300" dirty="0" smtClean="0">
                <a:solidFill>
                  <a:schemeClr val="bg1"/>
                </a:solidFill>
              </a:rPr>
              <a:t>아이템의 종류는 총 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세가지 이며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800" b="1" spc="-300" dirty="0" smtClean="0">
                <a:solidFill>
                  <a:schemeClr val="bg1"/>
                </a:solidFill>
              </a:rPr>
              <a:t>플레이어들이 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무기 파괴 방지서는 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8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장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강화 확률 상승서는</a:t>
            </a:r>
            <a:endParaRPr lang="en-US" altLang="ko-KR" sz="2800" b="1" spc="-300" dirty="0" smtClean="0">
              <a:solidFill>
                <a:schemeClr val="bg1"/>
              </a:solidFill>
            </a:endParaRPr>
          </a:p>
          <a:p>
            <a:r>
              <a:rPr lang="en-US" altLang="ko-KR" sz="2800" b="1" spc="-300" dirty="0" smtClean="0">
                <a:solidFill>
                  <a:schemeClr val="bg1"/>
                </a:solidFill>
              </a:rPr>
              <a:t>8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장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무기 가치 상승서는 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6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장을 평균적으로 구입하였습니다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24971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627480" y="265318"/>
            <a:ext cx="5000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평균 골드 </a:t>
            </a:r>
            <a:r>
              <a:rPr lang="ko-KR" altLang="en-US" sz="5000" b="1" spc="-300" dirty="0" err="1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획득량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4952" y="1351280"/>
            <a:ext cx="6258910" cy="782320"/>
            <a:chOff x="204952" y="1503680"/>
            <a:chExt cx="6258910" cy="78232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613B2B03-9958-7080-A8FA-B021EDFEB92B}"/>
                </a:ext>
              </a:extLst>
            </p:cNvPr>
            <p:cNvSpPr/>
            <p:nvPr/>
          </p:nvSpPr>
          <p:spPr>
            <a:xfrm>
              <a:off x="204952" y="1503680"/>
              <a:ext cx="6258910" cy="782320"/>
            </a:xfrm>
            <a:prstGeom prst="roundRect">
              <a:avLst>
                <a:gd name="adj" fmla="val 48203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AB8E3F10-7B1B-C990-ACE5-3C4507240ABA}"/>
                </a:ext>
              </a:extLst>
            </p:cNvPr>
            <p:cNvSpPr txBox="1"/>
            <p:nvPr/>
          </p:nvSpPr>
          <p:spPr>
            <a:xfrm>
              <a:off x="327937" y="1612746"/>
              <a:ext cx="608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플레이어가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한판의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게임에서 얼마나 되는 골드를 획득하는가에 대해서 측정하였습니다</a:t>
              </a:r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1305122" y="5655744"/>
            <a:ext cx="775213" cy="5217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3092340" y="2653590"/>
            <a:ext cx="487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평균 데이터</a:t>
            </a:r>
            <a:endParaRPr lang="ko-KR" altLang="en-US" sz="2400" b="1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684270" y="3251199"/>
          <a:ext cx="3854450" cy="1828800"/>
        </p:xfrm>
        <a:graphic>
          <a:graphicData uri="http://schemas.openxmlformats.org/drawingml/2006/table">
            <a:tbl>
              <a:tblPr/>
              <a:tblGrid>
                <a:gridCol w="1775286"/>
                <a:gridCol w="2079164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플레이어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/>
                        <a:t>평균 골드 획득률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12250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10500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11250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/>
                        <a:t>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/>
                        <a:t>10700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/>
                        <a:t>평균 골드 획득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/>
                        <a:t>11175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237187" y="5443974"/>
            <a:ext cx="96904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pc="-300" dirty="0" smtClean="0">
                <a:solidFill>
                  <a:schemeClr val="bg1"/>
                </a:solidFill>
              </a:rPr>
              <a:t>플레이어가 게임을 시작하고 </a:t>
            </a:r>
            <a:r>
              <a:rPr lang="ko-KR" altLang="en-US" sz="2800" b="1" spc="-300" dirty="0" err="1" smtClean="0">
                <a:solidFill>
                  <a:schemeClr val="bg1"/>
                </a:solidFill>
              </a:rPr>
              <a:t>종료하기까지를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 한판으로 보았습니다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 b="1" spc="-300" dirty="0" smtClean="0">
                <a:solidFill>
                  <a:schemeClr val="bg1"/>
                </a:solidFill>
              </a:rPr>
              <a:t>플레이어들은 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평균적으로 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11,175 </a:t>
            </a:r>
            <a:r>
              <a:rPr lang="ko-KR" altLang="en-US" sz="2800" b="1" spc="-300" dirty="0" smtClean="0">
                <a:solidFill>
                  <a:schemeClr val="bg1"/>
                </a:solidFill>
              </a:rPr>
              <a:t>골드를 획득하였습니다</a:t>
            </a:r>
            <a:r>
              <a:rPr lang="en-US" altLang="ko-KR" sz="2800" b="1" spc="-300" dirty="0" smtClean="0">
                <a:solidFill>
                  <a:schemeClr val="bg1"/>
                </a:solidFill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24971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5801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데이터 수집 이유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841649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2613480" y="3173571"/>
            <a:ext cx="73901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플레이어가  게임에  접속한 시간을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측정하여 플레이어가  주로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플레이하는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시간대를 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구하여서  시간대별 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콘텐츠나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  이벤트 개발이  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spc="-300" dirty="0" smtClean="0">
                <a:solidFill>
                  <a:schemeClr val="accent1"/>
                </a:solidFill>
              </a:rPr>
              <a:t>가능한지 확인해보고자  수집하였습니다 </a:t>
            </a:r>
            <a:endParaRPr lang="en-US" altLang="ko-KR" sz="2800" b="1" spc="-300" dirty="0" smtClean="0">
              <a:solidFill>
                <a:schemeClr val="accent1"/>
              </a:solidFill>
            </a:endParaRPr>
          </a:p>
          <a:p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057404" y="569130"/>
            <a:ext cx="6007768" cy="1259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594089" y="949128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게임 접속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시간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=""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596758" y="2255097"/>
            <a:ext cx="914399" cy="61422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60543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515</Words>
  <Application>Microsoft Office PowerPoint</Application>
  <PresentationFormat>사용자 지정</PresentationFormat>
  <Paragraphs>133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정지원</cp:lastModifiedBy>
  <cp:revision>95</cp:revision>
  <dcterms:created xsi:type="dcterms:W3CDTF">2022-08-03T01:14:38Z</dcterms:created>
  <dcterms:modified xsi:type="dcterms:W3CDTF">2024-05-01T23:38:02Z</dcterms:modified>
</cp:coreProperties>
</file>