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6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8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8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접속자 수와 평균 플레이타임</a:t>
            </a:r>
            <a:endParaRPr/>
          </a:p>
        </c:rich>
      </c:tx>
      <c:layout/>
      <c:overlay val="0"/>
    </c:title>
    <c:autoTitleDeleted val="0"/>
    <c:plotArea>
      <c:layout/>
      <c:scatterChart>
        <c:scatterStyle val="line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플레이타임</c:v>
                </c:pt>
              </c:strCache>
            </c:strRef>
          </c:tx>
          <c:marker>
            <c:symbol val="none"/>
            <c:size val="7"/>
          </c:marker>
          <c:dLbls>
            <c:delete val="1"/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strRef>
              <c:f>Sheet1!$A$2:$A$30</c:f>
              <c:strCache>
                <c:ptCount val="29"/>
                <c:pt idx="0">
                  <c:v>5/15</c:v>
                </c:pt>
                <c:pt idx="1">
                  <c:v>5/16</c:v>
                </c:pt>
                <c:pt idx="2">
                  <c:v>5/17</c:v>
                </c:pt>
                <c:pt idx="3">
                  <c:v>5/18</c:v>
                </c:pt>
                <c:pt idx="4">
                  <c:v>5/19</c:v>
                </c:pt>
                <c:pt idx="5">
                  <c:v>5/20</c:v>
                </c:pt>
                <c:pt idx="6">
                  <c:v>5/21</c:v>
                </c:pt>
                <c:pt idx="7">
                  <c:v>5/22</c:v>
                </c:pt>
                <c:pt idx="8">
                  <c:v>5/23</c:v>
                </c:pt>
                <c:pt idx="9">
                  <c:v>5/24</c:v>
                </c:pt>
                <c:pt idx="10">
                  <c:v>5/25</c:v>
                </c:pt>
                <c:pt idx="11">
                  <c:v>5/26</c:v>
                </c:pt>
                <c:pt idx="12">
                  <c:v>5/27</c:v>
                </c:pt>
                <c:pt idx="13">
                  <c:v>5/28</c:v>
                </c:pt>
                <c:pt idx="14">
                  <c:v>5/29</c:v>
                </c:pt>
                <c:pt idx="15">
                  <c:v>5/30</c:v>
                </c:pt>
                <c:pt idx="16">
                  <c:v>5/31</c:v>
                </c:pt>
                <c:pt idx="17">
                  <c:v>6/1</c:v>
                </c:pt>
                <c:pt idx="18">
                  <c:v>6/2</c:v>
                </c:pt>
                <c:pt idx="19">
                  <c:v>6/3</c:v>
                </c:pt>
                <c:pt idx="20">
                  <c:v>6/4</c:v>
                </c:pt>
                <c:pt idx="21">
                  <c:v>6/5</c:v>
                </c:pt>
                <c:pt idx="22">
                  <c:v>6/6</c:v>
                </c:pt>
                <c:pt idx="23">
                  <c:v>6/7</c:v>
                </c:pt>
                <c:pt idx="24">
                  <c:v>6/8</c:v>
                </c:pt>
                <c:pt idx="25">
                  <c:v>6/9</c:v>
                </c:pt>
                <c:pt idx="26">
                  <c:v>6/10</c:v>
                </c:pt>
                <c:pt idx="27">
                  <c:v>6/11</c:v>
                </c:pt>
                <c:pt idx="28">
                  <c:v>6/12</c:v>
                </c:pt>
              </c:strCache>
            </c:strRef>
          </c:xVal>
          <c:yVal>
            <c:numRef>
              <c:f>Sheet1!$C$2:$C$30</c:f>
              <c:numCache>
                <c:formatCode>General</c:formatCode>
                <c:ptCount val="29"/>
                <c:pt idx="0">
                  <c:v>4</c:v>
                </c:pt>
                <c:pt idx="1">
                  <c:v>0.6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29</c:v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>2</c:v>
                </c:pt>
                <c:pt idx="12">
                  <c:v/>
                </c:pt>
                <c:pt idx="13">
                  <c:v/>
                </c:pt>
                <c:pt idx="14">
                  <c:v>10</c:v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>0.5</c:v>
                </c:pt>
                <c:pt idx="26">
                  <c:v/>
                </c:pt>
                <c:pt idx="27">
                  <c:v>2</c:v>
                </c:pt>
                <c:pt idx="28">
                  <c:v/>
                </c:pt>
              </c:numCache>
            </c:numRef>
          </c:yVal>
          <c:smooth val="0"/>
        </c:ser>
        <c:axId val="702438269"/>
        <c:axId val="101203653"/>
      </c:scatterChart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접속자 수</c:v>
                </c:pt>
              </c:strCache>
            </c:strRef>
          </c:tx>
          <c:marker>
            <c:symbol val="none"/>
            <c:size val="7"/>
          </c:marker>
          <c:xVal>
            <c:strRef>
              <c:f>Sheet1!$A$2:$A$30</c:f>
              <c:strCache>
                <c:ptCount val="29"/>
                <c:pt idx="0">
                  <c:v>5/15</c:v>
                </c:pt>
                <c:pt idx="1">
                  <c:v>5/16</c:v>
                </c:pt>
                <c:pt idx="2">
                  <c:v>5/17</c:v>
                </c:pt>
                <c:pt idx="3">
                  <c:v>5/18</c:v>
                </c:pt>
                <c:pt idx="4">
                  <c:v>5/19</c:v>
                </c:pt>
                <c:pt idx="5">
                  <c:v>5/20</c:v>
                </c:pt>
                <c:pt idx="6">
                  <c:v>5/21</c:v>
                </c:pt>
                <c:pt idx="7">
                  <c:v>5/22</c:v>
                </c:pt>
                <c:pt idx="8">
                  <c:v>5/23</c:v>
                </c:pt>
                <c:pt idx="9">
                  <c:v>5/24</c:v>
                </c:pt>
                <c:pt idx="10">
                  <c:v>5/25</c:v>
                </c:pt>
                <c:pt idx="11">
                  <c:v>5/26</c:v>
                </c:pt>
                <c:pt idx="12">
                  <c:v>5/27</c:v>
                </c:pt>
                <c:pt idx="13">
                  <c:v>5/28</c:v>
                </c:pt>
                <c:pt idx="14">
                  <c:v>5/29</c:v>
                </c:pt>
                <c:pt idx="15">
                  <c:v>5/30</c:v>
                </c:pt>
                <c:pt idx="16">
                  <c:v>5/31</c:v>
                </c:pt>
                <c:pt idx="17">
                  <c:v>6/1</c:v>
                </c:pt>
                <c:pt idx="18">
                  <c:v>6/2</c:v>
                </c:pt>
                <c:pt idx="19">
                  <c:v>6/3</c:v>
                </c:pt>
                <c:pt idx="20">
                  <c:v>6/4</c:v>
                </c:pt>
                <c:pt idx="21">
                  <c:v>6/5</c:v>
                </c:pt>
                <c:pt idx="22">
                  <c:v>6/6</c:v>
                </c:pt>
                <c:pt idx="23">
                  <c:v>6/7</c:v>
                </c:pt>
                <c:pt idx="24">
                  <c:v>6/8</c:v>
                </c:pt>
                <c:pt idx="25">
                  <c:v>6/9</c:v>
                </c:pt>
                <c:pt idx="26">
                  <c:v>6/10</c:v>
                </c:pt>
                <c:pt idx="27">
                  <c:v>6/11</c:v>
                </c:pt>
                <c:pt idx="28">
                  <c:v>6/12</c:v>
                </c:pt>
              </c:strCache>
            </c:str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1</c:v>
                </c:pt>
                <c:pt idx="1">
                  <c:v>15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11</c:v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>1</c:v>
                </c:pt>
                <c:pt idx="12">
                  <c:v/>
                </c:pt>
                <c:pt idx="13">
                  <c:v/>
                </c:pt>
                <c:pt idx="14">
                  <c:v>2</c:v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>1</c:v>
                </c:pt>
                <c:pt idx="26">
                  <c:v/>
                </c:pt>
                <c:pt idx="27">
                  <c:v>1</c:v>
                </c:pt>
                <c:pt idx="28">
                  <c:v/>
                </c:pt>
              </c:numCache>
            </c:numRef>
          </c:yVal>
          <c:smooth val="0"/>
        </c:ser>
        <c:axId val="825816397"/>
        <c:axId val="726571437"/>
      </c:scatterChart>
      <c:valAx>
        <c:axId val="702438269"/>
        <c:scaling>
          <c:orientation val="minMax"/>
        </c:scaling>
        <c:axPos val="b"/>
        <c:crossAx val="10120365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01203653"/>
        <c:scaling>
          <c:orientation val="minMax"/>
        </c:scaling>
        <c:axPos val="l"/>
        <c:crossAx val="702438269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25816397"/>
        <c:scaling>
          <c:orientation val="minMax"/>
        </c:scaling>
        <c:axPos val="t"/>
        <c:crossAx val="726571437"/>
        <c:delete val="1"/>
        <c:numFmt formatCode="General" sourceLinked="1"/>
        <c:majorTickMark val="out"/>
        <c:minorTickMark val="none"/>
        <c:tickLblPos val="nextTo"/>
        <c:crosses val="max"/>
        <c:crossBetween val="between"/>
      </c:valAx>
      <c:valAx>
        <c:axId val="726571437"/>
        <c:scaling>
          <c:orientation val="minMax"/>
        </c:scaling>
        <c:axPos val="r"/>
        <c:crossAx val="825816397"/>
        <c:delete val="0"/>
        <c:numFmt formatCode="General" sourceLinked="1"/>
        <c:majorTickMark val="out"/>
        <c:minorTickMark val="none"/>
        <c:tickLblPos val="nextTo"/>
        <c:crosses val="max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62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72662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4716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3400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데이터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9</a:t>
            </a:r>
            <a:r>
              <a:rPr lang="ko-KR" altLang="en-US" sz="2800">
                <a:solidFill>
                  <a:schemeClr val="tx1"/>
                </a:solidFill>
              </a:rPr>
              <a:t>조</a:t>
            </a:r>
            <a:endParaRPr lang="ko-KR" altLang="en-US" sz="2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tx1"/>
                </a:solidFill>
              </a:rPr>
              <a:t>김영민 정지원 오은규 윤민석</a:t>
            </a:r>
            <a:endParaRPr lang="ko-KR" altLang="en-US" sz="28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903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                                                                         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647411" y="2935446"/>
            <a:ext cx="4544588" cy="18554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900"/>
              <a:t>5</a:t>
            </a:r>
            <a:r>
              <a:rPr lang="ko-KR" altLang="en-US" sz="2900"/>
              <a:t>월 </a:t>
            </a:r>
            <a:r>
              <a:rPr lang="en-US" altLang="ko-KR" sz="2900"/>
              <a:t>22</a:t>
            </a:r>
            <a:r>
              <a:rPr lang="ko-KR" altLang="en-US" sz="2900"/>
              <a:t>일 이후로 </a:t>
            </a:r>
            <a:endParaRPr lang="ko-KR" altLang="en-US" sz="2900"/>
          </a:p>
          <a:p>
            <a:pPr lvl="0">
              <a:defRPr/>
            </a:pPr>
            <a:r>
              <a:rPr lang="ko-KR" altLang="en-US" sz="2900"/>
              <a:t>접속이 거의 확인되지 않음</a:t>
            </a:r>
            <a:endParaRPr lang="ko-KR" altLang="en-US" sz="2900"/>
          </a:p>
          <a:p>
            <a:pPr lvl="0"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900"/>
              <a:t>극복 방법 필요</a:t>
            </a:r>
            <a:endParaRPr lang="ko-KR" altLang="en-US" sz="2900"/>
          </a:p>
        </p:txBody>
      </p:sp>
      <p:graphicFrame>
        <p:nvGraphicFramePr>
          <p:cNvPr id="7" name="차트 6"/>
          <p:cNvGraphicFramePr/>
          <p:nvPr/>
        </p:nvGraphicFramePr>
        <p:xfrm>
          <a:off x="158398" y="1189200"/>
          <a:ext cx="7172701" cy="46548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8" name="가로 글상자 7"/>
          <p:cNvSpPr txBox="1"/>
          <p:nvPr/>
        </p:nvSpPr>
        <p:spPr>
          <a:xfrm>
            <a:off x="158398" y="1417638"/>
            <a:ext cx="1377463" cy="3178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분</a:t>
            </a:r>
            <a:r>
              <a:rPr lang="en-US" altLang="ko-KR" sz="1500"/>
              <a:t>)</a:t>
            </a:r>
            <a:endParaRPr lang="en-US" altLang="ko-KR" sz="1500"/>
          </a:p>
        </p:txBody>
      </p:sp>
      <p:sp>
        <p:nvSpPr>
          <p:cNvPr id="9" name="가로 글상자 8"/>
          <p:cNvSpPr txBox="1"/>
          <p:nvPr/>
        </p:nvSpPr>
        <p:spPr>
          <a:xfrm>
            <a:off x="5845799" y="1417638"/>
            <a:ext cx="1377463" cy="31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명</a:t>
            </a:r>
            <a:r>
              <a:rPr lang="en-US" altLang="ko-KR" sz="1500"/>
              <a:t>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34922084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599" y="1600199"/>
          <a:ext cx="6077779" cy="379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31"/>
                <a:gridCol w="3533847"/>
              </a:tblGrid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500"/>
                        <a:t>최고 강화 레벨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도달한 인원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4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6873661" y="1600199"/>
            <a:ext cx="4933304" cy="902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700"/>
              <a:t>4~5</a:t>
            </a:r>
            <a:r>
              <a:rPr lang="ko-KR" altLang="en-US" sz="2700"/>
              <a:t>레벨 구간부터 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급격한 유저 이탈 발생 확인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7462690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타 게임에서는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3424941" cy="513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34540" y="1417638"/>
            <a:ext cx="5555500" cy="3124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90040" y="1417638"/>
            <a:ext cx="2061459" cy="366424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4306109" y="4863228"/>
            <a:ext cx="6406795" cy="16853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500"/>
              <a:t>클래시로얄</a:t>
            </a:r>
            <a:endParaRPr lang="ko-KR" altLang="en-US" sz="3500"/>
          </a:p>
          <a:p>
            <a:pPr lvl="0">
              <a:defRPr/>
            </a:pPr>
            <a:endParaRPr lang="ko-KR" altLang="en-US" sz="3500"/>
          </a:p>
          <a:p>
            <a:pPr lvl="0">
              <a:defRPr/>
            </a:pPr>
            <a:r>
              <a:rPr lang="ko-KR" altLang="en-US" sz="3500"/>
              <a:t>최고 등급의 카드 무료 잠금해제</a:t>
            </a:r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357143550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다른 게임에서는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09122" y="1521307"/>
            <a:ext cx="3423750" cy="3423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8415" y="1687637"/>
            <a:ext cx="5542585" cy="2616100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261110" y="5544000"/>
            <a:ext cx="9808721" cy="3606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   성장 지원 이벤트                                                                                         복귀 보상 이벤트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8160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r">
              <a:buNone/>
              <a:defRPr/>
            </a:pPr>
            <a:r>
              <a:rPr lang="ko-KR" altLang="en-US"/>
              <a:t>게임 내의 아이템인 </a:t>
            </a:r>
            <a:r>
              <a:rPr lang="en-US" altLang="ko-KR"/>
              <a:t>“</a:t>
            </a:r>
            <a:r>
              <a:rPr lang="ko-KR" altLang="en-US"/>
              <a:t>주문서</a:t>
            </a:r>
            <a:r>
              <a:rPr lang="en-US" altLang="ko-KR"/>
              <a:t>”</a:t>
            </a:r>
            <a:r>
              <a:rPr lang="ko-KR" altLang="en-US"/>
              <a:t> </a:t>
            </a:r>
            <a:endParaRPr lang="ko-KR" altLang="en-US"/>
          </a:p>
          <a:p>
            <a:pPr marL="0" lvl="0" indent="0" algn="r">
              <a:buNone/>
              <a:defRPr/>
            </a:pPr>
            <a:r>
              <a:rPr lang="ko-KR" altLang="en-US"/>
              <a:t>양산이 가능하지만</a:t>
            </a:r>
            <a:r>
              <a:rPr lang="en-US" altLang="ko-KR"/>
              <a:t> </a:t>
            </a:r>
            <a:endParaRPr lang="en-US" altLang="ko-KR"/>
          </a:p>
          <a:p>
            <a:pPr marL="0" lvl="0" indent="0" algn="r">
              <a:buNone/>
              <a:defRPr/>
            </a:pPr>
            <a:r>
              <a:rPr lang="ko-KR" altLang="en-US"/>
              <a:t>과정이 귀찮기에</a:t>
            </a:r>
            <a:endParaRPr lang="ko-KR" altLang="en-US"/>
          </a:p>
          <a:p>
            <a:pPr marL="0" lvl="0" indent="0" algn="r">
              <a:buNone/>
              <a:defRPr/>
            </a:pPr>
            <a:endParaRPr lang="ko-KR" altLang="en-US"/>
          </a:p>
          <a:p>
            <a:pPr marL="0" lvl="0" indent="0" algn="r">
              <a:buNone/>
              <a:defRPr/>
            </a:pPr>
            <a:r>
              <a:rPr lang="ko-KR" altLang="en-US"/>
              <a:t>골드를 지급하는 방식으로</a:t>
            </a:r>
            <a:endParaRPr lang="ko-KR" altLang="en-US"/>
          </a:p>
          <a:p>
            <a:pPr marL="0" lvl="0" indent="0" algn="r">
              <a:buNone/>
              <a:defRPr/>
            </a:pPr>
            <a:r>
              <a:rPr lang="ko-KR" altLang="en-US"/>
              <a:t>인게임에 적용</a:t>
            </a:r>
            <a:endParaRPr lang="ko-KR" altLang="en-US"/>
          </a:p>
          <a:p>
            <a:pPr marL="0" lvl="0" indent="0" algn="r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097" y="1600200"/>
            <a:ext cx="575390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53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</ep:Words>
  <ep:PresentationFormat>화면 슬라이드 쇼(4:3)</ep:PresentationFormat>
  <ep:Paragraphs>29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게임 데이터 분석</vt:lpstr>
      <vt:lpstr>문제점</vt:lpstr>
      <vt:lpstr>문제점</vt:lpstr>
      <vt:lpstr>타 게임에서는?</vt:lpstr>
      <vt:lpstr>다른 게임에서는?</vt:lpstr>
      <vt:lpstr>적용하기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2024-06-12T11:39:13.042</dcterms:created>
  <dc:creator>ok041</dc:creator>
  <cp:lastModifiedBy>ok041</cp:lastModifiedBy>
  <dcterms:modified xsi:type="dcterms:W3CDTF">2024-06-19T23:29:23.988</dcterms:modified>
  <cp:revision>87</cp:revision>
  <dc:title>게임 데이터 분석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