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p>
            <a:pPr algn="l">
              <a:defRPr sz="1800" b="0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800" b="0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rPr>
              <a:t>유저 접속 수</a:t>
            </a:r>
            <a:endParaRPr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4356606677174568176"/>
          <c:y val="0.17569440603256225586"/>
          <c:w val="0.93560057878494262695"/>
          <c:h val="0.733009278774261474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유저의 수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5/15</c:v>
                </c:pt>
                <c:pt idx="1">
                  <c:v>5/16</c:v>
                </c:pt>
                <c:pt idx="2">
                  <c:v>5/22</c:v>
                </c:pt>
                <c:pt idx="3">
                  <c:v>5/26</c:v>
                </c:pt>
                <c:pt idx="4">
                  <c:v>5/29</c:v>
                </c:pt>
                <c:pt idx="5">
                  <c:v>6/9</c:v>
                </c:pt>
                <c:pt idx="6">
                  <c:v>6/11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14</c:v>
                </c:pt>
                <c:pt idx="2">
                  <c:v>12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5/15</c:v>
                </c:pt>
                <c:pt idx="1">
                  <c:v>5/16</c:v>
                </c:pt>
                <c:pt idx="2">
                  <c:v>5/22</c:v>
                </c:pt>
                <c:pt idx="3">
                  <c:v>5/26</c:v>
                </c:pt>
                <c:pt idx="4">
                  <c:v>5/29</c:v>
                </c:pt>
                <c:pt idx="5">
                  <c:v>6/9</c:v>
                </c:pt>
                <c:pt idx="6">
                  <c:v>6/11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5/15</c:v>
                </c:pt>
                <c:pt idx="1">
                  <c:v>5/16</c:v>
                </c:pt>
                <c:pt idx="2">
                  <c:v>5/22</c:v>
                </c:pt>
                <c:pt idx="3">
                  <c:v>5/26</c:v>
                </c:pt>
                <c:pt idx="4">
                  <c:v>5/29</c:v>
                </c:pt>
                <c:pt idx="5">
                  <c:v>6/9</c:v>
                </c:pt>
                <c:pt idx="6">
                  <c:v>6/11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</c:numCache>
            </c:numRef>
          </c:val>
        </c:ser>
        <c:gapWidth val="150"/>
        <c:overlap val="0"/>
        <c:axId val="551811036"/>
        <c:axId val="423627674"/>
      </c:barChart>
      <c:catAx>
        <c:axId val="551811036"/>
        <c:scaling>
          <c:orientation val="minMax"/>
        </c:scaling>
        <c:axPos val="b"/>
        <c:crossAx val="423627674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423627674"/>
        <c:scaling>
          <c:orientation val="minMax"/>
        </c:scaling>
        <c:axPos val="l"/>
        <c:crossAx val="551811036"/>
        <c:delete val="0"/>
        <c:numFmt formatCode="General" sourceLinked="1"/>
        <c:majorTickMark val="out"/>
        <c:minorTickMark val="none"/>
        <c:tickLblPos val="nextTo"/>
        <c:crosses val="autoZero"/>
        <c:crossBetween val="between"/>
      </c:valAx>
      <c:spPr/>
    </c:plotArea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626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172662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4716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게임 데이터 분석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 sz="2800">
                <a:solidFill>
                  <a:schemeClr val="tx1"/>
                </a:solidFill>
              </a:rPr>
              <a:t>9</a:t>
            </a:r>
            <a:r>
              <a:rPr lang="ko-KR" altLang="en-US" sz="2800">
                <a:solidFill>
                  <a:schemeClr val="tx1"/>
                </a:solidFill>
              </a:rPr>
              <a:t>조</a:t>
            </a:r>
            <a:endParaRPr lang="ko-KR" altLang="en-US" sz="28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tx1"/>
                </a:solidFill>
              </a:rPr>
              <a:t>김영민 정지원 오은규 윤민석</a:t>
            </a:r>
            <a:endParaRPr lang="ko-KR" altLang="en-US" sz="2800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29034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로그 현황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                                                                         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349" y="1254140"/>
            <a:ext cx="7445684" cy="5218082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7647411" y="2935446"/>
            <a:ext cx="4544588" cy="18554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900"/>
              <a:t>5</a:t>
            </a:r>
            <a:r>
              <a:rPr lang="ko-KR" altLang="en-US" sz="2900"/>
              <a:t>월 </a:t>
            </a:r>
            <a:r>
              <a:rPr lang="en-US" altLang="ko-KR" sz="2900"/>
              <a:t>22</a:t>
            </a:r>
            <a:r>
              <a:rPr lang="ko-KR" altLang="en-US" sz="2900"/>
              <a:t>일 이후로 </a:t>
            </a:r>
            <a:endParaRPr lang="ko-KR" altLang="en-US" sz="2900"/>
          </a:p>
          <a:p>
            <a:pPr lvl="0">
              <a:defRPr/>
            </a:pPr>
            <a:r>
              <a:rPr lang="ko-KR" altLang="en-US" sz="2900"/>
              <a:t>접속이 거의 확인되지 않음</a:t>
            </a:r>
            <a:endParaRPr lang="ko-KR" altLang="en-US" sz="2900"/>
          </a:p>
          <a:p>
            <a:pPr lvl="0">
              <a:defRPr/>
            </a:pPr>
            <a:endParaRPr lang="ko-KR" altLang="en-US" sz="2900"/>
          </a:p>
          <a:p>
            <a:pPr lvl="0">
              <a:defRPr/>
            </a:pPr>
            <a:r>
              <a:rPr lang="ko-KR" altLang="en-US" sz="2900"/>
              <a:t>극복 방법 필요</a:t>
            </a:r>
            <a:endParaRPr lang="ko-KR" altLang="en-US" sz="2900"/>
          </a:p>
        </p:txBody>
      </p:sp>
    </p:spTree>
    <p:extLst>
      <p:ext uri="{BB962C8B-B14F-4D97-AF65-F5344CB8AC3E}">
        <p14:creationId xmlns:p14="http://schemas.microsoft.com/office/powerpoint/2010/main" val="134922084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타 게임에서는</a:t>
            </a:r>
            <a:r>
              <a:rPr lang="en-US" altLang="ko-KR"/>
              <a:t>?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609599" y="1417638"/>
            <a:ext cx="3424941" cy="5130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34540" y="1417638"/>
            <a:ext cx="5555500" cy="31249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590040" y="1417638"/>
            <a:ext cx="2061459" cy="3664245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4306109" y="4863228"/>
            <a:ext cx="6406795" cy="16853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500"/>
              <a:t>클래시로얄</a:t>
            </a:r>
            <a:endParaRPr lang="ko-KR" altLang="en-US" sz="3500"/>
          </a:p>
          <a:p>
            <a:pPr lvl="0">
              <a:defRPr/>
            </a:pPr>
            <a:endParaRPr lang="ko-KR" altLang="en-US" sz="3500"/>
          </a:p>
          <a:p>
            <a:pPr lvl="0">
              <a:defRPr/>
            </a:pPr>
            <a:r>
              <a:rPr lang="ko-KR" altLang="en-US" sz="3500"/>
              <a:t>최고 등급의 카드 무료 잠금해제</a:t>
            </a:r>
            <a:endParaRPr lang="ko-KR" altLang="en-US" sz="3500"/>
          </a:p>
        </p:txBody>
      </p:sp>
    </p:spTree>
    <p:extLst>
      <p:ext uri="{BB962C8B-B14F-4D97-AF65-F5344CB8AC3E}">
        <p14:creationId xmlns:p14="http://schemas.microsoft.com/office/powerpoint/2010/main" val="357143550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똑같이 따라한다면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 algn="r">
              <a:buNone/>
              <a:defRPr/>
            </a:pPr>
            <a:r>
              <a:rPr lang="ko-KR" altLang="en-US"/>
              <a:t>게임 내의 아이템인 </a:t>
            </a:r>
            <a:r>
              <a:rPr lang="en-US" altLang="ko-KR"/>
              <a:t>“</a:t>
            </a:r>
            <a:r>
              <a:rPr lang="ko-KR" altLang="en-US"/>
              <a:t>주문서</a:t>
            </a:r>
            <a:r>
              <a:rPr lang="en-US" altLang="ko-KR"/>
              <a:t>”</a:t>
            </a:r>
            <a:endParaRPr lang="en-US" altLang="ko-KR"/>
          </a:p>
          <a:p>
            <a:pPr marL="0" lvl="0" indent="0" algn="r">
              <a:buNone/>
              <a:defRPr/>
            </a:pPr>
            <a:r>
              <a:rPr lang="ko-KR" altLang="en-US"/>
              <a:t>조금만 시간을 투자한다면</a:t>
            </a:r>
            <a:endParaRPr lang="ko-KR" altLang="en-US"/>
          </a:p>
          <a:p>
            <a:pPr marL="0" lvl="0" indent="0" algn="r">
              <a:buNone/>
              <a:defRPr/>
            </a:pPr>
            <a:r>
              <a:rPr lang="ko-KR" altLang="en-US"/>
              <a:t>너무나 쉽게 획득 가능</a:t>
            </a:r>
            <a:endParaRPr lang="ko-KR" altLang="en-US"/>
          </a:p>
          <a:p>
            <a:pPr marL="0" lvl="0" indent="0" algn="r">
              <a:buNone/>
              <a:defRPr/>
            </a:pPr>
            <a:endParaRPr lang="ko-KR" altLang="en-US"/>
          </a:p>
          <a:p>
            <a:pPr marL="0" lvl="0" indent="0" algn="r">
              <a:buNone/>
              <a:defRPr/>
            </a:pPr>
            <a:r>
              <a:rPr lang="ko-KR" altLang="en-US"/>
              <a:t>따라서</a:t>
            </a:r>
            <a:r>
              <a:rPr lang="en-US" altLang="ko-KR"/>
              <a:t>,</a:t>
            </a:r>
            <a:r>
              <a:rPr lang="ko-KR" altLang="en-US"/>
              <a:t> 별 의미가 없다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097" y="1600200"/>
            <a:ext cx="5753902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65395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이벤트 개최와 결과</a:t>
            </a:r>
            <a:endParaRPr lang="ko-KR" altLang="en-US"/>
          </a:p>
        </p:txBody>
      </p:sp>
      <p:graphicFrame>
        <p:nvGraphicFramePr>
          <p:cNvPr id="4" name="차트 3"/>
          <p:cNvGraphicFramePr/>
          <p:nvPr/>
        </p:nvGraphicFramePr>
        <p:xfrm>
          <a:off x="4442099" y="1577700"/>
          <a:ext cx="7315200" cy="4114800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5" name="가로 글상자 4"/>
          <p:cNvSpPr txBox="1"/>
          <p:nvPr/>
        </p:nvSpPr>
        <p:spPr>
          <a:xfrm>
            <a:off x="422099" y="1417638"/>
            <a:ext cx="7463803" cy="237140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000"/>
              <a:t>이벤트</a:t>
            </a:r>
            <a:endParaRPr lang="ko-KR" altLang="en-US" sz="3000"/>
          </a:p>
          <a:p>
            <a:pPr lvl="0">
              <a:defRPr/>
            </a:pPr>
            <a:r>
              <a:rPr lang="ko-KR" altLang="en-US" sz="3000"/>
              <a:t>강화수치 </a:t>
            </a:r>
            <a:r>
              <a:rPr lang="en-US" altLang="ko-KR" sz="3000"/>
              <a:t>6</a:t>
            </a:r>
            <a:r>
              <a:rPr lang="ko-KR" altLang="en-US" sz="3000"/>
              <a:t>강 달성시 </a:t>
            </a:r>
            <a:endParaRPr lang="ko-KR" altLang="en-US" sz="3000"/>
          </a:p>
          <a:p>
            <a:pPr lvl="0">
              <a:defRPr/>
            </a:pPr>
            <a:r>
              <a:rPr lang="ko-KR" altLang="en-US" sz="3000"/>
              <a:t>상금 </a:t>
            </a:r>
            <a:r>
              <a:rPr lang="en-US" altLang="ko-KR" sz="3000"/>
              <a:t>5</a:t>
            </a:r>
            <a:r>
              <a:rPr lang="ko-KR" altLang="en-US" sz="3000"/>
              <a:t>천원 </a:t>
            </a:r>
            <a:endParaRPr lang="ko-KR" altLang="en-US" sz="3000"/>
          </a:p>
          <a:p>
            <a:pPr lvl="0">
              <a:defRPr/>
            </a:pPr>
            <a:r>
              <a:rPr lang="ko-KR" altLang="en-US" sz="3000"/>
              <a:t>지급 이벤트 진행</a:t>
            </a:r>
            <a:endParaRPr lang="ko-KR" altLang="en-US" sz="3000"/>
          </a:p>
          <a:p>
            <a:pPr lvl="0">
              <a:defRPr/>
            </a:pPr>
            <a:r>
              <a:rPr lang="en-US" altLang="ko-KR" sz="3000"/>
              <a:t>6/11~</a:t>
            </a:r>
            <a:endParaRPr lang="en-US" altLang="ko-KR" sz="3000"/>
          </a:p>
        </p:txBody>
      </p:sp>
    </p:spTree>
    <p:extLst>
      <p:ext uri="{BB962C8B-B14F-4D97-AF65-F5344CB8AC3E}">
        <p14:creationId xmlns:p14="http://schemas.microsoft.com/office/powerpoint/2010/main" val="114529905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51</ep:Words>
  <ep:PresentationFormat>화면 슬라이드 쇼(4:3)</ep:PresentationFormat>
  <ep:Paragraphs>26</ep:Paragraphs>
  <ep:Slides>5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게임 데이터 분석</vt:lpstr>
      <vt:lpstr>로그 현황</vt:lpstr>
      <vt:lpstr>타 게임에서는?</vt:lpstr>
      <vt:lpstr>똑같이 따라한다면</vt:lpstr>
      <vt:lpstr>이벤트 개최와 결과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2024-06-12T11:39:13.042</dcterms:created>
  <dc:creator>ok041</dc:creator>
  <cp:lastModifiedBy>ok041</cp:lastModifiedBy>
  <dcterms:modified xsi:type="dcterms:W3CDTF">2024-06-12T13:42:54.028</dcterms:modified>
  <cp:revision>38</cp:revision>
  <dc:title>게임 데이터 분석</dc:title>
  <cp:version>12.0.0.3437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