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56" r:id="rId2"/>
    <p:sldId id="257" r:id="rId3"/>
    <p:sldId id="275" r:id="rId4"/>
    <p:sldId id="272" r:id="rId5"/>
    <p:sldId id="273" r:id="rId6"/>
    <p:sldId id="274" r:id="rId7"/>
    <p:sldId id="276" r:id="rId8"/>
    <p:sldId id="259" r:id="rId9"/>
    <p:sldId id="277" r:id="rId10"/>
    <p:sldId id="269" r:id="rId11"/>
    <p:sldId id="282" r:id="rId12"/>
    <p:sldId id="270" r:id="rId13"/>
    <p:sldId id="281" r:id="rId14"/>
    <p:sldId id="271" r:id="rId15"/>
    <p:sldId id="283" r:id="rId16"/>
    <p:sldId id="284" r:id="rId17"/>
    <p:sldId id="285" r:id="rId18"/>
    <p:sldId id="264" r:id="rId19"/>
    <p:sldId id="287" r:id="rId20"/>
    <p:sldId id="288" r:id="rId21"/>
    <p:sldId id="290" r:id="rId22"/>
    <p:sldId id="292" r:id="rId23"/>
    <p:sldId id="293" r:id="rId24"/>
    <p:sldId id="291" r:id="rId25"/>
    <p:sldId id="286" r:id="rId26"/>
    <p:sldId id="265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1.bin"  /></Relationships>
</file>

<file path=ppt/charts/_rels/chart2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2.bin"  /></Relationships>
</file>

<file path=ppt/charts/_rels/chart3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3.bin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1024"/>
        <c:axId val="1730935504"/>
      </c:barChart>
      <c:catAx>
        <c:axId val="17309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5504"/>
        <c:crosses val="autoZero"/>
        <c:auto val="1"/>
        <c:lblAlgn val="ctr"/>
        <c:lblOffset val="100"/>
        <c:noMultiLvlLbl val="0"/>
      </c:catAx>
      <c:valAx>
        <c:axId val="1730935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7008"/>
        <c:axId val="1730918640"/>
      </c:barChart>
      <c:catAx>
        <c:axId val="173091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18640"/>
        <c:crosses val="autoZero"/>
        <c:auto val="1"/>
        <c:lblAlgn val="ctr"/>
        <c:lblOffset val="100"/>
        <c:noMultiLvlLbl val="0"/>
      </c:catAx>
      <c:valAx>
        <c:axId val="17309186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34416"/>
        <c:axId val="1730936048"/>
      </c:barChart>
      <c:catAx>
        <c:axId val="17309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6048"/>
        <c:crosses val="autoZero"/>
        <c:auto val="1"/>
        <c:lblAlgn val="ctr"/>
        <c:lblOffset val="100"/>
        <c:noMultiLvlLbl val="0"/>
      </c:catAx>
      <c:valAx>
        <c:axId val="1730936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rm.or.kr/krmts/search/detailView.html?dbGubun=SD&amp;category=Report&amp;m201_id=10036618&amp;local_id=10051583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Relationship Id="rId5" Type="http://schemas.openxmlformats.org/officeDocument/2006/relationships/chart" Target="../charts/char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15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154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데이터 산업 시장의 현재와 미래</a:t>
            </a:r>
            <a:endParaRPr altLang="ko-KR" sz="5400" b="1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endParaRPr lang="en-US" altLang="ko-KR" sz="10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endParaRPr lang="en-US" altLang="ko-KR" sz="10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ctr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rgbClr val="a5a5a5"/>
                </a:solidFill>
                <a:latin typeface="+mn-cs"/>
              </a:rPr>
              <a:t>데이터 산업 분석을 통한 수요 예측</a:t>
            </a:r>
            <a:endParaRPr lang="en-US" altLang="ko-KR" sz="2400" b="1">
              <a:solidFill>
                <a:srgbClr val="a5a5a5"/>
              </a:solidFill>
              <a:latin typeface="+mn-cs"/>
            </a:endParaRPr>
          </a:p>
        </p:txBody>
      </p:sp>
      <p:sp>
        <p:nvSpPr>
          <p:cNvPr id="5" name="nppt_165907963546815158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5407166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67808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4757607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6920551" y="2093311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r>
                <a:rPr lang="ko-KR" altLang="en-US" sz="1200" b="1">
                  <a:solidFill>
                    <a:srgbClr val="ffffff"/>
                  </a:solidFill>
                  <a:latin typeface="+mn-cs"/>
                </a:rPr>
                <a:t>인력현황</a:t>
              </a:r>
              <a:endParaRPr lang="ko-KR" altLang="en-US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/>
          <p:nvPr/>
        </p:nvGrpSpPr>
        <p:grpSpPr>
          <a:xfrm rot="0">
            <a:off x="4367808" y="2093310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시장규모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491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1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10792445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28263" y="4725144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60096" y="2165319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6992559" y="4685599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인력부족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lide3_group9"/>
          <p:cNvGrpSpPr/>
          <p:nvPr/>
        </p:nvGrpSpPr>
        <p:grpSpPr>
          <a:xfrm rot="0">
            <a:off x="4328263" y="2132856"/>
            <a:ext cx="975649" cy="975649"/>
            <a:chOff x="6969225" y="2153619"/>
            <a:chExt cx="975649" cy="975649"/>
          </a:xfrm>
        </p:grpSpPr>
        <p:sp>
          <p:nvSpPr>
            <p:cNvPr id="47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8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0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1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 직무별 인력 부족률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135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ko-KR" altLang="en-US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/>
          <p:nvPr/>
        </p:nvGrpSpPr>
        <p:grpSpPr>
          <a:xfrm rot="16196613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6920551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2093311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2" name="slide3_group7"/>
          <p:cNvGrpSpPr/>
          <p:nvPr/>
        </p:nvGrpSpPr>
        <p:grpSpPr>
          <a:xfrm rot="0">
            <a:off x="4367808" y="4757607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필요인력</a:t>
              </a:r>
              <a:endParaRPr lang="ko-KR" altLang="en-US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slide3_group9"/>
          <p:cNvGrpSpPr/>
          <p:nvPr/>
        </p:nvGrpSpPr>
        <p:grpSpPr>
          <a:xfrm rot="0">
            <a:off x="4367808" y="2093310"/>
            <a:ext cx="975649" cy="975649"/>
            <a:chOff x="6969225" y="2153619"/>
            <a:chExt cx="975649" cy="975649"/>
          </a:xfrm>
        </p:grpSpPr>
        <p:sp>
          <p:nvSpPr>
            <p:cNvPr id="47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8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0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1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3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slide3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</a:endParaRPr>
          </a:p>
        </p:txBody>
      </p:sp>
      <p:sp>
        <p:nvSpPr>
          <p:cNvPr id="55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매년 향후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년간의 필요인력 현황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1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9075812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시각화 삽입하고 이 양식 삭제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데이터산업 시장규모 증감률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데이터 분석결과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8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45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9075812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시각화 삽입하고 이 양식 삭제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연도별 데이터산업 시장 변동추이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데이터 분석결과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967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1515643" y="1124744"/>
            <a:ext cx="9158072" cy="49884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400" b="1">
                <a:solidFill>
                  <a:srgbClr val="baff1a"/>
                </a:solidFill>
              </a:rPr>
              <a:t>국가의 인재양성</a:t>
            </a:r>
            <a:endParaRPr lang="ko-KR" altLang="en-US" sz="3400" b="1">
              <a:solidFill>
                <a:srgbClr val="baff1a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앞서 분석했던 데이터에서 몇</a:t>
            </a:r>
            <a:r>
              <a:rPr lang="en-US" altLang="ko-KR" sz="2400" b="1">
                <a:solidFill>
                  <a:schemeClr val="lt1"/>
                </a:solidFill>
              </a:rPr>
              <a:t>%</a:t>
            </a:r>
            <a:r>
              <a:rPr lang="ko-KR" altLang="en-US" sz="2400" b="1">
                <a:solidFill>
                  <a:schemeClr val="lt1"/>
                </a:solidFill>
              </a:rPr>
              <a:t>정도 인력 부족한지 보고 그정도는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인원이 늘어나야 한다</a:t>
            </a:r>
            <a:r>
              <a:rPr lang="en-US" altLang="ko-KR" sz="2400" b="1">
                <a:solidFill>
                  <a:schemeClr val="lt1"/>
                </a:solidFill>
              </a:rPr>
              <a:t>.</a:t>
            </a:r>
            <a:r>
              <a:rPr lang="ko-KR" altLang="en-US" sz="2400" b="1">
                <a:solidFill>
                  <a:schemeClr val="lt1"/>
                </a:solidFill>
              </a:rPr>
              <a:t> 기입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//</a:t>
            </a:r>
            <a:r>
              <a:rPr lang="ko-KR" altLang="en-US" sz="2400" b="1">
                <a:solidFill>
                  <a:schemeClr val="lt1"/>
                </a:solidFill>
              </a:rPr>
              <a:t>우리 데이터 반영시켜서 알맞게 적으면 됩니다</a:t>
            </a:r>
            <a:r>
              <a:rPr lang="en-US" altLang="ko-KR" sz="2400" b="1">
                <a:solidFill>
                  <a:schemeClr val="lt1"/>
                </a:solidFill>
              </a:rPr>
              <a:t>!</a:t>
            </a:r>
            <a:endParaRPr lang="en-US" altLang="ko-KR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수치화한거 </a:t>
            </a:r>
            <a:r>
              <a:rPr lang="en-US" altLang="ko-KR" sz="2400" b="1">
                <a:solidFill>
                  <a:schemeClr val="lt1"/>
                </a:solidFill>
              </a:rPr>
              <a:t>(</a:t>
            </a:r>
            <a:r>
              <a:rPr lang="ko-KR" altLang="en-US" sz="2400" b="1">
                <a:solidFill>
                  <a:schemeClr val="lt1"/>
                </a:solidFill>
              </a:rPr>
              <a:t>퍼센트</a:t>
            </a:r>
            <a:r>
              <a:rPr lang="en-US" altLang="ko-KR" sz="2400" b="1">
                <a:solidFill>
                  <a:schemeClr val="lt1"/>
                </a:solidFill>
              </a:rPr>
              <a:t>)</a:t>
            </a:r>
            <a:r>
              <a:rPr lang="ko-KR" altLang="en-US" sz="2400" b="1">
                <a:solidFill>
                  <a:schemeClr val="lt1"/>
                </a:solidFill>
              </a:rPr>
              <a:t> 꼭 넣어주어야합니다</a:t>
            </a:r>
            <a:r>
              <a:rPr lang="en-US" altLang="ko-KR" sz="2400" b="1">
                <a:solidFill>
                  <a:schemeClr val="lt1"/>
                </a:solidFill>
              </a:rPr>
              <a:t>~~~~~</a:t>
            </a:r>
            <a:r>
              <a:rPr lang="ko-KR" altLang="en-US" sz="2400" b="1">
                <a:solidFill>
                  <a:schemeClr val="lt1"/>
                </a:solidFill>
              </a:rPr>
              <a:t> 수치화가 짱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인력양성 지원을 통한 데이터 경제시대 조기 정착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 인력의 중요성이 꾸준히 커지는 추세이므로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정부의 적극적인 지원 기대 가능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데이터산업 활성화 정책 수요</a:t>
            </a:r>
            <a:endParaRPr lang="ko-KR" altLang="en-US"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1415480" y="1115575"/>
            <a:ext cx="8855913" cy="3987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400" b="1">
                <a:solidFill>
                  <a:srgbClr val="baff1a"/>
                </a:solidFill>
              </a:rPr>
              <a:t>교육적 측면</a:t>
            </a:r>
            <a:endParaRPr lang="ko-KR" altLang="en-US" sz="3400" b="1">
              <a:solidFill>
                <a:srgbClr val="baff1a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시장규모가 꾸준히 늘어나므로 그만큼 인재를 양성시킬 전문가 증가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데이터의 중요도 체감이 퍼져 더 많은 사람이 입문 가능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400" b="1">
                <a:solidFill>
                  <a:schemeClr val="lt1"/>
                </a:solidFill>
              </a:rPr>
              <a:t>▶ 향후 </a:t>
            </a:r>
            <a:r>
              <a:rPr lang="en-US" altLang="ko-KR" sz="2400" b="1">
                <a:solidFill>
                  <a:schemeClr val="lt1"/>
                </a:solidFill>
              </a:rPr>
              <a:t>5</a:t>
            </a:r>
            <a:r>
              <a:rPr lang="ko-KR" altLang="en-US" sz="2400" b="1">
                <a:solidFill>
                  <a:schemeClr val="lt1"/>
                </a:solidFill>
              </a:rPr>
              <a:t>년의 인력 부족률만 봐도 요구 인력 ↑</a:t>
            </a:r>
            <a:r>
              <a:rPr lang="en-US" altLang="ko-KR" sz="2400" b="1">
                <a:solidFill>
                  <a:schemeClr val="lt1"/>
                </a:solidFill>
              </a:rPr>
              <a:t>,</a:t>
            </a:r>
            <a:r>
              <a:rPr lang="ko-KR" altLang="en-US" sz="2400" b="1">
                <a:solidFill>
                  <a:schemeClr val="lt1"/>
                </a:solidFill>
              </a:rPr>
              <a:t> 수요량의 증가가 지속되면 공급량이 어느정도 따라옴</a:t>
            </a:r>
            <a:endParaRPr lang="ko-KR" altLang="en-US" sz="24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7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목차</a:t>
            </a:r>
            <a:endParaRPr altLang="ko-KR" sz="5400" b="1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endParaRPr lang="en-US" altLang="ko-KR" sz="2400" b="1">
              <a:solidFill>
                <a:srgbClr val="a5a5a5"/>
              </a:solidFill>
              <a:latin typeface="+mn-cs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1.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분석의 필요성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2.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분석과정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3.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분석결과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4.</a:t>
            </a:r>
            <a:r>
              <a:rPr lang="ko-KR" altLang="en-US" sz="2800" b="1">
                <a:solidFill>
                  <a:srgbClr val="e7e6e6"/>
                </a:solidFill>
                <a:latin typeface="맑은 고딕"/>
                <a:ea typeface="맑은 고딕"/>
              </a:rPr>
              <a:t> 기대효과</a:t>
            </a:r>
            <a:endParaRPr lang="ko-KR" altLang="en-US" sz="2800" b="1">
              <a:solidFill>
                <a:srgbClr val="e7e6e6"/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lang="en-US" altLang="ko-KR" sz="2800" b="1">
                <a:solidFill>
                  <a:srgbClr val="e7e6e6"/>
                </a:solidFill>
                <a:latin typeface="맑은 고딕"/>
                <a:ea typeface="맑은 고딕"/>
              </a:rPr>
              <a:t>5.</a:t>
            </a:r>
            <a:r>
              <a:rPr altLang="ko-KR" sz="2800" b="1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결론</a:t>
            </a:r>
            <a:endParaRPr altLang="ko-KR" sz="2800" b="1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6590796354681536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"/>
          <p:cNvSpPr txBox="1"/>
          <p:nvPr/>
        </p:nvSpPr>
        <p:spPr>
          <a:xfrm>
            <a:off x="1415480" y="1115576"/>
            <a:ext cx="8855913" cy="3254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거시적 관점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spc="0" normalizeH="0" baseline="0" mc:Ignorable="hp" hp:hslEmbossed="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전세계적인 데이터 시장의 꾸준한 수요로 미래 기대효과↑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데이터가 줄지 않는 이상 빅데이터 시장도 계속해서 성장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 생각지도 못했던 분야와 데이터산업의 연계 가능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40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i="0" u="none" strike="noStrike" kern="1200" cap="none" normalizeH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i="0" u="none" strike="noStrike" kern="1200" cap="none" normalizeH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418456" y="5157192"/>
            <a:ext cx="5181600" cy="643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2-1데이터산업 전체 시장규모 그래프형식 참조(결론용) 표 형식만 참고하는것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60096" y="1484784"/>
            <a:ext cx="4577125" cy="522875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343472" y="2425263"/>
            <a:ext cx="4392488" cy="2554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◆ 앞의 분석과 기대효과만 봐도 데이터와 관련된 것을 배우고 전문가가 된다면 미래가 밝음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지금 열심히 배워두자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우리의 선택은 탁월했다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◆ 등등 내용 고쳐써야합니다</a:t>
            </a:r>
            <a:r>
              <a:rPr lang="en-US" altLang="ko-KR"/>
              <a:t>~!!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29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2_shape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831627"/>
          </a:xfrm>
        </p:spPr>
        <p:txBody>
          <a:bodyPr/>
          <a:p>
            <a:pPr>
              <a:defRPr/>
            </a:pPr>
            <a:r>
              <a:rPr lang="ko-KR" altLang="en-US" sz="3900"/>
              <a:t>참고자료</a:t>
            </a:r>
            <a:endParaRPr lang="ko-KR" altLang="en-US" sz="3900"/>
          </a:p>
        </p:txBody>
      </p:sp>
      <p:sp>
        <p:nvSpPr>
          <p:cNvPr id="3" name="layout2_shape2"/>
          <p:cNvSpPr>
            <a:spLocks noGrp="1"/>
          </p:cNvSpPr>
          <p:nvPr>
            <p:ph idx="1"/>
          </p:nvPr>
        </p:nvSpPr>
        <p:spPr>
          <a:xfrm>
            <a:off x="838199" y="1412776"/>
            <a:ext cx="10515600" cy="4351338"/>
          </a:xfrm>
        </p:spPr>
        <p:txBody>
          <a:bodyPr/>
          <a:p>
            <a:pPr marL="0" indent="0">
              <a:buNone/>
              <a:defRPr/>
            </a:pPr>
            <a:r>
              <a:rPr lang="en-US" altLang="ko-KR" sz="1800">
                <a:hlinkClick r:id="rId2"/>
              </a:rPr>
              <a:t>https://www.krm.or.kr/krmts/search/detailView.html?dbGubun=SD&amp;category=Report&amp;m201_id=10036618&amp;local_id=10051583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국내 기업을 위한 빅 데이터 적용 방안 도출 및 기대효과분석, 2012, 한국연구재단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2021년</a:t>
            </a:r>
            <a:r>
              <a:rPr lang="ko-KR" altLang="en-US" sz="1800"/>
              <a:t> </a:t>
            </a:r>
            <a:r>
              <a:rPr lang="en-US" altLang="ko-KR" sz="1800"/>
              <a:t>데이터산업현황조사</a:t>
            </a:r>
            <a:r>
              <a:rPr lang="ko-KR" altLang="en-US" sz="1800"/>
              <a:t> </a:t>
            </a:r>
            <a:r>
              <a:rPr lang="en-US" altLang="ko-KR" sz="1800"/>
              <a:t>결과보고서,</a:t>
            </a:r>
            <a:r>
              <a:rPr lang="ko-KR" altLang="en-US" sz="1800"/>
              <a:t> </a:t>
            </a:r>
            <a:r>
              <a:rPr lang="en-US" altLang="ko-KR" sz="1800"/>
              <a:t>2022,</a:t>
            </a:r>
            <a:r>
              <a:rPr lang="ko-KR" altLang="en-US" sz="1800"/>
              <a:t> 한국데이터산업진흥원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 시장규모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데이터직무 전체 인력 현황 및 수요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데이터직무 인력 수요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 전체 시장규모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데이터산업의 데이터 직무 인력 현황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향후 </a:t>
            </a:r>
            <a:r>
              <a:rPr lang="en-US" altLang="ko-KR" sz="1800"/>
              <a:t>5</a:t>
            </a:r>
            <a:r>
              <a:rPr lang="ko-KR" altLang="en-US" sz="1800"/>
              <a:t>년간 데이터산업의 데이터직무 인력부족률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향후 </a:t>
            </a:r>
            <a:r>
              <a:rPr lang="en-US" altLang="ko-KR" sz="1800"/>
              <a:t>5</a:t>
            </a:r>
            <a:r>
              <a:rPr lang="ko-KR" altLang="en-US" sz="1800"/>
              <a:t>년간 데이터산업의 데이터직무별 빅데이터 인력부족률</a:t>
            </a:r>
            <a:r>
              <a:rPr lang="en-US" altLang="ko-KR" sz="1800"/>
              <a:t>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2022,</a:t>
            </a:r>
            <a:r>
              <a:rPr lang="ko-KR" altLang="en-US" sz="1800"/>
              <a:t> 통계청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5324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527" y="-819472"/>
            <a:ext cx="7772945" cy="80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sp>
        <p:nvSpPr>
          <p:cNvPr id="13" name="nppt_1659084515006876"/>
          <p:cNvSpPr/>
          <p:nvPr/>
        </p:nvSpPr>
        <p:spPr>
          <a:xfrm>
            <a:off x="1047260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국가의 인재양성 방향</a:t>
            </a:r>
            <a:endParaRPr lang="ko-KR" altLang="en-US" sz="1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65908451500687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881"/>
          <p:cNvSpPr/>
          <p:nvPr/>
        </p:nvSpPr>
        <p:spPr>
          <a:xfrm>
            <a:off x="4771535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nppt_165908451500688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nppt_1659084515006886"/>
          <p:cNvSpPr/>
          <p:nvPr/>
        </p:nvSpPr>
        <p:spPr>
          <a:xfrm>
            <a:off x="8495810" y="4532650"/>
            <a:ext cx="2613024" cy="86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  <a:endParaRPr lang="en-US" altLang="en-US" sz="10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nppt_165908451500688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891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20" name="nppt_165908451500689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21" name="nppt_1659084515006899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defRPr/>
            </a:pPr>
            <a:r>
              <a:rPr lang="en-US" altLang="ko-KR" sz="1200" i="1" kern="0"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  <a:endParaRPr lang="en-US" altLang="ko-KR" sz="1200" i="1" kern="0">
              <a:solidFill>
                <a:srgbClr val="f9f6e7"/>
              </a:solidFill>
              <a:latin typeface="Tmon몬소리 Black"/>
              <a:ea typeface="Tmon몬소리 Black"/>
              <a:cs typeface="+mn-cs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500" i="0" u="none" strike="noStrike" kern="1200" cap="none" normalizeH="0" baseline="0" mc:Ignorable="hp" hp:hslEmbossed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chemeClr val="lt1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"/>
          <p:cNvSpPr txBox="1"/>
          <p:nvPr/>
        </p:nvSpPr>
        <p:spPr>
          <a:xfrm>
            <a:off x="696541" y="1008182"/>
            <a:ext cx="7271667" cy="6948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필요없는 슬라이드들 삭제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264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2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slide5_shape1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11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slide5_graphicFrame1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5_shape8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slide5_shape9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slide5_group3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7" name="slide5_shape10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1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5_group4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20" name="slide5_shape1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3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slide5_shape14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3" name="slide5_graphicFrame2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slide5_shape1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slide5_shape1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slide5_graphicFrame3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slide5_shape17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slide5_shape18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12056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nppt_165907963546812057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12061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12065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12069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12073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12077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12081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nppt_165907963546812146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nppt_165907963546812147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7963546812148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nppt_165907963546812152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6" name="nppt_165907963546812153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12157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12161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19" name="nppt_16590796354681216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12166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65907963546812170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2" name="nppt_165907963546812174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nppt_16590796354681217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nppt_16590796354681217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nppt_165907963546812180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nppt_165907963546812181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nppt_165907963546812182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4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11" name="nppt_1659084515006661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13" name="slide4_shape8"/>
          <p:cNvSpPr/>
          <p:nvPr/>
        </p:nvSpPr>
        <p:spPr>
          <a:xfrm>
            <a:off x="1047260" y="4532650"/>
            <a:ext cx="2613024" cy="44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 산업 분석 필요성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0"/>
          <p:cNvSpPr/>
          <p:nvPr/>
        </p:nvSpPr>
        <p:spPr>
          <a:xfrm>
            <a:off x="4771535" y="4532650"/>
            <a:ext cx="2613024" cy="44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 산업 가속화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4_shape12"/>
          <p:cNvSpPr/>
          <p:nvPr/>
        </p:nvSpPr>
        <p:spPr>
          <a:xfrm>
            <a:off x="8495810" y="4532650"/>
            <a:ext cx="2613024" cy="818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국내 데이터 산업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투자의 저조함</a:t>
            </a:r>
            <a:endParaRPr lang="ko-KR" altLang="en-US"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분석의 필요성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1055440" y="2096852"/>
            <a:ext cx="2664295" cy="266429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0390" y="2443390"/>
            <a:ext cx="1971219" cy="1971219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72264" y="2416816"/>
            <a:ext cx="2520280" cy="2024367"/>
          </a:xfrm>
          <a:prstGeom prst="rect">
            <a:avLst/>
          </a:prstGeom>
        </p:spPr>
      </p:pic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정보통신 기술의 꾸준한 발달로 폭발적인 데이터의 증가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이런 현상으로 빅데이터 관련 연구가 주목받음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산업 분석 필요성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221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 산업 가속화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소셜 미디어와 스마트 환경의 지속적인 발전으로 데이터 산업 가속화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빅데이터가 비즈니스 핵심요소로 부상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e7e6e6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7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39416" y="1268760"/>
            <a:ext cx="6912768" cy="624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국내 데이터 산업 투자의 저조함 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nppt_165907963546815358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정보통신 기술의 꾸준한 발달로 데이터는 폭발적으로 증가</a:t>
            </a:r>
            <a:endParaRPr lang="ko-KR" altLang="en-US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lang="ko-KR" altLang="en-US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 따라서 빅데이터 관련 연구가 주목받음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e7e6e6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09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2743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2744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2748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2752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2756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2760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2764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2768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nppt_16590845150062833"/>
          <p:cNvSpPr/>
          <p:nvPr/>
        </p:nvSpPr>
        <p:spPr>
          <a:xfrm>
            <a:off x="461646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ctr" defTabSz="914400" latinLnBrk="1">
              <a:defRPr/>
            </a:pP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 전처리</a:t>
            </a:r>
            <a:endParaRPr lang="ko-KR" altLang="en-US"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6590845150062837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2841"/>
          <p:cNvSpPr/>
          <p:nvPr/>
        </p:nvSpPr>
        <p:spPr>
          <a:xfrm>
            <a:off x="4559527" y="4645181"/>
            <a:ext cx="3066787" cy="118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csv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파일 이용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결측치 제거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이상치 등 수정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nppt_16590845150062842"/>
          <p:cNvCxnSpPr>
            <a:stCxn id="13" idx="2"/>
            <a:endCxn id="15" idx="0"/>
          </p:cNvCxnSpPr>
          <p:nvPr/>
        </p:nvCxnSpPr>
        <p:spPr>
          <a:xfrm rot="5400000">
            <a:off x="5486369" y="4035550"/>
            <a:ext cx="1216181" cy="3079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6590845150062845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DataFrame</a:t>
            </a:r>
            <a:endParaRPr lang="en-US" altLang="ko-KR"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nppt_16590845150062849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ctr" defTabSz="914400" latinLnBrk="1">
              <a:defRPr/>
            </a:pP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 시각화</a:t>
            </a:r>
            <a:endParaRPr lang="ko-KR" altLang="en-US"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2853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nppt_16590845150062857"/>
          <p:cNvSpPr/>
          <p:nvPr/>
        </p:nvSpPr>
        <p:spPr>
          <a:xfrm>
            <a:off x="8259127" y="4645181"/>
            <a:ext cx="3066788" cy="82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각종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현황 및 수요 시각화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 부족률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향후 필요 인력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nppt_16590845150062858"/>
          <p:cNvCxnSpPr>
            <a:stCxn id="18" idx="2"/>
            <a:endCxn id="20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ppt_16590845150062861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barplot, barh, pie</a:t>
            </a:r>
            <a:endParaRPr lang="en-US" altLang="ko-KR"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nppt_16590845150062865"/>
          <p:cNvSpPr/>
          <p:nvPr/>
        </p:nvSpPr>
        <p:spPr>
          <a:xfrm>
            <a:off x="8538360" y="2944912"/>
            <a:ext cx="282439" cy="250409"/>
          </a:xfrm>
          <a:custGeom>
            <a:avLst/>
            <a:gd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/>
          <a:p>
            <a:pPr marL="0" algn="l" defTabSz="914400" latinLnBrk="1">
              <a:defRPr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nppt_16590845150062869"/>
          <p:cNvGrpSpPr/>
          <p:nvPr/>
        </p:nvGrpSpPr>
        <p:grpSpPr>
          <a:xfrm rot="0"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5" name="nppt_16590845150062870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gd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590845150062874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gd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100">
                <a:solidFill>
                  <a:srgbClr val="000000"/>
                </a:solidFill>
                <a:latin typeface="+mn-cs"/>
              </a:endParaRPr>
            </a:p>
          </p:txBody>
        </p:sp>
      </p:grpSp>
      <p:sp>
        <p:nvSpPr>
          <p:cNvPr id="27" name="nppt_16590845150062878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algn="ctr">
              <a:lnSpc>
                <a:spcPct val="100000"/>
              </a:lnSpc>
              <a:buNone/>
              <a:defRPr/>
            </a:pPr>
            <a:r>
              <a:rPr lang="ko-KR" altLang="en-US" sz="1600" b="1">
                <a:solidFill>
                  <a:srgbClr val="ffffff"/>
                </a:solidFill>
                <a:latin typeface="+mn-cs"/>
              </a:rPr>
              <a:t>데이터 크롤링</a:t>
            </a:r>
            <a:endParaRPr lang="ko-KR" altLang="en-US" sz="1600" b="1">
              <a:solidFill>
                <a:srgbClr val="ffffff"/>
              </a:solidFill>
              <a:latin typeface="+mn-cs"/>
            </a:endParaRPr>
          </a:p>
        </p:txBody>
      </p:sp>
      <p:sp>
        <p:nvSpPr>
          <p:cNvPr id="28" name="nppt_1659084515006288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nppt_16590845150062886"/>
          <p:cNvSpPr/>
          <p:nvPr/>
        </p:nvSpPr>
        <p:spPr>
          <a:xfrm>
            <a:off x="1213801" y="2933326"/>
            <a:ext cx="156903" cy="263899"/>
          </a:xfrm>
          <a:custGeom>
            <a:avLst/>
            <a:gd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/>
          <a:p>
            <a:pPr marL="0" algn="l" defTabSz="914400" latinLnBrk="1">
              <a:defRPr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590845150062890"/>
          <p:cNvSpPr/>
          <p:nvPr/>
        </p:nvSpPr>
        <p:spPr>
          <a:xfrm>
            <a:off x="859926" y="4645181"/>
            <a:ext cx="3066787" cy="44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  <a:defRPr/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통계청</a:t>
            </a:r>
            <a:endParaRPr lang="ko-KR" altLang="en-US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nppt_16590845150062891"/>
          <p:cNvCxnSpPr>
            <a:stCxn id="27" idx="2"/>
            <a:endCxn id="30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nppt_16590845150062894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600" b="1">
                <a:solidFill>
                  <a:srgbClr val="3057b9"/>
                </a:solidFill>
                <a:latin typeface="+mn-cs"/>
              </a:rPr>
              <a:t>BeautifulSoup, selenium</a:t>
            </a:r>
            <a:endParaRPr lang="en-US" altLang="ko-KR" sz="1600" b="1">
              <a:solidFill>
                <a:srgbClr val="3057b9"/>
              </a:solidFill>
              <a:latin typeface="+mn-cs"/>
            </a:endParaRPr>
          </a:p>
        </p:txBody>
      </p:sp>
      <p:cxnSp>
        <p:nvCxnSpPr>
          <p:cNvPr id="33" name="nppt_16590845150062898"/>
          <p:cNvCxnSpPr/>
          <p:nvPr/>
        </p:nvCxnSpPr>
        <p:spPr>
          <a:xfrm rot="5400000" flipV="1">
            <a:off x="4244125" y="781292"/>
            <a:ext cx="1588" cy="3702161"/>
          </a:xfrm>
          <a:prstGeom prst="bentConnector3">
            <a:avLst>
              <a:gd name="adj1" fmla="val -14605829"/>
            </a:avLst>
          </a:prstGeom>
          <a:ln w="15875" cap="flat">
            <a:solidFill>
              <a:schemeClr val="accent1"/>
            </a:solidFill>
            <a:prstDash val="sysDash"/>
            <a:miter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nppt_16590845150062901"/>
          <p:cNvCxnSpPr/>
          <p:nvPr/>
        </p:nvCxnSpPr>
        <p:spPr>
          <a:xfrm>
            <a:off x="1577117" y="2708920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chemeClr val="accent1"/>
            </a:solidFill>
            <a:prstDash val="solid"/>
            <a:miter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9c3b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9c3b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nppt_16590845150062898"/>
          <p:cNvCxnSpPr/>
          <p:nvPr/>
        </p:nvCxnSpPr>
        <p:spPr>
          <a:xfrm>
            <a:off x="6134100" y="2401838"/>
            <a:ext cx="3702162" cy="216024"/>
          </a:xfrm>
          <a:prstGeom prst="bentConnector3">
            <a:avLst>
              <a:gd name="adj1" fmla="val 99918"/>
            </a:avLst>
          </a:prstGeom>
          <a:noFill/>
          <a:ln w="15875" cap="flat" cmpd="sng" algn="ctr">
            <a:solidFill>
              <a:srgbClr val="4472c4">
                <a:alpha val="100000"/>
              </a:srgbClr>
            </a:solidFill>
            <a:prstDash val="sysDash"/>
            <a:miter/>
            <a:tailEnd type="triangle"/>
          </a:ln>
        </p:spPr>
      </p:cxnSp>
      <p:sp>
        <p:nvSpPr>
          <p:cNvPr id="39" name=""/>
          <p:cNvSpPr txBox="1"/>
          <p:nvPr/>
        </p:nvSpPr>
        <p:spPr>
          <a:xfrm>
            <a:off x="839416" y="1106835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21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slide3_group3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28263" y="4725144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lang="ko-KR" altLang="en-US"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7"/>
          <p:cNvGrpSpPr/>
          <p:nvPr/>
        </p:nvGrpSpPr>
        <p:grpSpPr>
          <a:xfrm rot="0">
            <a:off x="4328263" y="2165319"/>
            <a:ext cx="975649" cy="975649"/>
            <a:chOff x="4310726" y="2143460"/>
            <a:chExt cx="975649" cy="975649"/>
          </a:xfrm>
        </p:grpSpPr>
        <p:sp>
          <p:nvSpPr>
            <p:cNvPr id="26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</a:rPr>
                <a:t>시장규모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7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8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1" name="slide3_group9"/>
          <p:cNvGrpSpPr/>
          <p:nvPr/>
        </p:nvGrpSpPr>
        <p:grpSpPr>
          <a:xfrm rot="0">
            <a:off x="6992559" y="2165319"/>
            <a:ext cx="975649" cy="975649"/>
            <a:chOff x="6969225" y="2153619"/>
            <a:chExt cx="975649" cy="975649"/>
          </a:xfrm>
        </p:grpSpPr>
        <p:sp>
          <p:nvSpPr>
            <p:cNvPr id="32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인력현황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8" name="slide3_group10"/>
          <p:cNvGrpSpPr/>
          <p:nvPr/>
        </p:nvGrpSpPr>
        <p:grpSpPr>
          <a:xfrm rot="0">
            <a:off x="6960096" y="4725144"/>
            <a:ext cx="975649" cy="975649"/>
            <a:chOff x="6969225" y="4699138"/>
            <a:chExt cx="975649" cy="975649"/>
          </a:xfrm>
        </p:grpSpPr>
        <p:sp>
          <p:nvSpPr>
            <p:cNvPr id="39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인력부족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0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2" name="slide3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 필요 인력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3_shape32"/>
          <p:cNvSpPr/>
          <p:nvPr/>
        </p:nvSpPr>
        <p:spPr>
          <a:xfrm>
            <a:off x="849647" y="2052676"/>
            <a:ext cx="2882294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r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44" name="slide3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 직무별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 부족률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slide3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 직무 인력 현황</a:t>
            </a: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 분석과정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분석의 필요성</a:t>
                      </a:r>
                      <a:endParaRPr lang="en-US" altLang="ko-KR"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 분석과정</a:t>
                      </a:r>
                      <a:endParaRPr lang="ko-KR" altLang="en-US"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 분석결과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lang="ko-KR" altLang="en-US" sz="1000" b="0">
                        <a:solidFill>
                          <a:srgbClr val="9c3b00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 b="0" i="0" strike="noStrike" kern="1200" cap="none" spc="0" baseline="0">
                          <a:solidFill>
                            <a:srgbClr val="9c3b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lang="ko-KR" altLang="en-US" sz="1000" b="0" i="0" strike="noStrike" kern="1200" cap="none" spc="0" baseline="0">
                        <a:solidFill>
                          <a:srgbClr val="9c3b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 시장규모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분석의 필요성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</a:rPr>
                        <a:t>데이터 분석과정</a:t>
                      </a:r>
                      <a:endParaRPr xmlns:mc="http://schemas.openxmlformats.org/markup-compatibility/2006" xmlns:hp="http://schemas.haansoft.com/office/presentation/8.0" kumimoji="0" lang="ko-KR" altLang="en-US" sz="1450" b="1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latinLnBrk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 분석결과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9c3b00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9c3b00"/>
                        </a:solidFill>
                        <a:effectLst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layout8_shape2"/>
          <p:cNvSpPr>
            <a:spLocks noGrp="1"/>
          </p:cNvSpPr>
          <p:nvPr>
            <p:ph idx="1"/>
          </p:nvPr>
        </p:nvSpPr>
        <p:spPr>
          <a:xfrm>
            <a:off x="1412676" y="2221086"/>
            <a:ext cx="3891236" cy="3008114"/>
          </a:xfrm>
          <a:ln>
            <a:solidFill>
              <a:schemeClr val="dk1"/>
            </a:solidFill>
          </a:ln>
        </p:spPr>
        <p:txBody>
          <a:bodyPr/>
          <a:p>
            <a:pPr>
              <a:defRPr/>
            </a:pPr>
            <a:r>
              <a:rPr lang="ko-KR" altLang="en-US"/>
              <a:t>여기 우리 그래프 사진 삽입하고 이 양식 삭제</a:t>
            </a:r>
            <a:endParaRPr lang="ko-KR" altLang="en-US"/>
          </a:p>
          <a:p>
            <a:pPr>
              <a:defRPr/>
            </a:pPr>
            <a:r>
              <a:rPr lang="ko-KR" altLang="en-US"/>
              <a:t>모자라면 이 슬라이드 복제해서 늘리면됩니다</a:t>
            </a:r>
            <a:endParaRPr lang="ko-KR" altLang="en-US"/>
          </a:p>
        </p:txBody>
      </p:sp>
      <p:sp>
        <p:nvSpPr>
          <p:cNvPr id="11" name="layout8_shape2"/>
          <p:cNvSpPr/>
          <p:nvPr/>
        </p:nvSpPr>
        <p:spPr>
          <a:xfrm>
            <a:off x="6600056" y="2221086"/>
            <a:ext cx="3891236" cy="300811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lIns="91440" tIns="45720" rIns="91440" bIns="45720"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 우리 그래프 사진 삽입하고 이 양식 삭제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Yu Gothic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Yu Gothic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635</ep:Words>
  <ep:PresentationFormat>Custom</ep:PresentationFormat>
  <ep:Paragraphs>186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참고자료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admin</cp:lastModifiedBy>
  <dcterms:modified xsi:type="dcterms:W3CDTF">2022-07-30T08:10:04.779</dcterms:modified>
  <cp:revision>166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