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 sz="2400"/>
            </a:lvl1pPr>
            <a:lvl2pPr algn="ctr" marL="457200" indent="0">
              <a:buNone/>
              <a:defRPr sz="2000"/>
            </a:lvl2pPr>
            <a:lvl3pPr algn="ctr" marL="914400" indent="0">
              <a:buNone/>
              <a:defRPr sz="1800"/>
            </a:lvl3pPr>
            <a:lvl4pPr algn="ctr" marL="1371600" indent="0">
              <a:buNone/>
              <a:defRPr sz="1600"/>
            </a:lvl4pPr>
            <a:lvl5pPr algn="ctr" marL="1828800" indent="0">
              <a:buNone/>
              <a:defRPr sz="1600"/>
            </a:lvl5pPr>
            <a:lvl6pPr algn="ctr" marL="2286000" indent="0">
              <a:buNone/>
              <a:defRPr sz="1600"/>
            </a:lvl6pPr>
            <a:lvl7pPr algn="ctr" marL="2743200" indent="0">
              <a:buNone/>
              <a:defRPr sz="1600"/>
            </a:lvl7pPr>
            <a:lvl8pPr algn="ctr" marL="3200400" indent="0">
              <a:buNone/>
              <a:defRPr sz="1600"/>
            </a:lvl8pPr>
            <a:lvl9pPr algn="ctr" marL="3657600" indent="0">
              <a:buNone/>
              <a:defRPr sz="1600"/>
            </a:lvl9pPr>
          </a:lstStyle>
          <a:p>
            <a:pPr algn="ctr" marL="0" indent="0" lvl="0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0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0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0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11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11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2_shape4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2_shape5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4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4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layout5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layout5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6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layout6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layout7_shape2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layout7_shape3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defRPr sz="3200"/>
            </a:lvl1pPr>
          </a:lstStyle>
          <a:p>
            <a:pPr/>
            <a:r>
              <a:rPr lang="ko-KR" altLang="en-US" sz="3200"/>
              <a:t>마스터</a:t>
            </a:r>
            <a:r>
              <a:rPr lang="en-US" altLang="en-US" sz="3200"/>
              <a:t> </a:t>
            </a:r>
            <a:r>
              <a:rPr lang="ko-KR" altLang="en-US" sz="3200"/>
              <a:t>제목</a:t>
            </a:r>
            <a:r>
              <a:rPr lang="en-US" altLang="en-US" sz="3200"/>
              <a:t> </a:t>
            </a:r>
            <a:r>
              <a:rPr lang="ko-KR" altLang="en-US" sz="3200"/>
              <a:t>스타일</a:t>
            </a:r>
            <a:r>
              <a:rPr lang="en-US" altLang="en-US" sz="3200"/>
              <a:t> </a:t>
            </a:r>
            <a:r>
              <a:rPr lang="ko-KR" altLang="en-US" sz="3200"/>
              <a:t>편집</a:t>
            </a:r>
          </a:p>
        </p:txBody>
      </p:sp>
      <p:sp>
        <p:nvSpPr>
          <p:cNvPr id="4" name="layout8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z="3200"/>
              <a:t>마스터</a:t>
            </a:r>
            <a:r>
              <a:rPr lang="en-US" altLang="en-US" sz="3200"/>
              <a:t> </a:t>
            </a:r>
            <a:r>
              <a:rPr lang="ko-KR" altLang="en-US" sz="3200"/>
              <a:t>텍스트</a:t>
            </a:r>
            <a:r>
              <a:rPr lang="en-US" altLang="en-US" sz="3200"/>
              <a:t> </a:t>
            </a:r>
            <a:r>
              <a:rPr lang="ko-KR" altLang="en-US" sz="3200"/>
              <a:t>스타일을</a:t>
            </a:r>
            <a:r>
              <a:rPr lang="en-US" altLang="en-US" sz="3200"/>
              <a:t> </a:t>
            </a:r>
            <a:r>
              <a:rPr lang="ko-KR" altLang="en-US" sz="3200"/>
              <a:t>편집하려면</a:t>
            </a:r>
            <a:r>
              <a:rPr lang="en-US" altLang="en-US" sz="3200"/>
              <a:t> </a:t>
            </a:r>
            <a:r>
              <a:rPr lang="ko-KR" altLang="en-US" sz="3200"/>
              <a:t>클릭</a:t>
            </a:r>
          </a:p>
          <a:p>
            <a:pPr lvl="1"/>
            <a:r>
              <a:rPr lang="ko-KR" altLang="en-US" sz="2800"/>
              <a:t>두</a:t>
            </a:r>
            <a:r>
              <a:rPr lang="en-US" altLang="en-US" sz="2800"/>
              <a:t> </a:t>
            </a:r>
            <a:r>
              <a:rPr lang="ko-KR" altLang="en-US" sz="2800"/>
              <a:t>번째</a:t>
            </a:r>
            <a:r>
              <a:rPr lang="en-US" altLang="en-US" sz="2800"/>
              <a:t> </a:t>
            </a:r>
            <a:r>
              <a:rPr lang="ko-KR" altLang="en-US" sz="2800"/>
              <a:t>수준</a:t>
            </a:r>
          </a:p>
          <a:p>
            <a:pPr lvl="2"/>
            <a:r>
              <a:rPr lang="ko-KR" altLang="en-US" sz="2400"/>
              <a:t>세</a:t>
            </a:r>
            <a:r>
              <a:rPr lang="en-US" altLang="en-US" sz="2400"/>
              <a:t> </a:t>
            </a:r>
            <a:r>
              <a:rPr lang="ko-KR" altLang="en-US" sz="2400"/>
              <a:t>번째</a:t>
            </a:r>
            <a:r>
              <a:rPr lang="en-US" altLang="en-US" sz="2400"/>
              <a:t> </a:t>
            </a:r>
            <a:r>
              <a:rPr lang="ko-KR" altLang="en-US" sz="2400"/>
              <a:t>수준</a:t>
            </a:r>
          </a:p>
          <a:p>
            <a:pPr lvl="3"/>
            <a:r>
              <a:rPr lang="ko-KR" altLang="en-US" sz="2000"/>
              <a:t>네</a:t>
            </a:r>
            <a:r>
              <a:rPr lang="en-US" altLang="en-US" sz="2000"/>
              <a:t> </a:t>
            </a:r>
            <a:r>
              <a:rPr lang="ko-KR" altLang="en-US" sz="2000"/>
              <a:t>번째</a:t>
            </a:r>
            <a:r>
              <a:rPr lang="en-US" altLang="en-US" sz="2000"/>
              <a:t> </a:t>
            </a:r>
            <a:r>
              <a:rPr lang="ko-KR" altLang="en-US" sz="2000"/>
              <a:t>수준</a:t>
            </a:r>
          </a:p>
          <a:p>
            <a:pPr lvl="4"/>
            <a:r>
              <a:rPr lang="ko-KR" altLang="en-US" sz="2000"/>
              <a:t>다섯</a:t>
            </a:r>
            <a:r>
              <a:rPr lang="en-US" altLang="en-US" sz="2000"/>
              <a:t> </a:t>
            </a:r>
            <a:r>
              <a:rPr lang="ko-KR" altLang="en-US" sz="2000"/>
              <a:t>번째</a:t>
            </a:r>
            <a:r>
              <a:rPr lang="en-US" altLang="en-US" sz="2000"/>
              <a:t> </a:t>
            </a:r>
            <a:r>
              <a:rPr lang="ko-KR" altLang="en-US" sz="2000"/>
              <a:t>수준</a:t>
            </a:r>
          </a:p>
        </p:txBody>
      </p:sp>
      <p:sp>
        <p:nvSpPr>
          <p:cNvPr id="5" name="layout8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indent="0" lvl="0">
              <a:buNone/>
            </a:pPr>
            <a:r>
              <a:rPr lang="ko-KR" altLang="en-US" sz="1600"/>
              <a:t>마스터</a:t>
            </a:r>
            <a:r>
              <a:rPr lang="en-US" altLang="en-US" sz="1600"/>
              <a:t> </a:t>
            </a:r>
            <a:r>
              <a:rPr lang="ko-KR" altLang="en-US" sz="1600"/>
              <a:t>텍스트</a:t>
            </a:r>
            <a:r>
              <a:rPr lang="en-US" altLang="en-US" sz="1600"/>
              <a:t> </a:t>
            </a:r>
            <a:r>
              <a:rPr lang="ko-KR" altLang="en-US" sz="1600"/>
              <a:t>스타일을</a:t>
            </a:r>
            <a:r>
              <a:rPr lang="en-US" altLang="en-US" sz="1600"/>
              <a:t> </a:t>
            </a:r>
            <a:r>
              <a:rPr lang="ko-KR" altLang="en-US" sz="1600"/>
              <a:t>편집하려면</a:t>
            </a:r>
            <a:r>
              <a:rPr lang="en-US" altLang="en-US" sz="1600"/>
              <a:t> </a:t>
            </a:r>
            <a:r>
              <a:rPr lang="ko-KR" altLang="en-US" sz="1600"/>
              <a:t>클릭</a:t>
            </a:r>
          </a:p>
        </p:txBody>
      </p:sp>
      <p:sp>
        <p:nvSpPr>
          <p:cNvPr id="6" name="layout8_shape4"/>
          <p:cNvSpPr/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8_shape5"/>
          <p:cNvSpPr/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8_shape6"/>
          <p:cNvSpPr/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9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ko-KR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layout9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layout9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type="datetimeFigureOut" id="{FB30EDBD-1C2D-4C1E-B459-B60219FAB484}">
              <a:rPr lang="ko-KR" sz="1200">
                <a:solidFill>
                  <a:srgbClr val="000000">
                    <a:tint val="75000"/>
                  </a:srgbClr>
                </a:solidFill>
              </a:rPr>
              <a:t>2022-07-15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sz="120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rm.or.kr/krmts/search/detailView.html?dbGubun=SD&amp;category=Report&amp;m201_id=10036618&amp;local_id=10051583" TargetMode="External"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1_shape1"/>
          <p:cNvSpPr/>
          <p:nvPr/>
        </p:nvSpPr>
        <p:spPr>
          <a:xfrm>
            <a:off x="1014657" y="2565024"/>
            <a:ext cx="10148390" cy="1968065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데이터</a:t>
            </a:r>
            <a:r>
              <a:rPr lang="en-US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산업</a:t>
            </a:r>
            <a:r>
              <a:rPr lang="en-US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시장의</a:t>
            </a:r>
            <a:r>
              <a:rPr lang="en-US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현재와</a:t>
            </a:r>
            <a:r>
              <a:rPr lang="en-US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미래</a:t>
            </a:r>
            <a:endParaRPr sz="5400" b="1" kern="1200">
              <a:solidFill>
                <a:schemeClr val="accent2">
                  <a:alpha val="100000"/>
                  <a:lumMod val="60000"/>
                  <a:lumOff val="40000"/>
                </a:schemeClr>
              </a:solidFill>
              <a:latin typeface="맑은 고딕"/>
              <a:ea typeface="맑은 고딕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  <a:buNone/>
            </a:pPr>
            <a:endParaRPr sz="1000" b="1" kern="1200">
              <a:solidFill>
                <a:srgbClr val="a5a5a5"/>
              </a:solidFill>
              <a:latin typeface="+mn-cs"/>
              <a:ea typeface="맑은 고딕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  <a:buNone/>
            </a:pPr>
            <a:endParaRPr sz="1000" b="1" kern="1200">
              <a:solidFill>
                <a:srgbClr val="a5a5a5"/>
              </a:solidFill>
              <a:latin typeface="+mn-cs"/>
              <a:ea typeface="맑은 고딕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  <a:buNone/>
            </a:pP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데이터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산업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분석을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통한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수요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rgbClr val="a5a5a5"/>
                </a:solidFill>
                <a:latin typeface="+mn-cs"/>
                <a:ea typeface="+mn-ea"/>
                <a:cs typeface="+mn-cs"/>
              </a:rPr>
              <a:t>예측</a:t>
            </a:r>
            <a:endParaRPr sz="2400" b="1" kern="1200">
              <a:solidFill>
                <a:srgbClr val="a5a5a5"/>
              </a:solidFill>
              <a:latin typeface="+mn-cs"/>
              <a:ea typeface="+mn-ea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 defTabSz="914400" latinLnBrk="1">
              <a:lnSpc>
                <a:spcPct val="100000"/>
              </a:lnSpc>
              <a:buNone/>
            </a:pP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CAKD 7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5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강유한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김덕현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26111636958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nppt_16592611163695858"/>
          <p:cNvSpPr/>
          <p:nvPr/>
        </p:nvSpPr>
        <p:spPr>
          <a:xfrm>
            <a:off x="696541" y="1005279"/>
            <a:ext cx="5832648" cy="5482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데이터산업</a:t>
            </a:r>
            <a:r>
              <a:rPr lang="en-US" altLang="ko-KR" sz="3000" b="1" spc="0">
                <a:solidFill>
                  <a:srgbClr val="9c3b00"/>
                </a:solidFill>
                <a:latin typeface="맑은 고딕"/>
              </a:rPr>
              <a:t> </a:t>
            </a: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시장규모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5957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0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0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0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0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0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0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0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10_group2"/>
          <p:cNvGrpSpPr>
            <a:grpSpLocks/>
          </p:cNvGrpSpPr>
          <p:nvPr/>
        </p:nvGrpSpPr>
        <p:grpSpPr>
          <a:xfrm rot="5400000">
            <a:off x="4080987" y="1911280"/>
            <a:ext cx="4106227" cy="4004902"/>
            <a:chOff x="4080987" y="1911280"/>
            <a:chExt cx="4106227" cy="4004902"/>
          </a:xfrm>
          <a:solidFill>
            <a:srgbClr val="6dd9ff"/>
          </a:solidFill>
        </p:grpSpPr>
        <p:sp>
          <p:nvSpPr>
            <p:cNvPr id="13" name="slide10_shape8"/>
            <p:cNvSpPr/>
            <p:nvPr/>
          </p:nvSpPr>
          <p:spPr>
            <a:xfrm>
              <a:off x="4080986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0_shape9"/>
            <p:cNvSpPr/>
            <p:nvPr/>
          </p:nvSpPr>
          <p:spPr>
            <a:xfrm rot="16200000">
              <a:off x="3626264" y="4001134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0_shape10"/>
            <p:cNvSpPr/>
            <p:nvPr/>
          </p:nvSpPr>
          <p:spPr>
            <a:xfrm rot="10800000">
              <a:off x="5817444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0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10_group3"/>
          <p:cNvGrpSpPr>
            <a:grpSpLocks/>
          </p:cNvGrpSpPr>
          <p:nvPr/>
        </p:nvGrpSpPr>
        <p:grpSpPr>
          <a:xfrm>
            <a:off x="4367808" y="4757607"/>
            <a:ext cx="975649" cy="975649"/>
            <a:chOff x="4367808" y="4757607"/>
            <a:chExt cx="975649" cy="975649"/>
          </a:xfrm>
        </p:grpSpPr>
        <p:sp>
          <p:nvSpPr>
            <p:cNvPr id="18" name="slide10_shape12"/>
            <p:cNvSpPr/>
            <p:nvPr/>
          </p:nvSpPr>
          <p:spPr>
            <a:xfrm>
              <a:off x="4367808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0_shape13"/>
            <p:cNvSpPr/>
            <p:nvPr/>
          </p:nvSpPr>
          <p:spPr>
            <a:xfrm>
              <a:off x="4714837" y="4974144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0_shape14"/>
            <p:cNvSpPr/>
            <p:nvPr/>
          </p:nvSpPr>
          <p:spPr>
            <a:xfrm>
              <a:off x="4763745" y="4992669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0_shape15"/>
            <p:cNvSpPr/>
            <p:nvPr/>
          </p:nvSpPr>
          <p:spPr>
            <a:xfrm>
              <a:off x="4806724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0_shape16"/>
            <p:cNvSpPr/>
            <p:nvPr/>
          </p:nvSpPr>
          <p:spPr>
            <a:xfrm>
              <a:off x="4897130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0_shape17"/>
            <p:cNvSpPr/>
            <p:nvPr/>
          </p:nvSpPr>
          <p:spPr>
            <a:xfrm>
              <a:off x="4988277" y="5249067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10_group4"/>
          <p:cNvGrpSpPr>
            <a:grpSpLocks/>
          </p:cNvGrpSpPr>
          <p:nvPr/>
        </p:nvGrpSpPr>
        <p:grpSpPr>
          <a:xfrm>
            <a:off x="6920551" y="4757607"/>
            <a:ext cx="975649" cy="975649"/>
            <a:chOff x="6920551" y="4757607"/>
            <a:chExt cx="975649" cy="975649"/>
          </a:xfrm>
        </p:grpSpPr>
        <p:sp>
          <p:nvSpPr>
            <p:cNvPr id="25" name="slide10_shape18"/>
            <p:cNvSpPr/>
            <p:nvPr/>
          </p:nvSpPr>
          <p:spPr>
            <a:xfrm>
              <a:off x="6920551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0_shape19"/>
            <p:cNvSpPr/>
            <p:nvPr/>
          </p:nvSpPr>
          <p:spPr>
            <a:xfrm>
              <a:off x="7286116" y="4998691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slide10_group5"/>
          <p:cNvGrpSpPr>
            <a:grpSpLocks/>
          </p:cNvGrpSpPr>
          <p:nvPr/>
        </p:nvGrpSpPr>
        <p:grpSpPr>
          <a:xfrm>
            <a:off x="6920551" y="2093311"/>
            <a:ext cx="975649" cy="975649"/>
            <a:chOff x="6920551" y="2093311"/>
            <a:chExt cx="975649" cy="975649"/>
          </a:xfrm>
        </p:grpSpPr>
        <p:sp>
          <p:nvSpPr>
            <p:cNvPr id="28" name="slide10_shape20"/>
            <p:cNvSpPr/>
            <p:nvPr/>
          </p:nvSpPr>
          <p:spPr>
            <a:xfrm>
              <a:off x="6920551" y="2093311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en-US" sz="1200" b="1" kern="1200">
                  <a:solidFill>
                    <a:srgbClr val="ffffff"/>
                  </a:solidFill>
                  <a:latin typeface="+mn-cs"/>
                  <a:ea typeface="+mn-ea"/>
                  <a:cs typeface="+mn-cs"/>
                </a:rPr>
                <a:t>인력현황</a:t>
              </a:r>
              <a:endParaRPr sz="1200" b="1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29" name="slide10_shape21"/>
            <p:cNvSpPr/>
            <p:nvPr/>
          </p:nvSpPr>
          <p:spPr>
            <a:xfrm>
              <a:off x="7229443" y="2323558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30" name="slide10_shape22"/>
            <p:cNvSpPr/>
            <p:nvPr/>
          </p:nvSpPr>
          <p:spPr>
            <a:xfrm>
              <a:off x="7327425" y="2614232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0_shape23"/>
            <p:cNvSpPr/>
            <p:nvPr/>
          </p:nvSpPr>
          <p:spPr>
            <a:xfrm>
              <a:off x="7397569" y="2551185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0_shape24"/>
            <p:cNvSpPr/>
            <p:nvPr/>
          </p:nvSpPr>
          <p:spPr>
            <a:xfrm>
              <a:off x="7400298" y="2602223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" name="slide10_group6"/>
          <p:cNvGrpSpPr>
            <a:grpSpLocks/>
          </p:cNvGrpSpPr>
          <p:nvPr/>
        </p:nvGrpSpPr>
        <p:grpSpPr>
          <a:xfrm>
            <a:off x="4367808" y="2093310"/>
            <a:ext cx="975649" cy="975649"/>
            <a:chOff x="4367808" y="2093310"/>
            <a:chExt cx="975649" cy="975649"/>
          </a:xfrm>
        </p:grpSpPr>
        <p:sp>
          <p:nvSpPr>
            <p:cNvPr id="34" name="slide10_shape25"/>
            <p:cNvSpPr/>
            <p:nvPr/>
          </p:nvSpPr>
          <p:spPr>
            <a:xfrm>
              <a:off x="4367808" y="209331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시장규모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slide10_shape26"/>
            <p:cNvSpPr/>
            <p:nvPr/>
          </p:nvSpPr>
          <p:spPr>
            <a:xfrm>
              <a:off x="4824947" y="2341315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slide10_shape27"/>
            <p:cNvSpPr/>
            <p:nvPr/>
          </p:nvSpPr>
          <p:spPr>
            <a:xfrm>
              <a:off x="4813162" y="2561613"/>
              <a:ext cx="111508" cy="5439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slide10_shape28"/>
            <p:cNvSpPr/>
            <p:nvPr/>
          </p:nvSpPr>
          <p:spPr>
            <a:xfrm>
              <a:off x="4813162" y="2572492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slide10_shape29"/>
            <p:cNvSpPr/>
            <p:nvPr/>
          </p:nvSpPr>
          <p:spPr>
            <a:xfrm>
              <a:off x="4813162" y="2543481"/>
              <a:ext cx="111508" cy="11785"/>
            </a:xfrm>
            <a:prstGeom prst="rect">
              <a:avLst/>
            </a:pr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slide10_shape30"/>
            <p:cNvSpPr/>
            <p:nvPr/>
          </p:nvSpPr>
          <p:spPr>
            <a:xfrm>
              <a:off x="4794124" y="2596063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0" name="slide10_shape31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1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slide10_shape32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10_shape33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4" name="slide10_shape34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slide10_shape35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11_shape1"/>
          <p:cNvSpPr/>
          <p:nvPr/>
        </p:nvSpPr>
        <p:spPr>
          <a:xfrm>
            <a:off x="696541" y="1008182"/>
            <a:ext cx="5832648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640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2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2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2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2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2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2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2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2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2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12_group2"/>
          <p:cNvGrpSpPr>
            <a:grpSpLocks/>
          </p:cNvGrpSpPr>
          <p:nvPr/>
        </p:nvGrpSpPr>
        <p:grpSpPr>
          <a:xfrm rot="10740000">
            <a:off x="4080987" y="1911280"/>
            <a:ext cx="4106227" cy="4004902"/>
            <a:chOff x="4080987" y="1911280"/>
            <a:chExt cx="4106227" cy="4004902"/>
          </a:xfrm>
          <a:solidFill>
            <a:srgbClr val="6dd9ff"/>
          </a:solidFill>
        </p:grpSpPr>
        <p:sp>
          <p:nvSpPr>
            <p:cNvPr id="13" name="slide12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2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2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2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12_group3"/>
          <p:cNvGrpSpPr>
            <a:grpSpLocks/>
          </p:cNvGrpSpPr>
          <p:nvPr/>
        </p:nvGrpSpPr>
        <p:grpSpPr>
          <a:xfrm>
            <a:off x="4328263" y="4725144"/>
            <a:ext cx="975649" cy="975649"/>
            <a:chOff x="4328263" y="4725144"/>
            <a:chExt cx="975649" cy="975649"/>
          </a:xfrm>
        </p:grpSpPr>
        <p:sp>
          <p:nvSpPr>
            <p:cNvPr id="18" name="slide12_shape12"/>
            <p:cNvSpPr/>
            <p:nvPr/>
          </p:nvSpPr>
          <p:spPr>
            <a:xfrm>
              <a:off x="4328263" y="4725144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2_shape13"/>
            <p:cNvSpPr/>
            <p:nvPr/>
          </p:nvSpPr>
          <p:spPr>
            <a:xfrm>
              <a:off x="4675292" y="4941681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2_shape14"/>
            <p:cNvSpPr/>
            <p:nvPr/>
          </p:nvSpPr>
          <p:spPr>
            <a:xfrm>
              <a:off x="4724200" y="4960206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2_shape15"/>
            <p:cNvSpPr/>
            <p:nvPr/>
          </p:nvSpPr>
          <p:spPr>
            <a:xfrm>
              <a:off x="4767179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2_shape16"/>
            <p:cNvSpPr/>
            <p:nvPr/>
          </p:nvSpPr>
          <p:spPr>
            <a:xfrm>
              <a:off x="4857585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2_shape17"/>
            <p:cNvSpPr/>
            <p:nvPr/>
          </p:nvSpPr>
          <p:spPr>
            <a:xfrm>
              <a:off x="4948732" y="5216604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12_group4"/>
          <p:cNvGrpSpPr>
            <a:grpSpLocks/>
          </p:cNvGrpSpPr>
          <p:nvPr/>
        </p:nvGrpSpPr>
        <p:grpSpPr>
          <a:xfrm>
            <a:off x="6960096" y="2165319"/>
            <a:ext cx="975649" cy="975649"/>
            <a:chOff x="6960096" y="2165319"/>
            <a:chExt cx="975649" cy="975649"/>
          </a:xfrm>
        </p:grpSpPr>
        <p:sp>
          <p:nvSpPr>
            <p:cNvPr id="25" name="slide12_shape18"/>
            <p:cNvSpPr/>
            <p:nvPr/>
          </p:nvSpPr>
          <p:spPr>
            <a:xfrm>
              <a:off x="6960096" y="21653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2_shape19"/>
            <p:cNvSpPr/>
            <p:nvPr/>
          </p:nvSpPr>
          <p:spPr>
            <a:xfrm>
              <a:off x="7325661" y="2406403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slide12_group5"/>
          <p:cNvGrpSpPr>
            <a:grpSpLocks/>
          </p:cNvGrpSpPr>
          <p:nvPr/>
        </p:nvGrpSpPr>
        <p:grpSpPr>
          <a:xfrm>
            <a:off x="6992559" y="4685599"/>
            <a:ext cx="975649" cy="975649"/>
            <a:chOff x="6992559" y="4685599"/>
            <a:chExt cx="975649" cy="975649"/>
          </a:xfrm>
        </p:grpSpPr>
        <p:sp>
          <p:nvSpPr>
            <p:cNvPr id="28" name="slide12_shape20"/>
            <p:cNvSpPr/>
            <p:nvPr/>
          </p:nvSpPr>
          <p:spPr>
            <a:xfrm>
              <a:off x="6992559" y="468559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ffffff"/>
                  </a:solidFill>
                  <a:latin typeface="맑은 고딕"/>
                  <a:ea typeface="+mn-ea"/>
                  <a:cs typeface="+mn-cs"/>
                </a:rPr>
                <a:t>인력부족</a:t>
              </a:r>
              <a:endParaRPr sz="1200" i="0" b="1" strike="noStrike" baseline="0" cap="none" spc="0" kern="1200">
                <a:solidFill>
                  <a:srgbClr val="ffffff"/>
                </a:solidFill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9" name="slide12_shape21"/>
            <p:cNvSpPr/>
            <p:nvPr/>
          </p:nvSpPr>
          <p:spPr>
            <a:xfrm>
              <a:off x="7301451" y="4915846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30" name="slide12_shape22"/>
            <p:cNvSpPr/>
            <p:nvPr/>
          </p:nvSpPr>
          <p:spPr>
            <a:xfrm>
              <a:off x="7399433" y="5206520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2_shape23"/>
            <p:cNvSpPr/>
            <p:nvPr/>
          </p:nvSpPr>
          <p:spPr>
            <a:xfrm>
              <a:off x="7469577" y="5143473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2_shape24"/>
            <p:cNvSpPr/>
            <p:nvPr/>
          </p:nvSpPr>
          <p:spPr>
            <a:xfrm>
              <a:off x="7472306" y="5194511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" name="slide12_group6"/>
          <p:cNvGrpSpPr>
            <a:grpSpLocks/>
          </p:cNvGrpSpPr>
          <p:nvPr/>
        </p:nvGrpSpPr>
        <p:grpSpPr>
          <a:xfrm>
            <a:off x="4328263" y="2132856"/>
            <a:ext cx="975649" cy="975649"/>
            <a:chOff x="4328263" y="2132856"/>
            <a:chExt cx="975649" cy="975649"/>
          </a:xfrm>
        </p:grpSpPr>
        <p:sp>
          <p:nvSpPr>
            <p:cNvPr id="34" name="slide12_shape25"/>
            <p:cNvSpPr/>
            <p:nvPr/>
          </p:nvSpPr>
          <p:spPr>
            <a:xfrm>
              <a:off x="4328263" y="2132856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12_shape26"/>
            <p:cNvSpPr/>
            <p:nvPr/>
          </p:nvSpPr>
          <p:spPr>
            <a:xfrm>
              <a:off x="4785402" y="2380861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12_shape27"/>
            <p:cNvSpPr/>
            <p:nvPr/>
          </p:nvSpPr>
          <p:spPr>
            <a:xfrm>
              <a:off x="4773617" y="2601159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slide12_shape28"/>
            <p:cNvSpPr/>
            <p:nvPr/>
          </p:nvSpPr>
          <p:spPr>
            <a:xfrm>
              <a:off x="4773617" y="2612038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slide12_shape29"/>
            <p:cNvSpPr/>
            <p:nvPr/>
          </p:nvSpPr>
          <p:spPr>
            <a:xfrm>
              <a:off x="4773617" y="2583027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slide12_shape30"/>
            <p:cNvSpPr/>
            <p:nvPr/>
          </p:nvSpPr>
          <p:spPr>
            <a:xfrm>
              <a:off x="4754579" y="2635609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slide12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slide12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2" name="slide12_shape33"/>
          <p:cNvSpPr/>
          <p:nvPr/>
        </p:nvSpPr>
        <p:spPr>
          <a:xfrm>
            <a:off x="8475794" y="4607081"/>
            <a:ext cx="3236830" cy="82026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12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slide12_shape35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slide13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nppt_1659261116369718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  <p:sp>
        <p:nvSpPr>
          <p:cNvPr id="7" name="nppt_16592611163697093"/>
          <p:cNvSpPr/>
          <p:nvPr/>
        </p:nvSpPr>
        <p:spPr>
          <a:xfrm>
            <a:off x="840557" y="908720"/>
            <a:ext cx="6047531" cy="542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xmlns:mc="http://schemas.openxmlformats.org/markup-compatibility/2006" xmlns:hp="http://schemas.haansoft.com/office/presentation/8.0" kumimoji="0" lang="en-US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직무별</a:t>
            </a:r>
            <a:r>
              <a:rPr xmlns:mc="http://schemas.openxmlformats.org/markup-compatibility/2006" xmlns:hp="http://schemas.haansoft.com/office/presentation/8.0" kumimoji="0" lang="en-US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xmlns:mc="http://schemas.openxmlformats.org/markup-compatibility/2006" xmlns:hp="http://schemas.haansoft.com/office/presentation/8.0" kumimoji="0" lang="en-US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xmlns:mc="http://schemas.openxmlformats.org/markup-compatibility/2006" xmlns:hp="http://schemas.haansoft.com/office/presentation/8.0" kumimoji="0" sz="3000" b="1" i="0" u="none" strike="noStrike" kern="1200" cap="none" spc="0" normalizeH="0" baseline="0" mc:Ignorable="hp" hp:hslEmbossed="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5926111636971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nppt_16592611163697093"/>
          <p:cNvSpPr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직무별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7156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823544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4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4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4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4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4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4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4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4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14_group2"/>
          <p:cNvGrpSpPr>
            <a:grpSpLocks/>
          </p:cNvGrpSpPr>
          <p:nvPr/>
        </p:nvGrpSpPr>
        <p:grpSpPr>
          <a:xfrm rot="16140000">
            <a:off x="4080987" y="1911280"/>
            <a:ext cx="4106227" cy="4004902"/>
            <a:chOff x="4080987" y="1911280"/>
            <a:chExt cx="4106227" cy="4004902"/>
          </a:xfrm>
          <a:solidFill>
            <a:srgbClr val="6dd9ff"/>
          </a:solidFill>
        </p:grpSpPr>
        <p:sp>
          <p:nvSpPr>
            <p:cNvPr id="13" name="slide14_shape8"/>
            <p:cNvSpPr/>
            <p:nvPr/>
          </p:nvSpPr>
          <p:spPr>
            <a:xfrm>
              <a:off x="4080987" y="1911280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14_shape9"/>
            <p:cNvSpPr/>
            <p:nvPr/>
          </p:nvSpPr>
          <p:spPr>
            <a:xfrm rot="16200000">
              <a:off x="3626266" y="4001134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14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14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14_group3"/>
          <p:cNvGrpSpPr>
            <a:grpSpLocks/>
          </p:cNvGrpSpPr>
          <p:nvPr/>
        </p:nvGrpSpPr>
        <p:grpSpPr>
          <a:xfrm>
            <a:off x="6920551" y="4757607"/>
            <a:ext cx="975649" cy="975649"/>
            <a:chOff x="6920551" y="4757607"/>
            <a:chExt cx="975649" cy="975649"/>
          </a:xfrm>
        </p:grpSpPr>
        <p:sp>
          <p:nvSpPr>
            <p:cNvPr id="18" name="slide14_shape12"/>
            <p:cNvSpPr/>
            <p:nvPr/>
          </p:nvSpPr>
          <p:spPr>
            <a:xfrm>
              <a:off x="6920551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인력부족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14_shape13"/>
            <p:cNvSpPr/>
            <p:nvPr/>
          </p:nvSpPr>
          <p:spPr>
            <a:xfrm>
              <a:off x="7267580" y="4974144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14_shape14"/>
            <p:cNvSpPr/>
            <p:nvPr/>
          </p:nvSpPr>
          <p:spPr>
            <a:xfrm>
              <a:off x="7316488" y="4992669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14_shape15"/>
            <p:cNvSpPr/>
            <p:nvPr/>
          </p:nvSpPr>
          <p:spPr>
            <a:xfrm>
              <a:off x="7359467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14_shape16"/>
            <p:cNvSpPr/>
            <p:nvPr/>
          </p:nvSpPr>
          <p:spPr>
            <a:xfrm>
              <a:off x="7449873" y="5249067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14_shape17"/>
            <p:cNvSpPr/>
            <p:nvPr/>
          </p:nvSpPr>
          <p:spPr>
            <a:xfrm>
              <a:off x="7541020" y="5249067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14_group4"/>
          <p:cNvGrpSpPr>
            <a:grpSpLocks/>
          </p:cNvGrpSpPr>
          <p:nvPr/>
        </p:nvGrpSpPr>
        <p:grpSpPr>
          <a:xfrm>
            <a:off x="6920551" y="2093311"/>
            <a:ext cx="975649" cy="975649"/>
            <a:chOff x="6920551" y="2093311"/>
            <a:chExt cx="975649" cy="975649"/>
          </a:xfrm>
        </p:grpSpPr>
        <p:sp>
          <p:nvSpPr>
            <p:cNvPr id="25" name="slide14_shape18"/>
            <p:cNvSpPr/>
            <p:nvPr/>
          </p:nvSpPr>
          <p:spPr>
            <a:xfrm>
              <a:off x="6920551" y="2093311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인력현황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slide14_shape19"/>
            <p:cNvSpPr/>
            <p:nvPr/>
          </p:nvSpPr>
          <p:spPr>
            <a:xfrm>
              <a:off x="7286116" y="2334395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slide14_group5"/>
          <p:cNvGrpSpPr>
            <a:grpSpLocks/>
          </p:cNvGrpSpPr>
          <p:nvPr/>
        </p:nvGrpSpPr>
        <p:grpSpPr>
          <a:xfrm>
            <a:off x="4367808" y="4757607"/>
            <a:ext cx="975649" cy="975649"/>
            <a:chOff x="4367808" y="4757607"/>
            <a:chExt cx="975649" cy="975649"/>
          </a:xfrm>
        </p:grpSpPr>
        <p:sp>
          <p:nvSpPr>
            <p:cNvPr id="28" name="slide14_shape20"/>
            <p:cNvSpPr/>
            <p:nvPr/>
          </p:nvSpPr>
          <p:spPr>
            <a:xfrm>
              <a:off x="4367808" y="4757607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ffffff"/>
                  </a:solidFill>
                  <a:latin typeface="맑은 고딕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29" name="slide14_shape21"/>
            <p:cNvSpPr/>
            <p:nvPr/>
          </p:nvSpPr>
          <p:spPr>
            <a:xfrm>
              <a:off x="4676700" y="4987854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  <p:sp>
          <p:nvSpPr>
            <p:cNvPr id="30" name="slide14_shape22"/>
            <p:cNvSpPr/>
            <p:nvPr/>
          </p:nvSpPr>
          <p:spPr>
            <a:xfrm>
              <a:off x="4774682" y="5278528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slide14_shape23"/>
            <p:cNvSpPr/>
            <p:nvPr/>
          </p:nvSpPr>
          <p:spPr>
            <a:xfrm>
              <a:off x="4844826" y="5215481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slide14_shape24"/>
            <p:cNvSpPr/>
            <p:nvPr/>
          </p:nvSpPr>
          <p:spPr>
            <a:xfrm>
              <a:off x="4847555" y="5266519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3" name="slide14_group6"/>
          <p:cNvGrpSpPr>
            <a:grpSpLocks/>
          </p:cNvGrpSpPr>
          <p:nvPr/>
        </p:nvGrpSpPr>
        <p:grpSpPr>
          <a:xfrm>
            <a:off x="4367808" y="2093310"/>
            <a:ext cx="975649" cy="975649"/>
            <a:chOff x="4367808" y="2093310"/>
            <a:chExt cx="975649" cy="975649"/>
          </a:xfrm>
        </p:grpSpPr>
        <p:sp>
          <p:nvSpPr>
            <p:cNvPr id="34" name="slide14_shape25"/>
            <p:cNvSpPr/>
            <p:nvPr/>
          </p:nvSpPr>
          <p:spPr>
            <a:xfrm>
              <a:off x="4367808" y="2093310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시장규모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14_shape26"/>
            <p:cNvSpPr/>
            <p:nvPr/>
          </p:nvSpPr>
          <p:spPr>
            <a:xfrm>
              <a:off x="4824947" y="2341315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14_shape27"/>
            <p:cNvSpPr/>
            <p:nvPr/>
          </p:nvSpPr>
          <p:spPr>
            <a:xfrm>
              <a:off x="4813162" y="2561613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slide14_shape28"/>
            <p:cNvSpPr/>
            <p:nvPr/>
          </p:nvSpPr>
          <p:spPr>
            <a:xfrm>
              <a:off x="4813162" y="2572492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slide14_shape29"/>
            <p:cNvSpPr/>
            <p:nvPr/>
          </p:nvSpPr>
          <p:spPr>
            <a:xfrm>
              <a:off x="4813162" y="254348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slide14_shape30"/>
            <p:cNvSpPr/>
            <p:nvPr/>
          </p:nvSpPr>
          <p:spPr>
            <a:xfrm>
              <a:off x="4794124" y="2596063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slide14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slide14_shape32"/>
          <p:cNvSpPr/>
          <p:nvPr/>
        </p:nvSpPr>
        <p:spPr>
          <a:xfrm>
            <a:off x="849647" y="2052676"/>
            <a:ext cx="2882294" cy="45049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2" name="slide14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14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slide14_shape35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5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15_shape1"/>
          <p:cNvSpPr/>
          <p:nvPr/>
        </p:nvSpPr>
        <p:spPr>
          <a:xfrm>
            <a:off x="696541" y="1008182"/>
            <a:ext cx="6047531" cy="542488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매년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년간의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필요인력</a:t>
            </a:r>
            <a:r>
              <a:rPr lang="en-US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3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726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6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450" i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450" i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450" i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450" i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slide16_shape2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분석결과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" name="nppt_1659261116369748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8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8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8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8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8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8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8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8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500" i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lide18_shape8"/>
          <p:cNvSpPr/>
          <p:nvPr/>
        </p:nvSpPr>
        <p:spPr>
          <a:xfrm>
            <a:off x="1515643" y="1124744"/>
            <a:ext cx="8967572" cy="4254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>
              <a:defRPr/>
            </a:pPr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국가의</a:t>
            </a:r>
            <a:r>
              <a:rPr lang="en-US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인재양성</a:t>
            </a:r>
            <a:endParaRPr lang="ko-KR" altLang="en-US" sz="3400" b="1" kern="1200">
              <a:solidFill>
                <a:srgbClr val="baff1a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데이터 분석가와 데이터 과학자 같은 경우 부족률이 </a:t>
            </a:r>
            <a:r>
              <a:rPr lang="en-US" altLang="ko-KR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이상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되기 때문에 국가의 적극적인 투자 기대 가능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인력양성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지원을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통한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경제시대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조기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정착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중요성이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꾸준히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커지는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추세이므로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정부의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적극적인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지원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기대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가능</a:t>
            </a:r>
            <a:endParaRPr lang="ko-KR" altLang="en-US"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데이터산업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활성화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정책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수요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2_shape1"/>
          <p:cNvSpPr/>
          <p:nvPr/>
        </p:nvSpPr>
        <p:spPr>
          <a:xfrm>
            <a:off x="1438887" y="1025661"/>
            <a:ext cx="9465933" cy="5009919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ko-KR" altLang="ko-KR" sz="5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맑은 고딕"/>
                <a:ea typeface="맑은 고딕"/>
                <a:cs typeface="+mn-cs"/>
              </a:rPr>
              <a:t>목차</a:t>
            </a:r>
            <a:endParaRPr sz="5400" b="1" kern="1200">
              <a:solidFill>
                <a:schemeClr val="accent2">
                  <a:alpha val="100000"/>
                  <a:lumMod val="60000"/>
                  <a:lumOff val="40000"/>
                </a:schemeClr>
              </a:solidFill>
              <a:latin typeface="맑은 고딕"/>
              <a:ea typeface="맑은 고딕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endParaRPr sz="2400" b="1" kern="1200">
              <a:solidFill>
                <a:srgbClr val="a5a5a5"/>
              </a:solidFill>
              <a:latin typeface="+mn-cs"/>
              <a:ea typeface="맑은 고딕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1.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분석의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필요성</a:t>
            </a:r>
            <a:endParaRPr sz="2800" b="1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1" kern="120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2.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분석과정</a:t>
            </a:r>
            <a:endParaRPr sz="2800" b="1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1" kern="120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3.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분석결과</a:t>
            </a:r>
            <a:endParaRPr sz="2800" b="1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1" kern="120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4.</a:t>
            </a:r>
            <a:r>
              <a:rPr lang="en-US" altLang="en-US" sz="2800" b="1" kern="120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2800" b="1" kern="120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기대효과</a:t>
            </a:r>
            <a:endParaRPr sz="2800" b="1" kern="1200">
              <a:solidFill>
                <a:srgbClr val="e7e6e6"/>
              </a:solidFill>
              <a:latin typeface="맑은 고딕"/>
              <a:ea typeface="맑은 고딕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1" kern="120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5.</a:t>
            </a:r>
            <a:r>
              <a:rPr lang="en-US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결론</a:t>
            </a:r>
            <a:endParaRPr sz="2800" b="1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slide2_shape2"/>
          <p:cNvSpPr/>
          <p:nvPr/>
        </p:nvSpPr>
        <p:spPr>
          <a:xfrm>
            <a:off x="-27463" y="-16816"/>
            <a:ext cx="12262201" cy="524441"/>
          </a:xfrm>
          <a:prstGeom prst="round2SameRect">
            <a:avLst>
              <a:gd name="adj1" fmla="val 24366"/>
              <a:gd name="adj2" fmla="val   0"/>
            </a:avLst>
          </a:prstGeom>
          <a:solidFill>
            <a:schemeClr val="bg1">
              <a:alpha val="9000"/>
            </a:schemeClr>
          </a:solidFill>
          <a:ln w="12700" cap="flat">
            <a:noFill/>
            <a:prstDash val="solid"/>
            <a:miter lim="800000"/>
          </a:ln>
          <a:effectLst xmlns:a="http://schemas.openxmlformats.org/drawingml/2006/main">
            <a:outerShdw blurRad="114300" dist="254000" sx="95000" sy="950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marL="1352550" defTabSz="914400" latinLnBrk="1">
              <a:lnSpc>
                <a:spcPct val="100000"/>
              </a:lnSpc>
              <a:buNone/>
            </a:pP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CAKD 7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5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조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강유한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김덕현</a:t>
            </a:r>
            <a:r>
              <a:rPr lang="en-US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, </a:t>
            </a:r>
            <a:r>
              <a:rPr lang="ko-KR" altLang="ko-KR" sz="2000" i="1" b="1" kern="1200">
                <a:solidFill>
                  <a:srgbClr val="f9f6e7"/>
                </a:solidFill>
                <a:latin typeface="맑은 고딕"/>
                <a:ea typeface="맑은 고딕"/>
                <a:cs typeface="+mn-cs"/>
              </a:rPr>
              <a:t>이상윤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19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19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19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19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19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19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19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19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1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500" i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lide19_shape8"/>
          <p:cNvSpPr/>
          <p:nvPr/>
        </p:nvSpPr>
        <p:spPr>
          <a:xfrm>
            <a:off x="1415480" y="1115575"/>
            <a:ext cx="8855913" cy="39879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교육적</a:t>
            </a:r>
            <a:r>
              <a:rPr lang="en-US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400" b="1" kern="1200">
                <a:solidFill>
                  <a:srgbClr val="baff1a"/>
                </a:solidFill>
                <a:latin typeface="+mn-lt"/>
                <a:ea typeface="+mn-ea"/>
                <a:cs typeface="+mn-cs"/>
              </a:rPr>
              <a:t>측면</a:t>
            </a:r>
            <a:endParaRPr sz="3400" b="1" kern="1200">
              <a:solidFill>
                <a:srgbClr val="baff1a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시장규모가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꾸준히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늘어나므로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그만큼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인재를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양성시킬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전문가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증가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중요도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체감이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퍼져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더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많은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사람이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입문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가능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/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년의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부족률만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봐도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요구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↑</a:t>
            </a:r>
            <a:r>
              <a:rPr lang="en-US" altLang="ko-KR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수요량의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증가가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지속되면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공급량이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어느정도</a:t>
            </a:r>
            <a:r>
              <a:rPr lang="en-US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따라옴</a:t>
            </a:r>
            <a:endParaRPr sz="24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20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20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20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20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20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20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20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20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20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500" i="0" strike="noStrike" baseline="0" cap="none" kern="1200">
                        <a:solidFill>
                          <a:schemeClr val="lt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lt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chemeClr val="lt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slide20_shape8"/>
          <p:cNvSpPr/>
          <p:nvPr/>
        </p:nvSpPr>
        <p:spPr>
          <a:xfrm>
            <a:off x="1415480" y="1115576"/>
            <a:ext cx="8855913" cy="3254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400" i="0" b="1" strike="noStrike" baseline="0" cap="none" spc="0" kern="120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거시적</a:t>
            </a:r>
            <a:r>
              <a:rPr lang="en-US" altLang="en-US" sz="3400" i="0" b="1" strike="noStrike" baseline="0" cap="none" spc="0" kern="120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400" i="0" b="1" strike="noStrike" baseline="0" cap="none" spc="0" kern="1200">
                <a:solidFill>
                  <a:srgbClr val="baff1a"/>
                </a:solidFill>
                <a:latin typeface="맑은 고딕"/>
                <a:ea typeface="맑은 고딕"/>
                <a:cs typeface="맑은 고딕"/>
              </a:rPr>
              <a:t>관점</a:t>
            </a:r>
            <a:endParaRPr sz="3400" i="0" b="1" strike="noStrike" baseline="0" cap="none" spc="0" kern="1200">
              <a:solidFill>
                <a:srgbClr val="baff1a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18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18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18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전세계적인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시장의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꾸준한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수요로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미래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기대효과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↑</a:t>
            </a: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데이터가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줄지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않는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이상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빅데이터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시장도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계속해서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성장</a:t>
            </a: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▶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생각지도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못했던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분야와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연계</a:t>
            </a:r>
            <a:r>
              <a:rPr lang="en-US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i="0" b="1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가능</a:t>
            </a:r>
            <a:endParaRPr sz="2400" i="0" b="1" strike="noStrike" baseline="0" cap="none" spc="0" kern="120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1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9525" cap="flat">
                      <a:noFill/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chemeClr val="tx1"/>
                          </a:solidFill>
                          <a:latin typeface="맑은 고딕"/>
                        </a:rPr>
                        <a:t>분석과정</a:t>
                      </a:r>
                      <a:endParaRPr sz="1000" i="0" b="0" strike="noStrike" baseline="0" cap="none" spc="0" kern="1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strike="noStrike" baseline="0" cap="none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strike="noStrike" baseline="0" cap="none" kern="12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i="0" strike="noStrike" baseline="0" cap="none" spc="0" kern="1200">
                          <a:solidFill>
                            <a:schemeClr val="tx1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500" i="0" strike="noStrike" baseline="0" cap="none" spc="0" kern="1200">
                        <a:solidFill>
                          <a:schemeClr val="tx1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>
                      <a:noFill/>
                      <a:prstDash val="solid"/>
                      <a:round/>
                    </a:lnR>
                    <a:lnT w="9525" cap="flat">
                      <a:noFill/>
                      <a:prstDash val="solid"/>
                      <a:round/>
                    </a:lnT>
                    <a:lnB w="9525" cap="flat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22_shape1"/>
          <p:cNvSpPr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lang="ko-KR" altLang="en-US" sz="4000" i="0" b="1" strike="noStrike" baseline="0" cap="none" spc="0" kern="12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결론</a:t>
            </a:r>
            <a:endParaRPr sz="4000" i="0" b="1" strike="noStrike" baseline="0" cap="none" spc="0" kern="12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slide22_shape3"/>
          <p:cNvSpPr/>
          <p:nvPr/>
        </p:nvSpPr>
        <p:spPr>
          <a:xfrm>
            <a:off x="839416" y="2636912"/>
            <a:ext cx="3456384" cy="364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latinLnBrk="1">
              <a:defRPr/>
            </a:pP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분석과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기대효과만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봐도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관련된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배우고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전문가가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된다면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미래가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밝음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</a:t>
            </a:r>
            <a:r>
              <a:rPr lang="ko-KR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공급 대비 데이터 분야 수요가 많이 부족함</a:t>
            </a: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</a:t>
            </a:r>
            <a:r>
              <a:rPr lang="ko-KR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국가에서도 위 상황을 인지하고 알맞은 정책 필요</a:t>
            </a: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지금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열심히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배워두자</a:t>
            </a:r>
            <a:endParaRPr lang="ko-KR" alt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algn="l" defTabSz="914400" latinLnBrk="1">
              <a:defRPr/>
            </a:pP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◆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선택은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탁월했다</a:t>
            </a:r>
            <a:endParaRPr lang="en-US" altLang="ko-KR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1820" y="1664804"/>
            <a:ext cx="7850180" cy="5193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3_shape1"/>
          <p:cNvSpPr/>
          <p:nvPr>
            <p:ph type="title" idx="0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/>
          <a:lstStyle/>
          <a:p>
            <a:pPr algn="l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참고자료</a:t>
            </a:r>
            <a:endParaRPr sz="3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23_shape2"/>
          <p:cNvSpPr/>
          <p:nvPr>
            <p:ph idx="1"/>
          </p:nvPr>
        </p:nvSpPr>
        <p:spPr>
          <a:xfrm>
            <a:off x="838199" y="1412776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https://www.krm.or.kr/krmts/search/detailView.html?dbGubun=SD&amp;category=Report&amp;m201_id=10036618&amp;local_id=10051583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기업을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빅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적용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방안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도출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기대효과분석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2012,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한국연구재단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데이터산업현황조사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결과보고서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2022,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한국데이터산업진흥원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시장규모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현황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시장규모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현황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인력부족률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데이터산업의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데이터직무별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빅데이터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인력부족률</a:t>
            </a: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indent="0" lvl="0" defTabSz="914400" latinLnBrk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2022,</a:t>
            </a:r>
            <a:r>
              <a: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통계청</a:t>
            </a: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4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527" y="-819472"/>
            <a:ext cx="7772945" cy="80561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3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3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3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3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3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3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3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3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3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12" name="slide3_shape8"/>
          <p:cNvSpPr/>
          <p:nvPr/>
        </p:nvSpPr>
        <p:spPr>
          <a:xfrm>
            <a:off x="1047260" y="4532650"/>
            <a:ext cx="2613024" cy="4470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산업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분석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필요성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3_shape9"/>
          <p:cNvSpPr/>
          <p:nvPr/>
        </p:nvSpPr>
        <p:spPr>
          <a:xfrm>
            <a:off x="4771535" y="4532650"/>
            <a:ext cx="2613024" cy="44702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산업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가속화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3_shape10"/>
          <p:cNvSpPr/>
          <p:nvPr/>
        </p:nvSpPr>
        <p:spPr>
          <a:xfrm>
            <a:off x="8495810" y="4532650"/>
            <a:ext cx="2613024" cy="818495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국내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산업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투자의</a:t>
            </a:r>
            <a:r>
              <a:rPr lang="en-US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저조함</a:t>
            </a:r>
            <a:endParaRPr sz="16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lide3_shape11"/>
          <p:cNvSpPr/>
          <p:nvPr/>
        </p:nvSpPr>
        <p:spPr>
          <a:xfrm>
            <a:off x="839416" y="1268760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lang="ko-KR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분석의</a:t>
            </a:r>
            <a:r>
              <a:rPr lang="en-US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필요성</a:t>
            </a:r>
            <a:endParaRPr sz="40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6" name="slide3_picture2"/>
          <p:cNvPicPr>
            <a:picLocks noChangeAspect="1"/>
          </p:cNvPicPr>
          <p:nvPr/>
        </p:nvPicPr>
        <p:blipFill>
          <a:blip r:embed="rId3" cstate="print">
            <a:duotone>
              <a:srgbClr val="000000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440" y="2096852"/>
            <a:ext cx="2664295" cy="2664295"/>
          </a:xfrm>
          <a:prstGeom prst="rect">
            <a:avLst/>
          </a:prstGeom>
        </p:spPr>
      </p:pic>
      <p:pic>
        <p:nvPicPr>
          <p:cNvPr id="17" name="slide3_picture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0390" y="2443390"/>
            <a:ext cx="1971219" cy="1971219"/>
          </a:xfrm>
          <a:prstGeom prst="rect">
            <a:avLst/>
          </a:prstGeom>
        </p:spPr>
      </p:pic>
      <p:pic>
        <p:nvPicPr>
          <p:cNvPr id="18" name="slide3_picture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264" y="2416816"/>
            <a:ext cx="2520280" cy="2024367"/>
          </a:xfrm>
          <a:prstGeom prst="rect">
            <a:avLst/>
          </a:prstGeom>
        </p:spPr>
      </p:pic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4_shape1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  <a:sym typeface="+mn-lt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정보통신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기술의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급격한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발달로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폭발적인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데이터의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증가</a:t>
            </a:r>
            <a:endParaRPr lang="ko-KR" altLang="en-US"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  <a:sym typeface="+mn-lt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이런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현상으로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빅데이터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관련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연구가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주목받음</a:t>
            </a:r>
            <a:endParaRPr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slide4_shape2"/>
          <p:cNvSpPr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4_shape3"/>
          <p:cNvSpPr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산업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분석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필요성</a:t>
            </a:r>
            <a:endParaRPr sz="35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5_shape1"/>
          <p:cNvSpPr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5_shape2"/>
          <p:cNvSpPr/>
          <p:nvPr/>
        </p:nvSpPr>
        <p:spPr>
          <a:xfrm>
            <a:off x="839416" y="1268760"/>
            <a:ext cx="5832648" cy="6248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산업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가속화</a:t>
            </a:r>
            <a:endParaRPr sz="35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 lim="800000"/>
          </a:ln>
          <a:effectLst xmlns:a="http://schemas.openxmlformats.org/drawingml/2006/main"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lstStyle/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소셜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미디어와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스마트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환경의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지속적인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발전으로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데이터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산업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가속화</a:t>
            </a:r>
            <a:endParaRPr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algn="l" marL="0" defTabSz="914400" latinLnBrk="1">
              <a:lnSpc>
                <a:spcPct val="150000"/>
              </a:lnSpc>
              <a:buNone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빅데이터가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비즈니스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핵심요소로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부상</a:t>
            </a:r>
            <a:endParaRPr sz="2800" i="0" b="0" strike="noStrike" baseline="0" cap="none" spc="0" kern="1200">
              <a:solidFill>
                <a:srgbClr val="e7e6e6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sh/>
      </p:transition>
    </mc:Choice>
    <mc:Fallback>
      <p:transition spd="slow">
        <p:push/>
      </p:transition>
    </mc:Fallback>
  </mc:AlternateContent>
  <p:timing>
    <p:tnLst>
      <p:par>
        <p:cTn id="1" dur="indefinite" nodeType="tmRoot" restart="never">
          <p:childTnLst>
            <p:seq nextAc="seek" concurrent="1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grpId="0" nodeType="clickEffect" fill="hold" presetSubtype="0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6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fe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0" y="9065"/>
            <a:ext cx="12192281" cy="6844083"/>
          </a:xfrm>
          <a:prstGeom prst="rect">
            <a:avLst/>
          </a:prstGeom>
        </p:spPr>
      </p:pic>
      <p:sp>
        <p:nvSpPr>
          <p:cNvPr id="4" name="slide6_shape1"/>
          <p:cNvSpPr/>
          <p:nvPr/>
        </p:nvSpPr>
        <p:spPr>
          <a:xfrm>
            <a:off x="1415480" y="1124744"/>
            <a:ext cx="2592288" cy="359251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6_shape2"/>
          <p:cNvSpPr/>
          <p:nvPr/>
        </p:nvSpPr>
        <p:spPr>
          <a:xfrm>
            <a:off x="839416" y="1268760"/>
            <a:ext cx="6912768" cy="6248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국내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산업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투자의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저조함</a:t>
            </a:r>
            <a:r>
              <a:rPr lang="en-US" altLang="en-US" sz="3500" i="0" b="1" strike="noStrike" baseline="0" cap="none" spc="0" kern="1200">
                <a:solidFill>
                  <a:srgbClr val="ffc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sz="3500" i="0" b="1" strike="noStrike" baseline="0" cap="none" spc="0" kern="1200">
              <a:solidFill>
                <a:srgbClr val="ffc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4309465" y="216064"/>
          <a:ext cx="788253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8993fb"/>
                          </a:solidFill>
                          <a:latin typeface="+mn-cs"/>
                        </a:rPr>
                        <a:t>필요성</a:t>
                      </a:r>
                      <a:endParaRPr sz="150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8993fb"/>
                          </a:solidFill>
                          <a:latin typeface="+mn-cs"/>
                        </a:rPr>
                        <a:t>분석과정</a:t>
                      </a:r>
                      <a:endParaRPr sz="1000" b="0" spc="0">
                        <a:solidFill>
                          <a:srgbClr val="8993fb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8993fb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8993fb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8993fb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8993fb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8993fb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slide6_shape3"/>
          <p:cNvSpPr/>
          <p:nvPr/>
        </p:nvSpPr>
        <p:spPr>
          <a:xfrm>
            <a:off x="1438887" y="2470026"/>
            <a:ext cx="8905585" cy="2822604"/>
          </a:xfrm>
          <a:prstGeom prst="round2SameRect">
            <a:avLst>
              <a:gd name="adj1" fmla="val 0"/>
              <a:gd name="adj2" fmla="val   5437"/>
            </a:avLst>
          </a:prstGeom>
          <a:noFill/>
          <a:ln w="12700" cap="flat">
            <a:noFill/>
            <a:prstDash val="solid"/>
            <a:miter/>
          </a:ln>
          <a:effectLst>
            <a:outerShdw blurRad="50800" dist="38100" dir="5400000" algn="t" rotWithShape="0">
              <a:srgbClr val="000000">
                <a:alpha val="9800"/>
              </a:srgbClr>
            </a:outerShdw>
          </a:effectLst>
        </p:spPr>
        <p:txBody>
          <a:bodyPr anchor="ctr"/>
          <a:lstStyle/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ko-KR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기술적 관점에서 빅데이터 처리 기술에 대한 연구로 많이 이루어졌음</a:t>
            </a:r>
            <a:endParaRPr lang="ko-KR" altLang="en-US" sz="2800" b="0" kern="1200">
              <a:solidFill>
                <a:schemeClr val="bg2">
                  <a:alpha val="100000"/>
                </a:schemeClr>
              </a:solidFill>
              <a:latin typeface="+mn-ea"/>
              <a:ea typeface="+mn-ea"/>
              <a:cs typeface="+mn-cs"/>
            </a:endParaRPr>
          </a:p>
          <a:p>
            <a:pPr marL="0" algn="l" defTabSz="914400" latinLnBrk="1">
              <a:lnSpc>
                <a:spcPct val="150000"/>
              </a:lnSpc>
              <a:buNone/>
              <a:defRPr/>
            </a:pPr>
            <a:r>
              <a:rPr lang="en-US" altLang="ko-KR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▶</a:t>
            </a:r>
            <a:r>
              <a:rPr lang="en-US" altLang="en-US" sz="2800" b="0" kern="1200">
                <a:solidFill>
                  <a:schemeClr val="bg2">
                    <a:alpha val="100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2800" b="0" i="0" strike="noStrike" kern="1200" cap="none" spc="0" baseline="0">
                <a:solidFill>
                  <a:srgbClr val="e7e6e6"/>
                </a:solidFill>
                <a:latin typeface="맑은 고딕"/>
                <a:ea typeface="맑은 고딕"/>
                <a:cs typeface="+mn-cs"/>
              </a:rPr>
              <a:t>빅 데이터의 활용 연구는 최근에 진행되고 있으나 다른 국가들에 비해 아직 미흡함</a:t>
            </a:r>
            <a:endParaRPr lang="ko-KR" altLang="en-US" sz="2800" b="0" i="0" strike="noStrike" kern="1200" cap="none" spc="0" baseline="0">
              <a:solidFill>
                <a:srgbClr val="e7e6e6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800">
        <p:push/>
      </p:transition>
    </mc:Choice>
    <mc:Fallback>
      <p:transition xmlns:mc="http://schemas.openxmlformats.org/markup-compatibility/2006" xmlns:hp="http://schemas.haansoft.com/office/presentation/8.0" mc:Ignorable="hp" hp:hslDur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7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7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7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7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7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7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7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7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1" name="slide7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slide7_shape8"/>
          <p:cNvSpPr/>
          <p:nvPr/>
        </p:nvSpPr>
        <p:spPr>
          <a:xfrm>
            <a:off x="4616464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전처리</a:t>
            </a:r>
            <a:endParaRPr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lide7_shape9"/>
          <p:cNvSpPr/>
          <p:nvPr/>
        </p:nvSpPr>
        <p:spPr>
          <a:xfrm>
            <a:off x="4721854" y="2795276"/>
            <a:ext cx="540000" cy="540000"/>
          </a:xfrm>
          <a:prstGeom prst="ellipse">
            <a:avLst/>
          </a:prstGeom>
          <a:solidFill>
            <a:schemeClr val="l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7_shape10"/>
          <p:cNvSpPr/>
          <p:nvPr/>
        </p:nvSpPr>
        <p:spPr>
          <a:xfrm>
            <a:off x="4559527" y="4645181"/>
            <a:ext cx="3066787" cy="118221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csv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파일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이용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결측치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제거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이상치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등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수정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lide7_shape11"/>
          <p:cNvCxnSpPr>
            <a:stCxn id="12" idx="2"/>
            <a:endCxn id="14" idx="0"/>
          </p:cNvCxnSpPr>
          <p:nvPr/>
        </p:nvCxnSpPr>
        <p:spPr>
          <a:xfrm rot="5400000">
            <a:off x="5486369" y="4035550"/>
            <a:ext cx="1216181" cy="3079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7_shape12"/>
          <p:cNvSpPr/>
          <p:nvPr/>
        </p:nvSpPr>
        <p:spPr>
          <a:xfrm>
            <a:off x="4613903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DataFrame</a:t>
            </a:r>
            <a:endParaRPr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slide7_shape13"/>
          <p:cNvSpPr/>
          <p:nvPr/>
        </p:nvSpPr>
        <p:spPr>
          <a:xfrm>
            <a:off x="8313505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lvl="1" defTabSz="914400" latinLnBrk="1"/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시각화</a:t>
            </a:r>
            <a:endParaRPr sz="16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slide7_shape14"/>
          <p:cNvSpPr/>
          <p:nvPr/>
        </p:nvSpPr>
        <p:spPr>
          <a:xfrm>
            <a:off x="8421455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slide7_shape15"/>
          <p:cNvSpPr/>
          <p:nvPr/>
        </p:nvSpPr>
        <p:spPr>
          <a:xfrm>
            <a:off x="8259127" y="4645181"/>
            <a:ext cx="3066788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각종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현황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및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수요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시각화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인력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부족률</a:t>
            </a:r>
            <a:r>
              <a:rPr lang="en-US" altLang="ko-KR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향후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필요</a:t>
            </a:r>
            <a:r>
              <a:rPr lang="en-US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인력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0" name="slide7_shape16"/>
          <p:cNvCxnSpPr>
            <a:stCxn id="17" idx="2"/>
            <a:endCxn id="19" idx="0"/>
          </p:cNvCxnSpPr>
          <p:nvPr/>
        </p:nvCxnSpPr>
        <p:spPr>
          <a:xfrm flipH="1">
            <a:off x="9792521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7_shape17"/>
          <p:cNvSpPr/>
          <p:nvPr/>
        </p:nvSpPr>
        <p:spPr>
          <a:xfrm>
            <a:off x="8313504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r>
              <a:rPr lang="en-US" altLang="ko-KR" sz="1600" b="1" kern="1200">
                <a:solidFill>
                  <a:srgbClr val="3057b9"/>
                </a:solidFill>
                <a:latin typeface="+mn-lt"/>
                <a:ea typeface="+mn-ea"/>
                <a:cs typeface="+mn-cs"/>
              </a:rPr>
              <a:t>barplot, barh, pie</a:t>
            </a:r>
            <a:endParaRPr sz="1600" b="1" kern="1200">
              <a:solidFill>
                <a:srgbClr val="3057b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lide7_shape18"/>
          <p:cNvSpPr/>
          <p:nvPr/>
        </p:nvSpPr>
        <p:spPr>
          <a:xfrm>
            <a:off x="8538360" y="2944912"/>
            <a:ext cx="282439" cy="250409"/>
          </a:xfrm>
          <a:custGeom>
            <a:avLst/>
            <a:rect l="l" t="t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3" name="slide7_group2"/>
          <p:cNvGrpSpPr>
            <a:grpSpLocks/>
          </p:cNvGrpSpPr>
          <p:nvPr/>
        </p:nvGrpSpPr>
        <p:grpSpPr>
          <a:xfrm>
            <a:off x="4843499" y="2933791"/>
            <a:ext cx="292523" cy="256015"/>
            <a:chOff x="4843499" y="2933791"/>
            <a:chExt cx="292523" cy="256015"/>
          </a:xfrm>
          <a:solidFill>
            <a:srgbClr val="6dd9ff"/>
          </a:solidFill>
        </p:grpSpPr>
        <p:sp>
          <p:nvSpPr>
            <p:cNvPr id="24" name="slide7_shape19"/>
            <p:cNvSpPr/>
            <p:nvPr/>
          </p:nvSpPr>
          <p:spPr>
            <a:xfrm>
              <a:off x="4940702" y="3147821"/>
              <a:ext cx="40159" cy="41984"/>
            </a:xfrm>
            <a:custGeom>
              <a:avLst/>
              <a:rect l="l" t="t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1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slide7_shape20"/>
            <p:cNvSpPr/>
            <p:nvPr/>
          </p:nvSpPr>
          <p:spPr>
            <a:xfrm>
              <a:off x="4843499" y="2933791"/>
              <a:ext cx="292523" cy="241868"/>
            </a:xfrm>
            <a:custGeom>
              <a:avLst/>
              <a:rect l="l" t="t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>
                <a:lnSpc>
                  <a:spcPct val="100000"/>
                </a:lnSpc>
                <a:buNone/>
              </a:pPr>
              <a:endParaRPr sz="1100" kern="1200">
                <a:solidFill>
                  <a:srgbClr val="000000"/>
                </a:solidFill>
                <a:latin typeface="+mn-cs"/>
                <a:ea typeface="+mn-ea"/>
                <a:cs typeface="+mn-cs"/>
              </a:endParaRPr>
            </a:p>
          </p:txBody>
        </p:sp>
      </p:grpSp>
      <p:sp>
        <p:nvSpPr>
          <p:cNvPr id="26" name="slide7_shape21"/>
          <p:cNvSpPr/>
          <p:nvPr/>
        </p:nvSpPr>
        <p:spPr>
          <a:xfrm>
            <a:off x="914303" y="2701553"/>
            <a:ext cx="2959071" cy="7274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457200" defTabSz="914400" latinLnBrk="1">
              <a:lnSpc>
                <a:spcPct val="100000"/>
              </a:lnSpc>
              <a:buNone/>
            </a:pPr>
            <a:r>
              <a:rPr lang="ko-KR" altLang="en-US" sz="16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데이터</a:t>
            </a:r>
            <a:r>
              <a:rPr lang="en-US" altLang="en-US" sz="16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 </a:t>
            </a:r>
            <a:r>
              <a:rPr lang="ko-KR" altLang="en-US" sz="1600" b="1" kern="1200">
                <a:solidFill>
                  <a:srgbClr val="ffffff"/>
                </a:solidFill>
                <a:latin typeface="+mn-cs"/>
                <a:ea typeface="+mn-ea"/>
                <a:cs typeface="+mn-cs"/>
              </a:rPr>
              <a:t>크롤링</a:t>
            </a:r>
            <a:endParaRPr sz="1600" b="1" kern="1200">
              <a:solidFill>
                <a:srgbClr val="ffffff"/>
              </a:solidFill>
              <a:latin typeface="+mn-cs"/>
              <a:ea typeface="+mn-ea"/>
              <a:cs typeface="+mn-cs"/>
            </a:endParaRPr>
          </a:p>
        </p:txBody>
      </p:sp>
      <p:sp>
        <p:nvSpPr>
          <p:cNvPr id="27" name="slide7_shape22"/>
          <p:cNvSpPr/>
          <p:nvPr/>
        </p:nvSpPr>
        <p:spPr>
          <a:xfrm>
            <a:off x="1022253" y="2795276"/>
            <a:ext cx="540000" cy="540000"/>
          </a:xfrm>
          <a:prstGeom prst="ellipse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slide7_shape23"/>
          <p:cNvSpPr/>
          <p:nvPr/>
        </p:nvSpPr>
        <p:spPr>
          <a:xfrm>
            <a:off x="1213801" y="2933326"/>
            <a:ext cx="156903" cy="263899"/>
          </a:xfrm>
          <a:custGeom>
            <a:avLst/>
            <a:rect l="l" t="t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wrap="square" lIns="91440" tIns="45720" rIns="91440" bIns="45720" anchor="t">
            <a:prstTxWarp prst="textNoShape"/>
          </a:bodyPr>
          <a:lstStyle/>
          <a:p>
            <a:pPr algn="l" marL="0" defTabSz="914400" latinLnBrk="1"/>
            <a:endParaRPr sz="11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slide7_shape24"/>
          <p:cNvSpPr/>
          <p:nvPr/>
        </p:nvSpPr>
        <p:spPr>
          <a:xfrm>
            <a:off x="859926" y="4645181"/>
            <a:ext cx="3066787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50000"/>
              </a:lnSpc>
            </a:pPr>
            <a:r>
              <a:rPr lang="ko-KR" altLang="en-US" sz="1600" b="1" kern="12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통계청</a:t>
            </a:r>
            <a:endParaRPr sz="1600" b="1" kern="120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slide7_shape25"/>
          <p:cNvCxnSpPr>
            <a:stCxn id="26" idx="2"/>
            <a:endCxn id="29" idx="0"/>
          </p:cNvCxnSpPr>
          <p:nvPr/>
        </p:nvCxnSpPr>
        <p:spPr>
          <a:xfrm flipH="1">
            <a:off x="2393319" y="3429000"/>
            <a:ext cx="519" cy="1216181"/>
          </a:xfrm>
          <a:prstGeom prst="straightConnector1">
            <a:avLst/>
          </a:prstGeom>
          <a:ln w="15875" cap="flat">
            <a:solidFill>
              <a:schemeClr val="accent1"/>
            </a:solidFill>
            <a:prstDash val="sysDash"/>
            <a:miter lim="800000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7_shape26"/>
          <p:cNvSpPr/>
          <p:nvPr/>
        </p:nvSpPr>
        <p:spPr>
          <a:xfrm>
            <a:off x="914302" y="3854285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>
            <a:solidFill>
              <a:srgbClr val="6dd9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1600" b="1" kern="1200">
                <a:solidFill>
                  <a:srgbClr val="3057b9"/>
                </a:solidFill>
                <a:latin typeface="+mn-cs"/>
                <a:ea typeface="+mn-ea"/>
                <a:cs typeface="+mn-cs"/>
              </a:rPr>
              <a:t>BeautifulSoup, selenium</a:t>
            </a:r>
            <a:endParaRPr sz="1600" b="1" kern="1200">
              <a:solidFill>
                <a:srgbClr val="3057b9"/>
              </a:solidFill>
              <a:latin typeface="+mn-cs"/>
              <a:ea typeface="+mn-ea"/>
              <a:cs typeface="+mn-cs"/>
            </a:endParaRPr>
          </a:p>
        </p:txBody>
      </p:sp>
      <p:cxnSp>
        <p:nvCxnSpPr>
          <p:cNvPr id="32" name="slide7_shape27"/>
          <p:cNvCxnSpPr/>
          <p:nvPr/>
        </p:nvCxnSpPr>
        <p:spPr>
          <a:xfrm flipV="1" rot="5400000">
            <a:off x="4244125" y="781292"/>
            <a:ext cx="1588" cy="3702161"/>
          </a:xfrm>
          <a:prstGeom prst="bentConnector3">
            <a:avLst>
              <a:gd name="adj1" fmla="val -14605829"/>
            </a:avLst>
          </a:prstGeom>
          <a:ln w="15875" cap="flat">
            <a:solidFill>
              <a:schemeClr val="accent1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lide7_shape28"/>
          <p:cNvCxnSpPr/>
          <p:nvPr/>
        </p:nvCxnSpPr>
        <p:spPr>
          <a:xfrm>
            <a:off x="1577117" y="2708920"/>
            <a:ext cx="7399202" cy="0"/>
          </a:xfrm>
          <a:prstGeom prst="bentConnector3">
            <a:avLst>
              <a:gd name="adj1" fmla="val 122428"/>
            </a:avLst>
          </a:prstGeom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필요성</a:t>
                      </a:r>
                      <a:endParaRPr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분석과정</a:t>
                      </a:r>
                      <a:endParaRPr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9c3b00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5" name="slide7_shape29"/>
          <p:cNvCxnSpPr/>
          <p:nvPr/>
        </p:nvCxnSpPr>
        <p:spPr>
          <a:xfrm>
            <a:off x="6134100" y="2401838"/>
            <a:ext cx="3702162" cy="216024"/>
          </a:xfrm>
          <a:prstGeom prst="bentConnector3">
            <a:avLst>
              <a:gd name="adj1" fmla="val 99918"/>
            </a:avLst>
          </a:prstGeom>
          <a:noFill/>
          <a:ln w="15875" cap="flat">
            <a:solidFill>
              <a:srgbClr val="4472c4">
                <a:alpha val="100000"/>
              </a:srgbClr>
            </a:solidFill>
            <a:prstDash val="sysDash"/>
            <a:miter lim="800000"/>
            <a:tailEnd type="triangle"/>
          </a:ln>
        </p:spPr>
      </p:cxnSp>
      <p:sp>
        <p:nvSpPr>
          <p:cNvPr id="36" name="slide7_shape30"/>
          <p:cNvSpPr/>
          <p:nvPr/>
        </p:nvSpPr>
        <p:spPr>
          <a:xfrm>
            <a:off x="839416" y="1106835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ko-KR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lide8_group1"/>
          <p:cNvGrpSpPr>
            <a:grpSpLocks/>
          </p:cNvGrpSpPr>
          <p:nvPr/>
        </p:nvGrpSpPr>
        <p:grpSpPr>
          <a:xfrm>
            <a:off x="219074" y="-5486"/>
            <a:ext cx="11972926" cy="6863488"/>
            <a:chOff x="219074" y="-5486"/>
            <a:chExt cx="11972926" cy="6863488"/>
          </a:xfrm>
        </p:grpSpPr>
        <p:sp>
          <p:nvSpPr>
            <p:cNvPr id="4" name="slide8_shape1"/>
            <p:cNvSpPr/>
            <p:nvPr/>
          </p:nvSpPr>
          <p:spPr>
            <a:xfrm flipH="1" rot="16200000">
              <a:off x="2827539" y="-2506459"/>
              <a:ext cx="6863488" cy="11865434"/>
            </a:xfrm>
            <a:custGeom>
              <a:avLst/>
              <a:rect l="l" t="t" r="r" b="b"/>
              <a:pathLst>
                <a:path w="10008" h="10000">
                  <a:moveTo>
                    <a:pt x="0" y="4796"/>
                  </a:moveTo>
                  <a:lnTo>
                    <a:pt x="10008" y="0"/>
                  </a:lnTo>
                  <a:lnTo>
                    <a:pt x="10008" y="10000"/>
                  </a:lnTo>
                  <a:lnTo>
                    <a:pt x="8" y="10000"/>
                  </a:lnTo>
                  <a:cubicBezTo>
                    <a:pt x="13" y="8339"/>
                    <a:pt x="-5" y="6457"/>
                    <a:pt x="0" y="479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slide8_shape2"/>
            <p:cNvSpPr/>
            <p:nvPr/>
          </p:nvSpPr>
          <p:spPr>
            <a:xfrm>
              <a:off x="326571" y="261257"/>
              <a:ext cx="11652069" cy="6596743"/>
            </a:xfrm>
            <a:prstGeom prst="round2SameRect">
              <a:avLst>
                <a:gd name="adj1" fmla="val 2657"/>
                <a:gd name="adj2" fmla="val   0"/>
              </a:avLst>
            </a:prstGeom>
            <a:solidFill>
              <a:srgbClr val="edeffc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228600" dist="38100" dir="16200000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slide8_shape3"/>
            <p:cNvSpPr/>
            <p:nvPr/>
          </p:nvSpPr>
          <p:spPr>
            <a:xfrm flipH="1">
              <a:off x="219075" y="261257"/>
              <a:ext cx="739285" cy="1319475"/>
            </a:xfrm>
            <a:prstGeom prst="round1Rect">
              <a:avLst>
                <a:gd name="adj" fmla="val 17389"/>
              </a:avLst>
            </a:pr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slide8_shape4"/>
            <p:cNvSpPr/>
            <p:nvPr/>
          </p:nvSpPr>
          <p:spPr>
            <a:xfrm>
              <a:off x="219074" y="261257"/>
              <a:ext cx="3012701" cy="4948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6dd9ff"/>
                </a:gs>
                <a:gs pos="10000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14300" dist="254000" sx="95000" sy="950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marL="444500" defTabSz="914400" latinLnBrk="0"/>
              <a:r>
                <a:rPr lang="en-US" altLang="ko-KR" sz="1600" i="1" kern="0">
                  <a:solidFill>
                    <a:srgbClr val="f9f6e7"/>
                  </a:solidFill>
                  <a:latin typeface="Tmon몬소리 Black"/>
                  <a:ea typeface="Tmon몬소리 Black"/>
                  <a:cs typeface="+mn-cs"/>
                </a:rPr>
                <a:t>PPT PRESENTATION</a:t>
              </a:r>
              <a:endParaRPr sz="1600" i="1" kern="1200">
                <a:solidFill>
                  <a:srgbClr val="f9f6e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slide8_shape5"/>
            <p:cNvSpPr/>
            <p:nvPr/>
          </p:nvSpPr>
          <p:spPr>
            <a:xfrm>
              <a:off x="435295" y="415829"/>
              <a:ext cx="185738" cy="185738"/>
            </a:xfrm>
            <a:prstGeom prst="ellipse">
              <a:avLst/>
            </a:prstGeom>
            <a:solidFill>
              <a:schemeClr val="bg1"/>
            </a:solidFill>
            <a:ln w="177800" cap="flat">
              <a:solidFill>
                <a:schemeClr val="bg1">
                  <a:alpha val="2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slide8_shape6"/>
            <p:cNvSpPr/>
            <p:nvPr/>
          </p:nvSpPr>
          <p:spPr>
            <a:xfrm>
              <a:off x="480980" y="464203"/>
              <a:ext cx="103902" cy="92119"/>
            </a:xfrm>
            <a:custGeom>
              <a:avLst/>
              <a:rect l="l" t="t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slide8_shape7"/>
            <p:cNvSpPr/>
            <p:nvPr/>
          </p:nvSpPr>
          <p:spPr>
            <a:xfrm>
              <a:off x="219076" y="756138"/>
              <a:ext cx="11759564" cy="61018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rgbClr val="ffffff"/>
                </a:solidFill>
                <a:latin typeface="+mn-cs"/>
                <a:ea typeface="+mn-ea"/>
                <a:cs typeface="+mn-cs"/>
              </a:endParaRPr>
            </a:p>
          </p:txBody>
        </p:sp>
      </p:grpSp>
      <p:pic>
        <p:nvPicPr>
          <p:cNvPr id="11" name="slide8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slide8_group2"/>
          <p:cNvGrpSpPr>
            <a:grpSpLocks/>
          </p:cNvGrpSpPr>
          <p:nvPr/>
        </p:nvGrpSpPr>
        <p:grpSpPr>
          <a:xfrm>
            <a:off x="4080986" y="1911281"/>
            <a:ext cx="4106228" cy="4004902"/>
            <a:chOff x="4080986" y="1911281"/>
            <a:chExt cx="4106228" cy="4004902"/>
          </a:xfrm>
          <a:solidFill>
            <a:srgbClr val="6dd9ff"/>
          </a:solidFill>
        </p:grpSpPr>
        <p:sp>
          <p:nvSpPr>
            <p:cNvPr id="13" name="slide8_shape8"/>
            <p:cNvSpPr/>
            <p:nvPr/>
          </p:nvSpPr>
          <p:spPr>
            <a:xfrm>
              <a:off x="4080986" y="191128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slide8_shape9"/>
            <p:cNvSpPr/>
            <p:nvPr/>
          </p:nvSpPr>
          <p:spPr>
            <a:xfrm rot="16200000">
              <a:off x="3626265" y="4001135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slide8_shape10"/>
            <p:cNvSpPr/>
            <p:nvPr/>
          </p:nvSpPr>
          <p:spPr>
            <a:xfrm rot="10800000">
              <a:off x="5817445" y="4455856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slide8_shape11"/>
            <p:cNvSpPr/>
            <p:nvPr/>
          </p:nvSpPr>
          <p:spPr>
            <a:xfrm rot="5400000">
              <a:off x="6272166" y="2366001"/>
              <a:ext cx="2369768" cy="1460326"/>
            </a:xfrm>
            <a:custGeom>
              <a:avLst/>
              <a:rect l="l" t="t" r="r" b="b"/>
              <a:pathLst>
                <a:path w="1038700" h="640080">
                  <a:moveTo>
                    <a:pt x="94047" y="0"/>
                  </a:moveTo>
                  <a:lnTo>
                    <a:pt x="546033" y="0"/>
                  </a:lnTo>
                  <a:cubicBezTo>
                    <a:pt x="597974" y="0"/>
                    <a:pt x="640080" y="42106"/>
                    <a:pt x="640080" y="94047"/>
                  </a:cubicBezTo>
                  <a:lnTo>
                    <a:pt x="640080" y="516251"/>
                  </a:lnTo>
                  <a:lnTo>
                    <a:pt x="579020" y="516251"/>
                  </a:lnTo>
                  <a:lnTo>
                    <a:pt x="579020" y="111898"/>
                  </a:lnTo>
                  <a:cubicBezTo>
                    <a:pt x="579020" y="83821"/>
                    <a:pt x="556259" y="61060"/>
                    <a:pt x="528182" y="61060"/>
                  </a:cubicBezTo>
                  <a:lnTo>
                    <a:pt x="111898" y="61060"/>
                  </a:lnTo>
                  <a:cubicBezTo>
                    <a:pt x="83821" y="61060"/>
                    <a:pt x="61060" y="83821"/>
                    <a:pt x="61060" y="111898"/>
                  </a:cubicBezTo>
                  <a:lnTo>
                    <a:pt x="61060" y="528182"/>
                  </a:lnTo>
                  <a:cubicBezTo>
                    <a:pt x="61060" y="556259"/>
                    <a:pt x="83821" y="579020"/>
                    <a:pt x="111898" y="579020"/>
                  </a:cubicBezTo>
                  <a:lnTo>
                    <a:pt x="339565" y="579020"/>
                  </a:lnTo>
                  <a:lnTo>
                    <a:pt x="339565" y="578643"/>
                  </a:lnTo>
                  <a:lnTo>
                    <a:pt x="1038700" y="578643"/>
                  </a:lnTo>
                  <a:lnTo>
                    <a:pt x="1038700" y="640080"/>
                  </a:lnTo>
                  <a:lnTo>
                    <a:pt x="489823" y="640080"/>
                  </a:lnTo>
                  <a:lnTo>
                    <a:pt x="339565" y="640080"/>
                  </a:lnTo>
                  <a:lnTo>
                    <a:pt x="94047" y="640080"/>
                  </a:lnTo>
                  <a:cubicBezTo>
                    <a:pt x="42106" y="640080"/>
                    <a:pt x="0" y="597974"/>
                    <a:pt x="0" y="546033"/>
                  </a:cubicBezTo>
                  <a:lnTo>
                    <a:pt x="0" y="94047"/>
                  </a:lnTo>
                  <a:cubicBezTo>
                    <a:pt x="0" y="42106"/>
                    <a:pt x="42106" y="0"/>
                    <a:pt x="94047" y="0"/>
                  </a:cubicBezTo>
                  <a:close/>
                </a:path>
              </a:pathLst>
            </a:custGeom>
            <a:solidFill>
              <a:srgbClr val="6dd9ff"/>
            </a:solidFill>
            <a:ln w="12700" cap="flat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 xmlns:a="http://schemas.openxmlformats.org/drawingml/2006/main"/>
            </a:bodyPr>
            <a:lstStyle/>
            <a:p>
              <a:pPr algn="ctr" marL="0" defTabSz="914400" latinLnBrk="1"/>
              <a:endParaRPr sz="1800" kern="120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slide8_group3"/>
          <p:cNvGrpSpPr>
            <a:grpSpLocks/>
          </p:cNvGrpSpPr>
          <p:nvPr/>
        </p:nvGrpSpPr>
        <p:grpSpPr>
          <a:xfrm>
            <a:off x="4328263" y="4725144"/>
            <a:ext cx="975649" cy="975649"/>
            <a:chOff x="4328263" y="4725144"/>
            <a:chExt cx="975649" cy="975649"/>
          </a:xfrm>
        </p:grpSpPr>
        <p:sp>
          <p:nvSpPr>
            <p:cNvPr id="18" name="slide8_shape12"/>
            <p:cNvSpPr/>
            <p:nvPr/>
          </p:nvSpPr>
          <p:spPr>
            <a:xfrm>
              <a:off x="4328263" y="4725144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anchor="b"/>
            <a:lstStyle/>
            <a:p>
              <a:pPr algn="ctr" marL="0" defTabSz="914400" latinLnBrk="1"/>
              <a:r>
                <a:rPr lang="ko-KR" altLang="en-US" sz="1200" b="1" kern="1200">
                  <a:solidFill>
                    <a:srgbClr val="6dd9ff"/>
                  </a:solidFill>
                  <a:latin typeface="+mn-lt"/>
                  <a:ea typeface="+mn-ea"/>
                  <a:cs typeface="+mn-cs"/>
                </a:rPr>
                <a:t>필요인력</a:t>
              </a:r>
              <a:endParaRPr sz="1200" b="1" kern="1200">
                <a:solidFill>
                  <a:srgbClr val="6dd9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slide8_shape13"/>
            <p:cNvSpPr/>
            <p:nvPr/>
          </p:nvSpPr>
          <p:spPr>
            <a:xfrm>
              <a:off x="4675292" y="4941681"/>
              <a:ext cx="261584" cy="281593"/>
            </a:xfrm>
            <a:custGeom>
              <a:avLst/>
              <a:rect l="l" t="t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slide8_shape14"/>
            <p:cNvSpPr/>
            <p:nvPr/>
          </p:nvSpPr>
          <p:spPr>
            <a:xfrm>
              <a:off x="4724200" y="4960206"/>
              <a:ext cx="193409" cy="193409"/>
            </a:xfrm>
            <a:custGeom>
              <a:avLst/>
              <a:rect l="l" t="t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slide8_shape15"/>
            <p:cNvSpPr/>
            <p:nvPr/>
          </p:nvSpPr>
          <p:spPr>
            <a:xfrm>
              <a:off x="4767179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slide8_shape16"/>
            <p:cNvSpPr/>
            <p:nvPr/>
          </p:nvSpPr>
          <p:spPr>
            <a:xfrm>
              <a:off x="4857585" y="5216604"/>
              <a:ext cx="50390" cy="4446"/>
            </a:xfrm>
            <a:custGeom>
              <a:avLst/>
              <a:rect l="l" t="t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slide8_shape17"/>
            <p:cNvSpPr/>
            <p:nvPr/>
          </p:nvSpPr>
          <p:spPr>
            <a:xfrm>
              <a:off x="4948732" y="5216604"/>
              <a:ext cx="33346" cy="4446"/>
            </a:xfrm>
            <a:custGeom>
              <a:avLst/>
              <a:rect l="l" t="t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6dd9ff"/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defTabSz="914400" latinLnBrk="1"/>
              <a:endParaRPr sz="1800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" name="slide8_group4"/>
          <p:cNvGrpSpPr>
            <a:grpSpLocks/>
          </p:cNvGrpSpPr>
          <p:nvPr/>
        </p:nvGrpSpPr>
        <p:grpSpPr>
          <a:xfrm>
            <a:off x="4328263" y="2165319"/>
            <a:ext cx="975649" cy="975649"/>
            <a:chOff x="4328263" y="2165319"/>
            <a:chExt cx="975649" cy="975649"/>
          </a:xfrm>
        </p:grpSpPr>
        <p:sp>
          <p:nvSpPr>
            <p:cNvPr id="25" name="slide8_shape18"/>
            <p:cNvSpPr/>
            <p:nvPr/>
          </p:nvSpPr>
          <p:spPr>
            <a:xfrm>
              <a:off x="4328263" y="21653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00b0f0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ffffff"/>
                  </a:solidFill>
                  <a:latin typeface="맑은 고딕"/>
                  <a:ea typeface="+mn-ea"/>
                  <a:cs typeface="+mn-cs"/>
                </a:rPr>
                <a:t>시장규모</a:t>
              </a:r>
              <a:endParaRPr sz="1200" i="0" b="1" strike="noStrike" baseline="0" cap="none" spc="0" kern="1200">
                <a:solidFill>
                  <a:srgbClr val="ffffff"/>
                </a:solidFill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6" name="slide8_shape19"/>
            <p:cNvSpPr/>
            <p:nvPr/>
          </p:nvSpPr>
          <p:spPr>
            <a:xfrm>
              <a:off x="4637155" y="2395566"/>
              <a:ext cx="292311" cy="299954"/>
            </a:xfrm>
            <a:custGeom>
              <a:avLst/>
              <a:rect l="l" t="t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7" name="slide8_shape20"/>
            <p:cNvSpPr/>
            <p:nvPr/>
          </p:nvSpPr>
          <p:spPr>
            <a:xfrm>
              <a:off x="4735137" y="2686240"/>
              <a:ext cx="57861" cy="36027"/>
            </a:xfrm>
            <a:custGeom>
              <a:avLst/>
              <a:rect l="l" t="t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slide8_shape21"/>
            <p:cNvSpPr/>
            <p:nvPr/>
          </p:nvSpPr>
          <p:spPr>
            <a:xfrm>
              <a:off x="4805281" y="2623193"/>
              <a:ext cx="48036" cy="48855"/>
            </a:xfrm>
            <a:custGeom>
              <a:avLst/>
              <a:rect l="l" t="t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9" name="slide8_shape22"/>
            <p:cNvSpPr/>
            <p:nvPr/>
          </p:nvSpPr>
          <p:spPr>
            <a:xfrm>
              <a:off x="4808010" y="2674231"/>
              <a:ext cx="55951" cy="57316"/>
            </a:xfrm>
            <a:custGeom>
              <a:avLst/>
              <a:rect l="l" t="t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0" name="slide8_group5"/>
          <p:cNvGrpSpPr>
            <a:grpSpLocks/>
          </p:cNvGrpSpPr>
          <p:nvPr/>
        </p:nvGrpSpPr>
        <p:grpSpPr>
          <a:xfrm>
            <a:off x="6992559" y="2165319"/>
            <a:ext cx="975649" cy="975649"/>
            <a:chOff x="6992559" y="2165319"/>
            <a:chExt cx="975649" cy="975649"/>
          </a:xfrm>
        </p:grpSpPr>
        <p:sp>
          <p:nvSpPr>
            <p:cNvPr id="31" name="slide8_shape23"/>
            <p:cNvSpPr/>
            <p:nvPr/>
          </p:nvSpPr>
          <p:spPr>
            <a:xfrm>
              <a:off x="6992559" y="2165319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인력현황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slide8_shape24"/>
            <p:cNvSpPr/>
            <p:nvPr/>
          </p:nvSpPr>
          <p:spPr>
            <a:xfrm>
              <a:off x="7449698" y="2413324"/>
              <a:ext cx="89751" cy="190381"/>
            </a:xfrm>
            <a:custGeom>
              <a:avLst/>
              <a:rect l="l" t="t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slide8_shape25"/>
            <p:cNvSpPr/>
            <p:nvPr/>
          </p:nvSpPr>
          <p:spPr>
            <a:xfrm>
              <a:off x="7437913" y="2633622"/>
              <a:ext cx="111508" cy="5439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4" name="slide8_shape26"/>
            <p:cNvSpPr/>
            <p:nvPr/>
          </p:nvSpPr>
          <p:spPr>
            <a:xfrm>
              <a:off x="7437913" y="2644501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slide8_shape27"/>
            <p:cNvSpPr/>
            <p:nvPr/>
          </p:nvSpPr>
          <p:spPr>
            <a:xfrm>
              <a:off x="7437913" y="2615490"/>
              <a:ext cx="111508" cy="11785"/>
            </a:xfrm>
            <a:prstGeom prst="rect">
              <a:avLst/>
            </a:pr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slide8_shape28"/>
            <p:cNvSpPr/>
            <p:nvPr/>
          </p:nvSpPr>
          <p:spPr>
            <a:xfrm>
              <a:off x="7418875" y="2668072"/>
              <a:ext cx="129640" cy="82498"/>
            </a:xfrm>
            <a:custGeom>
              <a:avLst/>
              <a:rect l="l" t="t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7" name="slide8_group6"/>
          <p:cNvGrpSpPr>
            <a:grpSpLocks/>
          </p:cNvGrpSpPr>
          <p:nvPr/>
        </p:nvGrpSpPr>
        <p:grpSpPr>
          <a:xfrm>
            <a:off x="6960096" y="4725144"/>
            <a:ext cx="975649" cy="975649"/>
            <a:chOff x="6960096" y="4725144"/>
            <a:chExt cx="975649" cy="975649"/>
          </a:xfrm>
        </p:grpSpPr>
        <p:sp>
          <p:nvSpPr>
            <p:cNvPr id="38" name="slide8_shape29"/>
            <p:cNvSpPr/>
            <p:nvPr/>
          </p:nvSpPr>
          <p:spPr>
            <a:xfrm>
              <a:off x="6960096" y="4725144"/>
              <a:ext cx="975649" cy="975649"/>
            </a:xfrm>
            <a:prstGeom prst="roundRect">
              <a:avLst>
                <a:gd name="adj" fmla="val 9815"/>
              </a:avLst>
            </a:prstGeom>
            <a:solidFill>
              <a:srgbClr val="ffffff">
                <a:alpha val="100000"/>
              </a:srgbClr>
            </a:solidFill>
            <a:ln w="12700" cap="flat">
              <a:noFill/>
              <a:prstDash val="solid"/>
              <a:miter lim="800000"/>
            </a:ln>
            <a:effectLst xmlns:a="http://schemas.openxmlformats.org/drawingml/2006/main">
              <a:outerShdw blurRad="127000" sx="102000" sy="102000" algn="ctr" rotWithShape="0">
                <a:srgbClr val="000000">
                  <a:alpha val="14900"/>
                </a:srgbClr>
              </a:outerShdw>
            </a:effectLst>
          </p:spPr>
          <p:txBody>
            <a:bodyPr bIns="108000" anchor="b"/>
            <a:lstStyle/>
            <a:p>
              <a:pPr algn="ctr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r>
                <a:rPr lang="ko-KR" altLang="en-US" sz="1200" i="0" b="1" strike="noStrike" baseline="0" cap="none" spc="0" kern="1200">
                  <a:solidFill>
                    <a:srgbClr val="6dd9ff"/>
                  </a:solidFill>
                  <a:latin typeface="맑은 고딕"/>
                  <a:ea typeface="맑은 고딕"/>
                  <a:cs typeface="맑은 고딕"/>
                </a:rPr>
                <a:t>인력부족</a:t>
              </a:r>
              <a:endParaRPr sz="1200" i="0" b="1" strike="noStrike" baseline="0" cap="none" spc="0" kern="1200">
                <a:solidFill>
                  <a:srgbClr val="6dd9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9" name="slide8_shape30"/>
            <p:cNvSpPr/>
            <p:nvPr/>
          </p:nvSpPr>
          <p:spPr>
            <a:xfrm>
              <a:off x="7325661" y="4966228"/>
              <a:ext cx="285210" cy="285210"/>
            </a:xfrm>
            <a:custGeom>
              <a:avLst/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6dd9ff">
                <a:alpha val="100000"/>
              </a:srgbClr>
            </a:solidFill>
            <a:ln>
              <a:noFill/>
            </a:ln>
          </p:spPr>
          <p:txBody>
            <a:bodyPr wrap="square" lIns="91440" tIns="45720" rIns="91440" bIns="45720" anchor="t">
              <a:prstTxWarp prst="textNoShape"/>
              <a:noAutofit xmlns:a="http://schemas.openxmlformats.org/drawingml/2006/main"/>
            </a:bodyPr>
            <a:lstStyle/>
            <a:p>
              <a:pPr algn="l" marL="0" indent="0" defTabSz="914400" latinLnBrk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</a:pPr>
              <a:endParaRPr sz="1800" i="0" b="0" strike="noStrike" baseline="0" cap="none" spc="0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40" name="slide8_shape31"/>
          <p:cNvSpPr/>
          <p:nvPr/>
        </p:nvSpPr>
        <p:spPr>
          <a:xfrm>
            <a:off x="923427" y="4607081"/>
            <a:ext cx="2882294" cy="448789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향후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필요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slide8_shape32"/>
          <p:cNvSpPr/>
          <p:nvPr/>
        </p:nvSpPr>
        <p:spPr>
          <a:xfrm>
            <a:off x="849647" y="2052676"/>
            <a:ext cx="2882294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r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데이터산업</a:t>
            </a:r>
            <a:r>
              <a:rPr lang="en-US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en-US" sz="1600" i="0" b="1" strike="noStrike" baseline="0" cap="none" spc="0" kern="120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시장규모</a:t>
            </a:r>
            <a:endParaRPr sz="1100" i="0" b="0" strike="noStrike" baseline="0" cap="none" spc="0" kern="120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2" name="slide8_shape33"/>
          <p:cNvSpPr/>
          <p:nvPr/>
        </p:nvSpPr>
        <p:spPr>
          <a:xfrm>
            <a:off x="8475794" y="4607081"/>
            <a:ext cx="3236830" cy="820263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데이터산업의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직무별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부족률</a:t>
            </a:r>
            <a:endParaRPr sz="1600" i="0" b="1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slide8_shape34"/>
          <p:cNvSpPr/>
          <p:nvPr/>
        </p:nvSpPr>
        <p:spPr>
          <a:xfrm>
            <a:off x="8402014" y="2052676"/>
            <a:ext cx="2901432" cy="450494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직무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인력</a:t>
            </a:r>
            <a:r>
              <a:rPr lang="en-US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i="0" b="1" strike="noStrike" baseline="0" cap="none" spc="0" kern="120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현황</a:t>
            </a:r>
            <a:endParaRPr sz="1100" i="0" b="0" strike="noStrike" baseline="0" cap="none" spc="0" kern="120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slide8_shape35"/>
          <p:cNvSpPr/>
          <p:nvPr/>
        </p:nvSpPr>
        <p:spPr>
          <a:xfrm>
            <a:off x="696541" y="1008182"/>
            <a:ext cx="5832648" cy="701010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 indent="0" defTabSz="9144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데이터</a:t>
            </a:r>
            <a:r>
              <a:rPr lang="en-US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4000" i="0" b="1" strike="noStrike" baseline="0" cap="none" spc="0" kern="1200">
                <a:solidFill>
                  <a:srgbClr val="9c3b00"/>
                </a:solidFill>
                <a:latin typeface="맑은 고딕"/>
                <a:ea typeface="맑은 고딕"/>
                <a:cs typeface="맑은 고딕"/>
              </a:rPr>
              <a:t>분석과정</a:t>
            </a:r>
            <a:endParaRPr sz="4000" i="0" b="1" strike="noStrike" baseline="0" cap="none" spc="0" kern="1200">
              <a:solidFill>
                <a:srgbClr val="9c3b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분석의</a:t>
                      </a:r>
                      <a:r>
                        <a:rPr lang="en-US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000" b="0" spc="0">
                          <a:solidFill>
                            <a:srgbClr val="9c3b00"/>
                          </a:solidFill>
                          <a:latin typeface="+mn-cs"/>
                        </a:rPr>
                        <a:t>필요성</a:t>
                      </a:r>
                      <a:endParaRPr sz="1000" b="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데이터</a:t>
                      </a:r>
                      <a:r>
                        <a:rPr lang="en-US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 </a:t>
                      </a:r>
                      <a:r>
                        <a:rPr lang="ko-KR" altLang="en-US" sz="1450" spc="0">
                          <a:solidFill>
                            <a:srgbClr val="9c3b00"/>
                          </a:solidFill>
                          <a:latin typeface="+mn-cs"/>
                        </a:rPr>
                        <a:t>분석과정</a:t>
                      </a:r>
                      <a:endParaRPr sz="1450" spc="0">
                        <a:solidFill>
                          <a:srgbClr val="9c3b00"/>
                        </a:solidFill>
                        <a:latin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데이터</a:t>
                      </a:r>
                      <a:r>
                        <a:rPr lang="en-US" altLang="en-US" sz="1000" b="0">
                          <a:solidFill>
                            <a:srgbClr val="9c3b00"/>
                          </a:solidFill>
                        </a:rPr>
                        <a:t> </a:t>
                      </a: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분석결과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>
                          <a:solidFill>
                            <a:srgbClr val="9c3b00"/>
                          </a:solidFill>
                        </a:rPr>
                        <a:t>기대효과</a:t>
                      </a:r>
                      <a:endParaRPr sz="1000" b="0">
                        <a:solidFill>
                          <a:srgbClr val="9c3b00"/>
                        </a:solidFill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/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+mn-lt"/>
                          <a:ea typeface="+mn-ea"/>
                          <a:cs typeface="+mn-cs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/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9_picture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9_shape1"/>
          <p:cNvSpPr/>
          <p:nvPr/>
        </p:nvSpPr>
        <p:spPr>
          <a:xfrm>
            <a:off x="696541" y="1005279"/>
            <a:ext cx="5832648" cy="548202"/>
          </a:xfrm>
          <a:prstGeom prst="rect">
            <a:avLst/>
          </a:prstGeom>
        </p:spPr>
        <p:txBody>
          <a:bodyPr wrap="square">
            <a:spAutoFit xmlns:a="http://schemas.openxmlformats.org/drawingml/2006/main"/>
          </a:bodyPr>
          <a:lstStyle/>
          <a:p>
            <a:pPr algn="l" marL="0">
              <a:lnSpc>
                <a:spcPct val="100000"/>
              </a:lnSpc>
              <a:buNone/>
            </a:pP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데이터산업</a:t>
            </a:r>
            <a:r>
              <a:rPr lang="en-US" altLang="ko-KR" sz="3000" b="1" spc="0">
                <a:solidFill>
                  <a:srgbClr val="9c3b00"/>
                </a:solidFill>
                <a:latin typeface="맑은 고딕"/>
              </a:rPr>
              <a:t> </a:t>
            </a:r>
            <a:r>
              <a:rPr lang="ko-KR" altLang="ko-KR" sz="3000" b="1" spc="0">
                <a:solidFill>
                  <a:srgbClr val="9c3b00"/>
                </a:solidFill>
                <a:ea typeface="맑은 고딕"/>
              </a:rPr>
              <a:t>시장규모</a:t>
            </a: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4309465" y="216064"/>
          <a:ext cx="7882535" cy="4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55"/>
                <a:gridCol w="1574870"/>
                <a:gridCol w="1574870"/>
                <a:gridCol w="1574870"/>
                <a:gridCol w="1574870"/>
              </a:tblGrid>
              <a:tr h="494881"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분석의</a:t>
                      </a:r>
                      <a:r>
                        <a:rPr lang="en-US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필요성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>
                      <a:noFill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데이터</a:t>
                      </a:r>
                      <a:r>
                        <a:rPr lang="en-US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50" i="0" b="1" strike="noStrike" baseline="0" cap="none" spc="0" kern="1200">
                          <a:solidFill>
                            <a:srgbClr val="9c3b00"/>
                          </a:solidFill>
                          <a:latin typeface="맑은 고딕"/>
                        </a:rPr>
                        <a:t>분석과정</a:t>
                      </a:r>
                      <a:endParaRPr sz="1450" i="0" b="1" strike="noStrike" baseline="0" cap="none" spc="0" kern="1200">
                        <a:solidFill>
                          <a:srgbClr val="9c3b00"/>
                        </a:solidFill>
                        <a:latin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defTabSz="914400" latinLnBrk="1"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데이터</a:t>
                      </a:r>
                      <a:r>
                        <a:rPr lang="en-US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분석결과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kern="1200">
                          <a:solidFill>
                            <a:srgbClr val="9c3b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기대효과</a:t>
                      </a:r>
                      <a:endParaRPr sz="1000" i="0" b="0" strike="noStrike" baseline="0" cap="none" kern="1200">
                        <a:solidFill>
                          <a:srgbClr val="9c3b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marL="0" indent="0" lvl="0" defTabSz="9144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i="0" b="0" strike="noStrike" baseline="0" cap="none" spc="0" kern="1200">
                          <a:solidFill>
                            <a:srgbClr val="9c3b00"/>
                          </a:solidFill>
                          <a:effectLst xmlns:a="http://schemas.openxmlformats.org/drawingml/2006/main"/>
                          <a:latin typeface="맑은 고딕"/>
                          <a:ea typeface="맑은 고딕"/>
                          <a:cs typeface="맑은 고딕"/>
                        </a:rPr>
                        <a:t>결론</a:t>
                      </a:r>
                      <a:endParaRPr sz="1000" i="0" b="0" strike="noStrike" baseline="0" cap="none" spc="0" kern="1200">
                        <a:solidFill>
                          <a:srgbClr val="9c3b00"/>
                        </a:solidFill>
                        <a:effectLst xmlns:a="http://schemas.openxmlformats.org/drawingml/2006/main"/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T="45720" marR="91440" marL="91440" marB="45720" anchor="ctr">
                    <a:lnL w="12700" cap="flat">
                      <a:solidFill>
                        <a:srgbClr val="e6e8fe">
                          <a:alpha val="100000"/>
                        </a:srgbClr>
                      </a:solidFill>
                      <a:prstDash val="solid"/>
                      <a:round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nppt_1659261116369493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000" y="1368000"/>
            <a:ext cx="9150498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ava" typeface="Javanese Text"/>
        <a:font script="Jpan" typeface="Yu Gothic Light"/>
        <a:font script="Khmr" typeface="MoolBoran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Bugi" typeface="Leelawadee UI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ava" typeface="Javanese Text"/>
        <a:font script="Jpan" typeface="Yu Gothic"/>
        <a:font script="Khmr" typeface="DaunPenh"/>
        <a:font script="Knda" typeface="Tunga"/>
        <a:font script="Laoo" typeface="DokChampa"/>
        <a:font script="Lisu" typeface="Segoe UI"/>
        <a:font script="Mlym" typeface="Kartika"/>
        <a:font script="Mong" typeface="Mongolian Baiti"/>
        <a:font script="Mymr" typeface="Myanmar Text"/>
        <a:font script="Nkoo" typeface="Ebrima"/>
        <a:font script="Olck" typeface="Nirmala UI"/>
        <a:font script="Orya" typeface="Kalinga"/>
        <a:font script="Osma" typeface="Ebrima"/>
        <a:font script="Phag" typeface="Phagspa"/>
        <a:font script="Sinh" typeface="Iskoola Pota"/>
        <a:font script="Sora" typeface="Nirmala UI"/>
        <a:font script="Syrc" typeface="Estrangelo Edessa"/>
        <a:font script="Syre" typeface="Estrangelo Edessa"/>
        <a:font script="Syrj" typeface="Estrangelo Edessa"/>
        <a:font script="Syrn" typeface="Estrangelo Edessa"/>
        <a:font script="Tale" typeface="Microsoft Tai Le"/>
        <a:font script="Talu" typeface="Microsoft New Tai Lue"/>
        <a:font script="Taml" typeface="Latha"/>
        <a:font script="Telu" typeface="Gautami"/>
        <a:font script="Tfng" typeface="Ebrima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425</ep:Words>
  <ep:PresentationFormat>Custom</ep:PresentationFormat>
  <ep:Paragraphs>133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참고자료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  <cp:lastModifiedBy>admin</cp:lastModifiedBy>
  <dcterms:modified xsi:type="dcterms:W3CDTF">2022-07-31T23:58:32.392</dcterms:modified>
  <cp:revision>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