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F"/>
    <a:srgbClr val="E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B9B-9D8A-4E08-A8CA-26AF557FC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8B17-6D66-47EA-9812-EF8E5F46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EBD6-C78C-4241-97DE-214A7739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8B3B-908A-46A1-A65E-3D994CF5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C6DA-FE48-42CF-97B2-37B7FEF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F05-D658-4304-B858-211F41E9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C14E-5E49-4FF2-A3EC-618AAE6C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C191-6D50-4E08-8124-CDC8901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C2B4-C623-4C57-9ED4-FCFF938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9C53-B3A8-4571-BE91-09BAB94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40B44-B812-4842-8ACF-CCABCD54C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86D81-9B01-456F-BDB6-C76B666D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FAA5-FF04-419E-A439-42909DA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15FE-B208-4676-9D50-7DD4B66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9593-2BCF-4720-B8B8-DA9DF07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956-4753-4AF5-BEBD-264665FE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AB8A-6FEF-4BE7-99A1-04BD2D4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DAC5-D18B-4E50-927E-EDB0EDA0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EE11-0443-41DB-9FFC-15DFAA7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A660-D5E1-4BA8-A2C6-A66020C6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D0D-3412-4665-83AC-ACE0A77A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3F38-3F5C-47DA-83D0-D7608768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68A21-10C6-45FA-81D5-B99E334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D2AF-6D80-430D-8F25-00352B4E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1A1A-D6C9-42CC-A53C-CF2ADC5A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EF1-C2FE-4CE6-9E3F-638A884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9EAB-A0B8-4BDD-BF8C-2E180D8B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90AE-DC43-4658-9C5F-E4A9E767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FDD0-7EA5-46A8-8930-91EA78A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0A78-B81F-4150-8DA1-1B06BBE4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1C17-2CB4-4AB1-B174-9F46AA21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A25-8240-4935-8F4B-BD09806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DF7E-FDCA-4AB2-B519-8DBC2F54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C841-14D4-40A8-B617-EECEF84D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C4F15-26E8-4F6D-8A71-9E57DA17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E94F1-963C-4B35-A4D1-CE576D597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65C2E-7DE6-43F4-BF11-3A5000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448F5-2BD3-4331-B14E-DAA7AC66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56D09-310D-483C-9764-1658AF43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751-4C0E-469F-9971-87843CD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46C8D-882F-45EA-AD74-6BF3026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328F4-CB33-46D2-8F01-5C89779A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EE27E-EB94-4E3D-A527-2B3E710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2545-51CF-47C1-B7F0-D62321F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01DE4-CCD3-42A6-9020-68FD607D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D3C5F-E8AD-4F38-95EC-CC30AF0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8A-FE90-4F45-BCFB-6E32023F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69FD-98A6-4A5F-B7AA-5B728C3A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491F1-D9D8-4F81-9D7A-D0E058F7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3CE7-481E-4DA2-8081-00AA81C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5447-F7C7-4E58-A17E-80BA6D0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1421-6F1A-4F02-98D6-C426464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FC18-0C48-4B76-8F13-6DAA4774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DD5AE-B32B-40C2-9C22-86161E699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A556E-3E57-404E-8392-72C220AF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10BC-1F4B-4E54-B369-EB874ED5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CC3F-9C33-4CB6-8DE4-2C869F56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EB0F-BB81-4C89-BE36-29795D8A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D60A7-0A0C-4C4D-A015-137345C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55F1-D518-4ED1-912E-A87DE076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29E2-41FA-4A34-B211-EF3969A2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D507-15CB-4432-A10E-DADC21648FB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7F76-A29D-4288-AEA4-9EDC47FFF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DB3F-50A0-4435-82B5-B89BFADEF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D9588F0C-8267-4034-8C71-4A0A14E9759A}"/>
              </a:ext>
            </a:extLst>
          </p:cNvPr>
          <p:cNvSpPr/>
          <p:nvPr/>
        </p:nvSpPr>
        <p:spPr>
          <a:xfrm>
            <a:off x="2010029" y="5395784"/>
            <a:ext cx="8048368" cy="4664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4: Evaluate performance of options for treating life history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Bias, precision, interval coverage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95D33-7B13-4C8C-872B-D21C938A1E3B}"/>
              </a:ext>
            </a:extLst>
          </p:cNvPr>
          <p:cNvSpPr/>
          <p:nvPr/>
        </p:nvSpPr>
        <p:spPr>
          <a:xfrm>
            <a:off x="2010032" y="296563"/>
            <a:ext cx="8048368" cy="617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1: Choose true values for growth, natural mortality, and length at maturity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Multivariate normal from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distributions at the species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70435-4AD0-4478-B534-26CCAD1976CE}"/>
              </a:ext>
            </a:extLst>
          </p:cNvPr>
          <p:cNvSpPr/>
          <p:nvPr/>
        </p:nvSpPr>
        <p:spPr>
          <a:xfrm>
            <a:off x="4644080" y="916398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5045D-D9DB-44D4-BC89-4095A7B37945}"/>
              </a:ext>
            </a:extLst>
          </p:cNvPr>
          <p:cNvSpPr/>
          <p:nvPr/>
        </p:nvSpPr>
        <p:spPr>
          <a:xfrm>
            <a:off x="5303107" y="914147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FB7F5-5764-447C-B1D7-879B0B2A43BB}"/>
              </a:ext>
            </a:extLst>
          </p:cNvPr>
          <p:cNvSpPr/>
          <p:nvPr/>
        </p:nvSpPr>
        <p:spPr>
          <a:xfrm>
            <a:off x="5961105" y="908160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CD42E-A3F5-4BD4-A563-D7BFBC5EDC6D}"/>
              </a:ext>
            </a:extLst>
          </p:cNvPr>
          <p:cNvSpPr/>
          <p:nvPr/>
        </p:nvSpPr>
        <p:spPr>
          <a:xfrm>
            <a:off x="6619103" y="908352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5CA30-A95A-4125-A1DB-58E4406DECCF}"/>
              </a:ext>
            </a:extLst>
          </p:cNvPr>
          <p:cNvSpPr/>
          <p:nvPr/>
        </p:nvSpPr>
        <p:spPr>
          <a:xfrm>
            <a:off x="2010030" y="1804863"/>
            <a:ext cx="8048369" cy="617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2: Simulate true population based on true values and generate data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Age-structured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DB83F-7AFA-44E6-A5F2-711CD5F01ECE}"/>
              </a:ext>
            </a:extLst>
          </p:cNvPr>
          <p:cNvSpPr/>
          <p:nvPr/>
        </p:nvSpPr>
        <p:spPr>
          <a:xfrm>
            <a:off x="2010029" y="3313163"/>
            <a:ext cx="8048368" cy="3871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3: Run assessment models with different options for treating life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0CF1A-0F99-4794-A483-65D0CE12F77B}"/>
              </a:ext>
            </a:extLst>
          </p:cNvPr>
          <p:cNvSpPr/>
          <p:nvPr/>
        </p:nvSpPr>
        <p:spPr>
          <a:xfrm>
            <a:off x="4717188" y="2421682"/>
            <a:ext cx="2634050" cy="48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composition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C327-4876-4A90-AC50-C96B3FC131FA}"/>
              </a:ext>
            </a:extLst>
          </p:cNvPr>
          <p:cNvSpPr/>
          <p:nvPr/>
        </p:nvSpPr>
        <p:spPr>
          <a:xfrm>
            <a:off x="131454" y="3978412"/>
            <a:ext cx="1785290" cy="1033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3A. All 4 parameters fixed at true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7B591-029C-4A15-BB85-81C90D2C35F2}"/>
              </a:ext>
            </a:extLst>
          </p:cNvPr>
          <p:cNvSpPr/>
          <p:nvPr/>
        </p:nvSpPr>
        <p:spPr>
          <a:xfrm>
            <a:off x="4196996" y="3972791"/>
            <a:ext cx="2520739" cy="102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3C. Integrate uncertainty across M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 parameters fixed at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means,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 at 4 quadrature nodes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Species, genus, and family-level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5F1F2-DAFE-458A-82FA-8CD76C94BC52}"/>
              </a:ext>
            </a:extLst>
          </p:cNvPr>
          <p:cNvSpPr/>
          <p:nvPr/>
        </p:nvSpPr>
        <p:spPr>
          <a:xfrm>
            <a:off x="9318275" y="3970483"/>
            <a:ext cx="2692494" cy="1024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3E. Integrate uncertainty across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 parameters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All 4 parameters across 165 quadrature nodes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Species, genus, and family-level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9CDC3F-5239-4614-BC71-CCB00AAB52DB}"/>
              </a:ext>
            </a:extLst>
          </p:cNvPr>
          <p:cNvSpPr/>
          <p:nvPr/>
        </p:nvSpPr>
        <p:spPr>
          <a:xfrm>
            <a:off x="1967128" y="3977510"/>
            <a:ext cx="2186797" cy="102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3B. All 4 parameters fixed at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means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Species, genus, and family-level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054787-6F85-4B32-A1C7-3032CECEFBE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973594" y="1402430"/>
            <a:ext cx="1060621" cy="402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0CB4B-D62C-4FF6-8411-7400FFF0EC0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632621" y="1400179"/>
            <a:ext cx="401594" cy="4046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BDAF0C-6425-48F3-8BD6-793DF69568A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034215" y="1394192"/>
            <a:ext cx="256404" cy="410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31E628-1407-4A38-B118-3E405EE6B2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34215" y="1394384"/>
            <a:ext cx="914402" cy="410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BFC82D-071C-4473-AB5C-774720E2E07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24099" y="3700342"/>
            <a:ext cx="5010114" cy="278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E5339C-5FAF-40A5-8F76-CDA7E7B1AF2A}"/>
              </a:ext>
            </a:extLst>
          </p:cNvPr>
          <p:cNvCxnSpPr>
            <a:cxnSpLocks/>
            <a:stCxn id="22" idx="2"/>
            <a:endCxn id="130" idx="0"/>
          </p:cNvCxnSpPr>
          <p:nvPr/>
        </p:nvCxnSpPr>
        <p:spPr>
          <a:xfrm>
            <a:off x="3060527" y="5002510"/>
            <a:ext cx="2973686" cy="393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059E4E-9045-44AE-AE1D-BF6EB1C9C0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5457366" y="3700342"/>
            <a:ext cx="576847" cy="272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44B0DC-8E0F-4ECC-BF49-57239CA3B28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34213" y="3700342"/>
            <a:ext cx="4630309" cy="270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1526E-42B4-47C2-9C67-38A19C954FF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6034213" y="2907714"/>
            <a:ext cx="0" cy="405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24973DA-DD30-4B88-A3B5-E67ACA2272B2}"/>
              </a:ext>
            </a:extLst>
          </p:cNvPr>
          <p:cNvCxnSpPr>
            <a:cxnSpLocks/>
            <a:stCxn id="16" idx="2"/>
            <a:endCxn id="130" idx="0"/>
          </p:cNvCxnSpPr>
          <p:nvPr/>
        </p:nvCxnSpPr>
        <p:spPr>
          <a:xfrm>
            <a:off x="1024099" y="5011948"/>
            <a:ext cx="5010114" cy="383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D81228B-3F07-4EC3-B28C-19714E71BF5F}"/>
              </a:ext>
            </a:extLst>
          </p:cNvPr>
          <p:cNvCxnSpPr>
            <a:cxnSpLocks/>
            <a:stCxn id="18" idx="2"/>
            <a:endCxn id="130" idx="0"/>
          </p:cNvCxnSpPr>
          <p:nvPr/>
        </p:nvCxnSpPr>
        <p:spPr>
          <a:xfrm>
            <a:off x="5457366" y="4997791"/>
            <a:ext cx="576847" cy="397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34F7BF2-9FC8-4B31-ABC0-BE6C1EB6A17E}"/>
              </a:ext>
            </a:extLst>
          </p:cNvPr>
          <p:cNvCxnSpPr>
            <a:cxnSpLocks/>
            <a:stCxn id="20" idx="2"/>
            <a:endCxn id="130" idx="0"/>
          </p:cNvCxnSpPr>
          <p:nvPr/>
        </p:nvCxnSpPr>
        <p:spPr>
          <a:xfrm flipH="1">
            <a:off x="6034213" y="4995032"/>
            <a:ext cx="4630309" cy="400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A59BBB-22F1-43C3-B27E-52F9E3C3D5F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3060527" y="3700342"/>
            <a:ext cx="2973686" cy="277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DB84D7-54A2-4949-9203-4D354F343EF4}"/>
              </a:ext>
            </a:extLst>
          </p:cNvPr>
          <p:cNvSpPr/>
          <p:nvPr/>
        </p:nvSpPr>
        <p:spPr>
          <a:xfrm>
            <a:off x="2452604" y="5862262"/>
            <a:ext cx="3581609" cy="5500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4A. Life history options within an assessment model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EFB799A-FBAB-4D3E-8BB5-7E23CD339AC2}"/>
              </a:ext>
            </a:extLst>
          </p:cNvPr>
          <p:cNvSpPr/>
          <p:nvPr/>
        </p:nvSpPr>
        <p:spPr>
          <a:xfrm>
            <a:off x="6034213" y="5862262"/>
            <a:ext cx="3581609" cy="550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4B. Life history options between LB-SPR and LIME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AA2E7A-7EB9-4A8A-AC22-3578C6787184}"/>
              </a:ext>
            </a:extLst>
          </p:cNvPr>
          <p:cNvSpPr/>
          <p:nvPr/>
        </p:nvSpPr>
        <p:spPr>
          <a:xfrm>
            <a:off x="6757332" y="3970483"/>
            <a:ext cx="2520739" cy="1025000"/>
          </a:xfrm>
          <a:prstGeom prst="rect">
            <a:avLst/>
          </a:prstGeom>
          <a:solidFill>
            <a:srgbClr val="EEE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3D. Integrate uncertainty across 2 parameters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 parameters fixed at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means,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 parameters at 30 quadrature nodes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Species, genus, and family-level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50F9426-C2E6-4489-A4A0-E7575EF37041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6034213" y="3700342"/>
            <a:ext cx="1983489" cy="270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189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12</cp:revision>
  <dcterms:created xsi:type="dcterms:W3CDTF">2018-05-10T17:45:36Z</dcterms:created>
  <dcterms:modified xsi:type="dcterms:W3CDTF">2018-05-16T14:21:04Z</dcterms:modified>
</cp:coreProperties>
</file>