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28"/>
  </p:notesMasterIdLst>
  <p:sldIdLst>
    <p:sldId id="256" r:id="rId3"/>
    <p:sldId id="541" r:id="rId4"/>
    <p:sldId id="467" r:id="rId5"/>
    <p:sldId id="520" r:id="rId6"/>
    <p:sldId id="501" r:id="rId7"/>
    <p:sldId id="502" r:id="rId8"/>
    <p:sldId id="521" r:id="rId9"/>
    <p:sldId id="522" r:id="rId10"/>
    <p:sldId id="523" r:id="rId11"/>
    <p:sldId id="526" r:id="rId12"/>
    <p:sldId id="525" r:id="rId13"/>
    <p:sldId id="504" r:id="rId14"/>
    <p:sldId id="506" r:id="rId15"/>
    <p:sldId id="531" r:id="rId16"/>
    <p:sldId id="530" r:id="rId17"/>
    <p:sldId id="527" r:id="rId18"/>
    <p:sldId id="508" r:id="rId19"/>
    <p:sldId id="532" r:id="rId20"/>
    <p:sldId id="533" r:id="rId21"/>
    <p:sldId id="540" r:id="rId22"/>
    <p:sldId id="536" r:id="rId23"/>
    <p:sldId id="538" r:id="rId24"/>
    <p:sldId id="542" r:id="rId25"/>
    <p:sldId id="539" r:id="rId26"/>
    <p:sldId id="465" r:id="rId27"/>
  </p:sldIdLst>
  <p:sldSz cx="9144000" cy="5143500" type="screen16x9"/>
  <p:notesSz cx="6858000" cy="9144000"/>
  <p:defaultTextStyle>
    <a:defPPr>
      <a:defRPr lang="zh-CN"/>
    </a:defPPr>
    <a:lvl1pPr marL="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32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2128D8-862F-47A1-B8A4-6E855FE27023}">
          <p14:sldIdLst>
            <p14:sldId id="256"/>
            <p14:sldId id="541"/>
            <p14:sldId id="467"/>
            <p14:sldId id="520"/>
            <p14:sldId id="501"/>
            <p14:sldId id="502"/>
            <p14:sldId id="521"/>
            <p14:sldId id="522"/>
            <p14:sldId id="523"/>
            <p14:sldId id="526"/>
            <p14:sldId id="525"/>
            <p14:sldId id="504"/>
            <p14:sldId id="506"/>
            <p14:sldId id="531"/>
            <p14:sldId id="530"/>
            <p14:sldId id="527"/>
            <p14:sldId id="508"/>
            <p14:sldId id="532"/>
            <p14:sldId id="533"/>
            <p14:sldId id="540"/>
            <p14:sldId id="536"/>
            <p14:sldId id="538"/>
            <p14:sldId id="542"/>
            <p14:sldId id="539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n Liu" initials="YL" lastIdx="1" clrIdx="0">
    <p:extLst>
      <p:ext uri="{19B8F6BF-5375-455C-9EA6-DF929625EA0E}">
        <p15:presenceInfo xmlns:p15="http://schemas.microsoft.com/office/powerpoint/2012/main" userId="db9e3c6c2ca0a5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E7E6E6"/>
    <a:srgbClr val="996BC4"/>
    <a:srgbClr val="D62728"/>
    <a:srgbClr val="2CA02C"/>
    <a:srgbClr val="FF820E"/>
    <a:srgbClr val="000000"/>
    <a:srgbClr val="2CA32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7" autoAdjust="0"/>
    <p:restoredTop sz="80846" autoAdjust="0"/>
  </p:normalViewPr>
  <p:slideViewPr>
    <p:cSldViewPr snapToGrid="0">
      <p:cViewPr varScale="1">
        <p:scale>
          <a:sx n="121" d="100"/>
          <a:sy n="121" d="100"/>
        </p:scale>
        <p:origin x="1296" y="102"/>
      </p:cViewPr>
      <p:guideLst>
        <p:guide orient="horz" pos="16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User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C88-4A0E-A766-A4C80622F5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88-4A0E-A766-A4C80622F5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C88-4A0E-A766-A4C80622F5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88-4A0E-A766-A4C80622F525}"/>
              </c:ext>
            </c:extLst>
          </c:dPt>
          <c:dLbls>
            <c:dLbl>
              <c:idx val="0"/>
              <c:layout>
                <c:manualLayout>
                  <c:x val="-0.13588483472236415"/>
                  <c:y val="0.1917388132920671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88-4A0E-A766-A4C80622F525}"/>
                </c:ext>
              </c:extLst>
            </c:dLbl>
            <c:dLbl>
              <c:idx val="1"/>
              <c:layout>
                <c:manualLayout>
                  <c:x val="-0.1543886842898631"/>
                  <c:y val="3.6932988145308432E-2"/>
                </c:manualLayout>
              </c:layout>
              <c:tx>
                <c:rich>
                  <a:bodyPr/>
                  <a:lstStyle/>
                  <a:p>
                    <a:fld id="{8DABBCEA-298B-4E08-ABAD-BDFA3EA66082}" type="CATEGORYNAME">
                      <a:rPr lang="en-US" sz="1100"/>
                      <a:pPr/>
                      <a:t>[CATEGORY NAME]</a:t>
                    </a:fld>
                    <a:r>
                      <a:rPr lang="en-US" sz="1100" baseline="0" dirty="0"/>
                      <a:t>
</a:t>
                    </a:r>
                    <a:fld id="{D16DF788-940B-4CAF-A6A7-75DA116237EE}" type="PERCENTAGE">
                      <a:rPr lang="en-US" sz="1100" baseline="0"/>
                      <a:pPr/>
                      <a:t>[PERCENTAGE]</a:t>
                    </a:fld>
                    <a:endParaRPr lang="en-US" sz="1100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C88-4A0E-A766-A4C80622F525}"/>
                </c:ext>
              </c:extLst>
            </c:dLbl>
            <c:dLbl>
              <c:idx val="2"/>
              <c:layout>
                <c:manualLayout>
                  <c:x val="-0.17987027079978291"/>
                  <c:y val="-0.10195654136358927"/>
                </c:manualLayout>
              </c:layout>
              <c:tx>
                <c:rich>
                  <a:bodyPr/>
                  <a:lstStyle/>
                  <a:p>
                    <a:fld id="{F73DD39C-D10D-4019-8D53-E86770CF051E}" type="CATEGORYNAME">
                      <a:rPr lang="en-US" sz="110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5BB6965A-8318-446E-97CF-E77A8CA21F4A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C88-4A0E-A766-A4C80622F525}"/>
                </c:ext>
              </c:extLst>
            </c:dLbl>
            <c:dLbl>
              <c:idx val="3"/>
              <c:layout>
                <c:manualLayout>
                  <c:x val="0.22476595203853536"/>
                  <c:y val="-0.1080525715475542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48271473678782"/>
                      <c:h val="0.1868440005350458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C88-4A0E-A766-A4C80622F5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Questioner</c:v>
                </c:pt>
                <c:pt idx="1">
                  <c:v>Answerer</c:v>
                </c:pt>
                <c:pt idx="2">
                  <c:v>Question-and-answer-er</c:v>
                </c:pt>
                <c:pt idx="3">
                  <c:v>Do-Nothinger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19.190000000000001</c:v>
                </c:pt>
                <c:pt idx="1">
                  <c:v>7.78</c:v>
                </c:pt>
                <c:pt idx="2">
                  <c:v>11.23</c:v>
                </c:pt>
                <c:pt idx="3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8-4A0E-A766-A4C80622F52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D8BC5-20AA-4139-ADE1-A6D99383A9A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C8FEE-774F-412B-8D80-45EC4AA1A6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8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5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11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1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9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1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8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48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71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7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1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47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1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905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35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1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25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  <a:latin typeface="Roboto" panose="0200000000000000000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09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53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8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0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9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2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8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7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FF4DDDF-F48F-4C8F-8090-F81F22B7B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9386" y="4759311"/>
            <a:ext cx="49149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FF4DDDF-F48F-4C8F-8090-F81F22B7B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9386" y="4759311"/>
            <a:ext cx="49149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AF93E9F-2853-4211-9F57-37AA3A8B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2510" y="4767263"/>
            <a:ext cx="49149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矩形 97">
            <a:extLst>
              <a:ext uri="{FF2B5EF4-FFF2-40B4-BE49-F238E27FC236}">
                <a16:creationId xmlns:a16="http://schemas.microsoft.com/office/drawing/2014/main" id="{4C548D5B-4DBA-492B-95B6-8DA17C0B986C}"/>
              </a:ext>
            </a:extLst>
          </p:cNvPr>
          <p:cNvSpPr/>
          <p:nvPr userDrawn="1"/>
        </p:nvSpPr>
        <p:spPr>
          <a:xfrm>
            <a:off x="0" y="1105"/>
            <a:ext cx="9144000" cy="4758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AF93E9F-2853-4211-9F57-37AA3A8B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2510" y="4767263"/>
            <a:ext cx="49149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-574791" y="-419518"/>
            <a:ext cx="1149581" cy="991018"/>
            <a:chOff x="7867650" y="287030"/>
            <a:chExt cx="2647950" cy="2282716"/>
          </a:xfrm>
        </p:grpSpPr>
        <p:sp>
          <p:nvSpPr>
            <p:cNvPr id="76" name="六边形 7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六边形 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11034" y="-914818"/>
            <a:ext cx="1149581" cy="991018"/>
            <a:chOff x="7867650" y="287030"/>
            <a:chExt cx="2647950" cy="2282716"/>
          </a:xfrm>
        </p:grpSpPr>
        <p:sp>
          <p:nvSpPr>
            <p:cNvPr id="177" name="六边形 1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六边形 17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206384" y="-419518"/>
            <a:ext cx="1149581" cy="991018"/>
            <a:chOff x="7867650" y="287030"/>
            <a:chExt cx="2647950" cy="2282716"/>
          </a:xfrm>
        </p:grpSpPr>
        <p:sp>
          <p:nvSpPr>
            <p:cNvPr id="180" name="六边形 17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127952" y="-914818"/>
            <a:ext cx="1149581" cy="991018"/>
            <a:chOff x="7867650" y="287030"/>
            <a:chExt cx="2647950" cy="2282716"/>
          </a:xfrm>
        </p:grpSpPr>
        <p:sp>
          <p:nvSpPr>
            <p:cNvPr id="183" name="六边形 18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六边形 18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944870" y="-914818"/>
            <a:ext cx="1149581" cy="991018"/>
            <a:chOff x="7867650" y="287030"/>
            <a:chExt cx="2647950" cy="2282716"/>
          </a:xfrm>
        </p:grpSpPr>
        <p:sp>
          <p:nvSpPr>
            <p:cNvPr id="186" name="六边形 18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六边形 18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761788" y="-914818"/>
            <a:ext cx="1149581" cy="991018"/>
            <a:chOff x="7867650" y="287030"/>
            <a:chExt cx="2647950" cy="2282716"/>
          </a:xfrm>
        </p:grpSpPr>
        <p:sp>
          <p:nvSpPr>
            <p:cNvPr id="189" name="六边形 18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六边形 18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7578706" y="-914818"/>
            <a:ext cx="1149581" cy="991018"/>
            <a:chOff x="7867650" y="287030"/>
            <a:chExt cx="2647950" cy="2282716"/>
          </a:xfrm>
        </p:grpSpPr>
        <p:sp>
          <p:nvSpPr>
            <p:cNvPr id="192" name="六边形 19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六边形 19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3036411" y="-419518"/>
            <a:ext cx="1149581" cy="991018"/>
            <a:chOff x="7867650" y="287030"/>
            <a:chExt cx="2647950" cy="2282716"/>
          </a:xfrm>
        </p:grpSpPr>
        <p:sp>
          <p:nvSpPr>
            <p:cNvPr id="195" name="六边形 19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六边形 19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866438" y="-419518"/>
            <a:ext cx="1149581" cy="991018"/>
            <a:chOff x="7867650" y="287030"/>
            <a:chExt cx="2647950" cy="2282716"/>
          </a:xfrm>
        </p:grpSpPr>
        <p:sp>
          <p:nvSpPr>
            <p:cNvPr id="198" name="六边形 19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六边形 19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6465" y="-419518"/>
            <a:ext cx="1149581" cy="991018"/>
            <a:chOff x="7867650" y="287030"/>
            <a:chExt cx="2647950" cy="2282716"/>
          </a:xfrm>
        </p:grpSpPr>
        <p:sp>
          <p:nvSpPr>
            <p:cNvPr id="201" name="六边形 20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六边形 20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8526492" y="-419518"/>
            <a:ext cx="1149581" cy="991018"/>
            <a:chOff x="7867650" y="287030"/>
            <a:chExt cx="2647950" cy="2282716"/>
          </a:xfrm>
        </p:grpSpPr>
        <p:sp>
          <p:nvSpPr>
            <p:cNvPr id="204" name="六边形 20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六边形 20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-574791" y="609600"/>
            <a:ext cx="1149581" cy="991018"/>
            <a:chOff x="7867650" y="287030"/>
            <a:chExt cx="2647950" cy="2282716"/>
          </a:xfrm>
        </p:grpSpPr>
        <p:sp>
          <p:nvSpPr>
            <p:cNvPr id="207" name="六边形 20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六边形 20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574791" y="1638718"/>
            <a:ext cx="1149581" cy="991018"/>
            <a:chOff x="7867650" y="287030"/>
            <a:chExt cx="2647950" cy="2282716"/>
          </a:xfrm>
        </p:grpSpPr>
        <p:sp>
          <p:nvSpPr>
            <p:cNvPr id="210" name="六边形 20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六边形 21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-574791" y="2667836"/>
            <a:ext cx="1149581" cy="991018"/>
            <a:chOff x="7867650" y="287030"/>
            <a:chExt cx="2647950" cy="2282716"/>
          </a:xfrm>
        </p:grpSpPr>
        <p:sp>
          <p:nvSpPr>
            <p:cNvPr id="213" name="六边形 21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六边形 2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-574791" y="3696954"/>
            <a:ext cx="1149581" cy="991018"/>
            <a:chOff x="7867650" y="287030"/>
            <a:chExt cx="2647950" cy="2282716"/>
          </a:xfrm>
        </p:grpSpPr>
        <p:sp>
          <p:nvSpPr>
            <p:cNvPr id="216" name="六边形 21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-574791" y="4726072"/>
            <a:ext cx="1149581" cy="991018"/>
            <a:chOff x="7867650" y="287030"/>
            <a:chExt cx="2647950" cy="2282716"/>
          </a:xfrm>
        </p:grpSpPr>
        <p:sp>
          <p:nvSpPr>
            <p:cNvPr id="219" name="六边形 21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8526492" y="609600"/>
            <a:ext cx="1149581" cy="991018"/>
            <a:chOff x="7867650" y="287030"/>
            <a:chExt cx="2647950" cy="2282716"/>
          </a:xfrm>
        </p:grpSpPr>
        <p:sp>
          <p:nvSpPr>
            <p:cNvPr id="222" name="六边形 22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六边形 22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8526492" y="1638718"/>
            <a:ext cx="1149581" cy="991018"/>
            <a:chOff x="7867650" y="287030"/>
            <a:chExt cx="2647950" cy="2282716"/>
          </a:xfrm>
        </p:grpSpPr>
        <p:sp>
          <p:nvSpPr>
            <p:cNvPr id="225" name="六边形 22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六边形 22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8526492" y="2667836"/>
            <a:ext cx="1149581" cy="991018"/>
            <a:chOff x="7867650" y="287030"/>
            <a:chExt cx="2647950" cy="2282716"/>
          </a:xfrm>
        </p:grpSpPr>
        <p:sp>
          <p:nvSpPr>
            <p:cNvPr id="228" name="六边形 22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六边形 22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526492" y="3696954"/>
            <a:ext cx="1149581" cy="991018"/>
            <a:chOff x="7867650" y="287030"/>
            <a:chExt cx="2647950" cy="2282716"/>
          </a:xfrm>
        </p:grpSpPr>
        <p:sp>
          <p:nvSpPr>
            <p:cNvPr id="231" name="六边形 23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六边形 23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344372" y="4225844"/>
            <a:ext cx="1149581" cy="991018"/>
            <a:chOff x="7867650" y="287030"/>
            <a:chExt cx="2647950" cy="2282716"/>
          </a:xfrm>
        </p:grpSpPr>
        <p:sp>
          <p:nvSpPr>
            <p:cNvPr id="237" name="六边形 23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六边形 23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1239722" y="4721144"/>
            <a:ext cx="1149581" cy="991018"/>
            <a:chOff x="7867650" y="287030"/>
            <a:chExt cx="2647950" cy="2282716"/>
          </a:xfrm>
        </p:grpSpPr>
        <p:sp>
          <p:nvSpPr>
            <p:cNvPr id="240" name="六边形 23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六边形 24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2161290" y="4225844"/>
            <a:ext cx="1149581" cy="991018"/>
            <a:chOff x="7867650" y="287030"/>
            <a:chExt cx="2647950" cy="2282716"/>
          </a:xfrm>
        </p:grpSpPr>
        <p:sp>
          <p:nvSpPr>
            <p:cNvPr id="243" name="六边形 24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六边形 24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978208" y="4225844"/>
            <a:ext cx="1149581" cy="991018"/>
            <a:chOff x="7867650" y="287030"/>
            <a:chExt cx="2647950" cy="2282716"/>
          </a:xfrm>
        </p:grpSpPr>
        <p:sp>
          <p:nvSpPr>
            <p:cNvPr id="246" name="六边形 24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六边形 24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5795126" y="4225844"/>
            <a:ext cx="1149581" cy="991018"/>
            <a:chOff x="7867650" y="287030"/>
            <a:chExt cx="2647950" cy="2282716"/>
          </a:xfrm>
        </p:grpSpPr>
        <p:sp>
          <p:nvSpPr>
            <p:cNvPr id="249" name="六边形 24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六边形 24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7612044" y="4225844"/>
            <a:ext cx="1149581" cy="991018"/>
            <a:chOff x="7867650" y="287030"/>
            <a:chExt cx="2647950" cy="2282716"/>
          </a:xfrm>
        </p:grpSpPr>
        <p:sp>
          <p:nvSpPr>
            <p:cNvPr id="252" name="六边形 25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六边形 25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3069749" y="4721144"/>
            <a:ext cx="1149581" cy="991018"/>
            <a:chOff x="7867650" y="287030"/>
            <a:chExt cx="2647950" cy="2282716"/>
          </a:xfrm>
        </p:grpSpPr>
        <p:sp>
          <p:nvSpPr>
            <p:cNvPr id="255" name="六边形 25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六边形 25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899776" y="4721144"/>
            <a:ext cx="1149581" cy="991018"/>
            <a:chOff x="7867650" y="287030"/>
            <a:chExt cx="2647950" cy="2282716"/>
          </a:xfrm>
        </p:grpSpPr>
        <p:sp>
          <p:nvSpPr>
            <p:cNvPr id="258" name="六边形 25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六边形 25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729803" y="4721144"/>
            <a:ext cx="1149581" cy="991018"/>
            <a:chOff x="7867650" y="287030"/>
            <a:chExt cx="2647950" cy="2282716"/>
          </a:xfrm>
        </p:grpSpPr>
        <p:sp>
          <p:nvSpPr>
            <p:cNvPr id="261" name="六边形 26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六边形 26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8526492" y="4726072"/>
            <a:ext cx="1149581" cy="991018"/>
            <a:chOff x="7867650" y="287030"/>
            <a:chExt cx="2647950" cy="2282716"/>
          </a:xfrm>
        </p:grpSpPr>
        <p:sp>
          <p:nvSpPr>
            <p:cNvPr id="234" name="六边形 23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六边形 23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6" name="文本框 285"/>
          <p:cNvSpPr txBox="1"/>
          <p:nvPr/>
        </p:nvSpPr>
        <p:spPr>
          <a:xfrm>
            <a:off x="3277533" y="1100390"/>
            <a:ext cx="5313009" cy="92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ECE795 Final Project</a:t>
            </a:r>
            <a:endParaRPr lang="en-US" altLang="zh-CN" sz="2400" b="1" dirty="0">
              <a:ea typeface="华文仿宋" panose="02010600040101010101" charset="-122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b="1" dirty="0">
                <a:ea typeface="华文仿宋" panose="02010600040101010101" charset="-122"/>
                <a:cs typeface="+mn-lt"/>
              </a:rPr>
              <a:t>Stack Overflow (SO) Data Analysis</a:t>
            </a:r>
          </a:p>
        </p:txBody>
      </p:sp>
      <p:sp>
        <p:nvSpPr>
          <p:cNvPr id="289" name="文本框 288"/>
          <p:cNvSpPr txBox="1"/>
          <p:nvPr/>
        </p:nvSpPr>
        <p:spPr>
          <a:xfrm>
            <a:off x="3944870" y="2098510"/>
            <a:ext cx="461996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</a:rPr>
              <a:t>Tony Liu</a:t>
            </a:r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Miami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030" name="Picture 6" descr="How To Source On StackOverflow - SourceCon">
            <a:extLst>
              <a:ext uri="{FF2B5EF4-FFF2-40B4-BE49-F238E27FC236}">
                <a16:creationId xmlns:a16="http://schemas.microsoft.com/office/drawing/2014/main" id="{6BBDB784-8F47-4824-A66F-39995C73C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0"/>
          <a:stretch/>
        </p:blipFill>
        <p:spPr bwMode="auto">
          <a:xfrm>
            <a:off x="818264" y="1659240"/>
            <a:ext cx="2619375" cy="15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0" name="矩形 98">
            <a:extLst>
              <a:ext uri="{FF2B5EF4-FFF2-40B4-BE49-F238E27FC236}">
                <a16:creationId xmlns:a16="http://schemas.microsoft.com/office/drawing/2014/main" id="{9CABFF03-5E7A-4088-85A7-BB2F338F1C54}"/>
              </a:ext>
            </a:extLst>
          </p:cNvPr>
          <p:cNvSpPr/>
          <p:nvPr/>
        </p:nvSpPr>
        <p:spPr>
          <a:xfrm>
            <a:off x="62842" y="-19202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User-based Analysis — Conclusion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34743-832B-44AE-A0D7-EF6D94AEDB7F}"/>
              </a:ext>
            </a:extLst>
          </p:cNvPr>
          <p:cNvSpPr/>
          <p:nvPr/>
        </p:nvSpPr>
        <p:spPr>
          <a:xfrm>
            <a:off x="0" y="673945"/>
            <a:ext cx="8509386" cy="1191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users are highly polarized</a:t>
            </a:r>
            <a:endParaRPr lang="en-US" altLang="zh-C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Type: 38% Doers while 62% Do-</a:t>
            </a:r>
            <a:r>
              <a:rPr lang="en-US" altLang="zh-C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Nothingers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Reputation: More than 90% novice user while 1.7073% professional user 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Posting Frequency: level 5 users are 8 times more active than other users</a:t>
            </a:r>
          </a:p>
        </p:txBody>
      </p:sp>
    </p:spTree>
    <p:extLst>
      <p:ext uri="{BB962C8B-B14F-4D97-AF65-F5344CB8AC3E}">
        <p14:creationId xmlns:p14="http://schemas.microsoft.com/office/powerpoint/2010/main" val="8295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5049D738-C139-4723-96CE-E34CE4282B2D}"/>
              </a:ext>
            </a:extLst>
          </p:cNvPr>
          <p:cNvSpPr/>
          <p:nvPr/>
        </p:nvSpPr>
        <p:spPr>
          <a:xfrm>
            <a:off x="396240" y="1840268"/>
            <a:ext cx="8183880" cy="60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12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Question-based Analysis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1">
            <a:extLst>
              <a:ext uri="{FF2B5EF4-FFF2-40B4-BE49-F238E27FC236}">
                <a16:creationId xmlns:a16="http://schemas.microsoft.com/office/drawing/2014/main" id="{707B5DD0-0597-4503-B38F-636864151098}"/>
              </a:ext>
            </a:extLst>
          </p:cNvPr>
          <p:cNvCxnSpPr>
            <a:cxnSpLocks/>
          </p:cNvCxnSpPr>
          <p:nvPr/>
        </p:nvCxnSpPr>
        <p:spPr>
          <a:xfrm>
            <a:off x="2548791" y="2735547"/>
            <a:ext cx="3466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50B58-B961-4440-A5AC-D6E3E56A0CC0}"/>
              </a:ext>
            </a:extLst>
          </p:cNvPr>
          <p:cNvSpPr/>
          <p:nvPr/>
        </p:nvSpPr>
        <p:spPr>
          <a:xfrm>
            <a:off x="123602" y="2541442"/>
            <a:ext cx="2556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 Posting Frequency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39295D-05AA-4265-A5A5-82C85D3B41B7}"/>
              </a:ext>
            </a:extLst>
          </p:cNvPr>
          <p:cNvCxnSpPr>
            <a:cxnSpLocks/>
          </p:cNvCxnSpPr>
          <p:nvPr/>
        </p:nvCxnSpPr>
        <p:spPr>
          <a:xfrm>
            <a:off x="5812422" y="2735547"/>
            <a:ext cx="346621" cy="0"/>
          </a:xfrm>
          <a:prstGeom prst="straightConnector1">
            <a:avLst/>
          </a:prstGeom>
          <a:ln w="317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F91AEF-3C2F-4BDE-B30A-0E7329329196}"/>
              </a:ext>
            </a:extLst>
          </p:cNvPr>
          <p:cNvSpPr/>
          <p:nvPr/>
        </p:nvSpPr>
        <p:spPr>
          <a:xfrm>
            <a:off x="2857765" y="2559641"/>
            <a:ext cx="3260829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</a:rPr>
              <a:t>Answered &amp; Unanswered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</a:rPr>
              <a:t>SO Question-answering Pyramid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2062F-3FA0-40FF-9E55-07D60FCAEB72}"/>
              </a:ext>
            </a:extLst>
          </p:cNvPr>
          <p:cNvSpPr/>
          <p:nvPr/>
        </p:nvSpPr>
        <p:spPr>
          <a:xfrm>
            <a:off x="6116120" y="2567151"/>
            <a:ext cx="302788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Topical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Variance-based Event Detection</a:t>
            </a:r>
          </a:p>
        </p:txBody>
      </p:sp>
    </p:spTree>
    <p:extLst>
      <p:ext uri="{BB962C8B-B14F-4D97-AF65-F5344CB8AC3E}">
        <p14:creationId xmlns:p14="http://schemas.microsoft.com/office/powerpoint/2010/main" val="2641955598"/>
      </p:ext>
    </p:extLst>
  </p:cSld>
  <p:clrMapOvr>
    <a:masterClrMapping/>
  </p:clrMapOvr>
  <p:transition spd="slow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矩形 98">
            <a:extLst>
              <a:ext uri="{FF2B5EF4-FFF2-40B4-BE49-F238E27FC236}">
                <a16:creationId xmlns:a16="http://schemas.microsoft.com/office/drawing/2014/main" id="{41E7E191-6327-4970-AD92-3B3F34BFEF88}"/>
              </a:ext>
            </a:extLst>
          </p:cNvPr>
          <p:cNvSpPr/>
          <p:nvPr/>
        </p:nvSpPr>
        <p:spPr>
          <a:xfrm>
            <a:off x="62842" y="-19202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Answered and Unanswered Question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6413D-71E2-4603-B0C7-9F7966B5E7AB}"/>
              </a:ext>
            </a:extLst>
          </p:cNvPr>
          <p:cNvSpPr/>
          <p:nvPr/>
        </p:nvSpPr>
        <p:spPr>
          <a:xfrm>
            <a:off x="0" y="509533"/>
            <a:ext cx="8509386" cy="3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are the answered and unanswered questions from?</a:t>
            </a:r>
            <a:endParaRPr lang="en-US" altLang="zh-C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361EF08-7C97-4359-B791-C9A27D209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23120"/>
              </p:ext>
            </p:extLst>
          </p:nvPr>
        </p:nvGraphicFramePr>
        <p:xfrm>
          <a:off x="420439" y="915434"/>
          <a:ext cx="8165148" cy="221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901">
                  <a:extLst>
                    <a:ext uri="{9D8B030D-6E8A-4147-A177-3AD203B41FA5}">
                      <a16:colId xmlns:a16="http://schemas.microsoft.com/office/drawing/2014/main" val="3748074460"/>
                    </a:ext>
                  </a:extLst>
                </a:gridCol>
                <a:gridCol w="1418371">
                  <a:extLst>
                    <a:ext uri="{9D8B030D-6E8A-4147-A177-3AD203B41FA5}">
                      <a16:colId xmlns:a16="http://schemas.microsoft.com/office/drawing/2014/main" val="2761689290"/>
                    </a:ext>
                  </a:extLst>
                </a:gridCol>
                <a:gridCol w="1675237">
                  <a:extLst>
                    <a:ext uri="{9D8B030D-6E8A-4147-A177-3AD203B41FA5}">
                      <a16:colId xmlns:a16="http://schemas.microsoft.com/office/drawing/2014/main" val="1333606367"/>
                    </a:ext>
                  </a:extLst>
                </a:gridCol>
                <a:gridCol w="1703157">
                  <a:extLst>
                    <a:ext uri="{9D8B030D-6E8A-4147-A177-3AD203B41FA5}">
                      <a16:colId xmlns:a16="http://schemas.microsoft.com/office/drawing/2014/main" val="4052899431"/>
                    </a:ext>
                  </a:extLst>
                </a:gridCol>
                <a:gridCol w="1940482">
                  <a:extLst>
                    <a:ext uri="{9D8B030D-6E8A-4147-A177-3AD203B41FA5}">
                      <a16:colId xmlns:a16="http://schemas.microsoft.com/office/drawing/2014/main" val="3343525626"/>
                    </a:ext>
                  </a:extLst>
                </a:gridCol>
              </a:tblGrid>
              <a:tr h="29345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Asked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Answered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Unanswered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 Answered Rate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86667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825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101-1000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78356"/>
                  </a:ext>
                </a:extLst>
              </a:tr>
              <a:tr h="27731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1001-10000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8159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100001-100000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9650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37932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each item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questions: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18,276,362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answered questions: 15,733,898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unanswered questions: 2,542,464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7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613A182-122A-4028-8268-83E374A74E9E}"/>
              </a:ext>
            </a:extLst>
          </p:cNvPr>
          <p:cNvSpPr/>
          <p:nvPr/>
        </p:nvSpPr>
        <p:spPr>
          <a:xfrm>
            <a:off x="62842" y="3173739"/>
            <a:ext cx="8446544" cy="1191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than 60% questions are from level 1 and level 2 users </a:t>
            </a:r>
          </a:p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Almost half of the unanswered questions are from level 1 users</a:t>
            </a:r>
          </a:p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 from higher level user is more likely to be answered</a:t>
            </a:r>
          </a:p>
          <a:p>
            <a:pPr marL="822960" lvl="3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Roboto" panose="02000000000000000000" pitchFamily="2" charset="0"/>
              </a:rPr>
              <a:t>Higher level users are better at asking a clear question </a:t>
            </a:r>
          </a:p>
        </p:txBody>
      </p:sp>
    </p:spTree>
    <p:extLst>
      <p:ext uri="{BB962C8B-B14F-4D97-AF65-F5344CB8AC3E}">
        <p14:creationId xmlns:p14="http://schemas.microsoft.com/office/powerpoint/2010/main" val="15071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矩形 98">
            <a:extLst>
              <a:ext uri="{FF2B5EF4-FFF2-40B4-BE49-F238E27FC236}">
                <a16:creationId xmlns:a16="http://schemas.microsoft.com/office/drawing/2014/main" id="{41E7E191-6327-4970-AD92-3B3F34BFEF88}"/>
              </a:ext>
            </a:extLst>
          </p:cNvPr>
          <p:cNvSpPr/>
          <p:nvPr/>
        </p:nvSpPr>
        <p:spPr>
          <a:xfrm>
            <a:off x="62842" y="-11645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Question-answering Pyramid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6413D-71E2-4603-B0C7-9F7966B5E7AB}"/>
              </a:ext>
            </a:extLst>
          </p:cNvPr>
          <p:cNvSpPr/>
          <p:nvPr/>
        </p:nvSpPr>
        <p:spPr>
          <a:xfrm>
            <a:off x="0" y="509533"/>
            <a:ext cx="8509386" cy="914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will happen when a new question is asked </a:t>
            </a:r>
            <a:r>
              <a:rPr lang="en-US" altLang="zh-CN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endParaRPr lang="en-US" altLang="zh-C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of the new questions will never be answered (not discussed here)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of them will be answered (discussed here)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29362C-8145-4BC0-964B-397398FC8C21}"/>
              </a:ext>
            </a:extLst>
          </p:cNvPr>
          <p:cNvSpPr/>
          <p:nvPr/>
        </p:nvSpPr>
        <p:spPr>
          <a:xfrm>
            <a:off x="0" y="1566924"/>
            <a:ext cx="8509386" cy="1761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users of different level react to a new question ?</a:t>
            </a:r>
            <a:endParaRPr lang="en-US" altLang="zh-C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reputation of the user providing the 1</a:t>
            </a:r>
            <a:r>
              <a:rPr lang="en-US" sz="16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answer ?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reputation of the user providing the 2</a:t>
            </a:r>
            <a:r>
              <a:rPr lang="en-US" sz="16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nd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answer ?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reputation of the user providing the 3</a:t>
            </a:r>
            <a:r>
              <a:rPr lang="en-US" sz="16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answer ?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…..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reputation of the user providing the 10</a:t>
            </a:r>
            <a:r>
              <a:rPr lang="en-US" sz="16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answer ?</a:t>
            </a:r>
          </a:p>
        </p:txBody>
      </p:sp>
    </p:spTree>
    <p:extLst>
      <p:ext uri="{BB962C8B-B14F-4D97-AF65-F5344CB8AC3E}">
        <p14:creationId xmlns:p14="http://schemas.microsoft.com/office/powerpoint/2010/main" val="19065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矩形 98">
            <a:extLst>
              <a:ext uri="{FF2B5EF4-FFF2-40B4-BE49-F238E27FC236}">
                <a16:creationId xmlns:a16="http://schemas.microsoft.com/office/drawing/2014/main" id="{41E7E191-6327-4970-AD92-3B3F34BFEF88}"/>
              </a:ext>
            </a:extLst>
          </p:cNvPr>
          <p:cNvSpPr/>
          <p:nvPr/>
        </p:nvSpPr>
        <p:spPr>
          <a:xfrm>
            <a:off x="62842" y="-11645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Question-answering Pyramid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29362C-8145-4BC0-964B-397398FC8C21}"/>
              </a:ext>
            </a:extLst>
          </p:cNvPr>
          <p:cNvSpPr/>
          <p:nvPr/>
        </p:nvSpPr>
        <p:spPr>
          <a:xfrm>
            <a:off x="0" y="521321"/>
            <a:ext cx="8509386" cy="3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users of different level react to a new question 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A3EAE3-BE82-4D88-90BF-5D916D365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61" y="961591"/>
            <a:ext cx="5081663" cy="20398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7963C8-97BE-40B9-8D28-92FA555E469E}"/>
              </a:ext>
            </a:extLst>
          </p:cNvPr>
          <p:cNvSpPr/>
          <p:nvPr/>
        </p:nvSpPr>
        <p:spPr>
          <a:xfrm>
            <a:off x="62842" y="3085227"/>
            <a:ext cx="8446544" cy="909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1 and 2 users are relatively increasing in later-order answer</a:t>
            </a:r>
          </a:p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3 users are the main answer-provider in the answer of any order</a:t>
            </a:r>
          </a:p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4 and 5 users are relatively decreasing in later-order answer</a:t>
            </a:r>
          </a:p>
        </p:txBody>
      </p:sp>
    </p:spTree>
    <p:extLst>
      <p:ext uri="{BB962C8B-B14F-4D97-AF65-F5344CB8AC3E}">
        <p14:creationId xmlns:p14="http://schemas.microsoft.com/office/powerpoint/2010/main" val="18275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矩形 98">
            <a:extLst>
              <a:ext uri="{FF2B5EF4-FFF2-40B4-BE49-F238E27FC236}">
                <a16:creationId xmlns:a16="http://schemas.microsoft.com/office/drawing/2014/main" id="{41E7E191-6327-4970-AD92-3B3F34BFEF88}"/>
              </a:ext>
            </a:extLst>
          </p:cNvPr>
          <p:cNvSpPr/>
          <p:nvPr/>
        </p:nvSpPr>
        <p:spPr>
          <a:xfrm>
            <a:off x="62842" y="-11645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Question-answering Pyramid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29362C-8145-4BC0-964B-397398FC8C21}"/>
              </a:ext>
            </a:extLst>
          </p:cNvPr>
          <p:cNvSpPr/>
          <p:nvPr/>
        </p:nvSpPr>
        <p:spPr>
          <a:xfrm>
            <a:off x="0" y="521321"/>
            <a:ext cx="8509386" cy="3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users of different level react to a new question 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FF2B0C-CF98-49F5-8834-CDF2FCA0633D}"/>
              </a:ext>
            </a:extLst>
          </p:cNvPr>
          <p:cNvGrpSpPr/>
          <p:nvPr/>
        </p:nvGrpSpPr>
        <p:grpSpPr>
          <a:xfrm>
            <a:off x="29043" y="877829"/>
            <a:ext cx="5253186" cy="3142595"/>
            <a:chOff x="0" y="1059457"/>
            <a:chExt cx="5253186" cy="3142595"/>
          </a:xfrm>
        </p:grpSpPr>
        <p:pic>
          <p:nvPicPr>
            <p:cNvPr id="4" name="Picture 3" descr="A picture containing screen&#10;&#10;Description automatically generated">
              <a:extLst>
                <a:ext uri="{FF2B5EF4-FFF2-40B4-BE49-F238E27FC236}">
                  <a16:creationId xmlns:a16="http://schemas.microsoft.com/office/drawing/2014/main" id="{B710E51E-3F3F-4437-9F92-D3BA1A0BE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t="7707" r="8660"/>
            <a:stretch/>
          </p:blipFill>
          <p:spPr>
            <a:xfrm>
              <a:off x="0" y="1308342"/>
              <a:ext cx="5253186" cy="289371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7E36B1-8737-4E82-8A90-3C8087450691}"/>
                </a:ext>
              </a:extLst>
            </p:cNvPr>
            <p:cNvSpPr/>
            <p:nvPr/>
          </p:nvSpPr>
          <p:spPr>
            <a:xfrm>
              <a:off x="884716" y="1059457"/>
              <a:ext cx="3724096" cy="344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ts val="2160"/>
                </a:lnSpc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percentage in the answer of each order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72D2CE-ED0D-4691-83A5-4060EE45F44C}"/>
              </a:ext>
            </a:extLst>
          </p:cNvPr>
          <p:cNvGrpSpPr/>
          <p:nvPr/>
        </p:nvGrpSpPr>
        <p:grpSpPr>
          <a:xfrm>
            <a:off x="5646943" y="699575"/>
            <a:ext cx="2073106" cy="2914819"/>
            <a:chOff x="5646943" y="699575"/>
            <a:chExt cx="2073106" cy="291481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E84E21-A58C-45D0-AE10-B6E6C3385091}"/>
                </a:ext>
              </a:extLst>
            </p:cNvPr>
            <p:cNvGrpSpPr/>
            <p:nvPr/>
          </p:nvGrpSpPr>
          <p:grpSpPr>
            <a:xfrm>
              <a:off x="5646943" y="1222603"/>
              <a:ext cx="2073106" cy="2391791"/>
              <a:chOff x="5926149" y="1454273"/>
              <a:chExt cx="2073106" cy="239179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E0310A3D-8E1A-4736-9239-F5B5FA518FC3}"/>
                  </a:ext>
                </a:extLst>
              </p:cNvPr>
              <p:cNvSpPr/>
              <p:nvPr/>
            </p:nvSpPr>
            <p:spPr>
              <a:xfrm>
                <a:off x="5926149" y="1465832"/>
                <a:ext cx="2073106" cy="2380232"/>
              </a:xfrm>
              <a:prstGeom prst="triangl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2CC44DAC-EE7D-4B3E-BE4F-63FEE03C8ECB}"/>
                  </a:ext>
                </a:extLst>
              </p:cNvPr>
              <p:cNvSpPr/>
              <p:nvPr/>
            </p:nvSpPr>
            <p:spPr>
              <a:xfrm>
                <a:off x="6086693" y="1465832"/>
                <a:ext cx="1755508" cy="2017264"/>
              </a:xfrm>
              <a:prstGeom prst="triangle">
                <a:avLst/>
              </a:prstGeom>
              <a:solidFill>
                <a:srgbClr val="FF820E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F0D648EA-038B-44A4-AD79-31A3CD7CDD35}"/>
                  </a:ext>
                </a:extLst>
              </p:cNvPr>
              <p:cNvSpPr/>
              <p:nvPr/>
            </p:nvSpPr>
            <p:spPr>
              <a:xfrm>
                <a:off x="6247237" y="1465832"/>
                <a:ext cx="1423951" cy="1647316"/>
              </a:xfrm>
              <a:prstGeom prst="triangle">
                <a:avLst/>
              </a:prstGeom>
              <a:solidFill>
                <a:srgbClr val="2CA02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99DDD0B9-9F4E-41F5-B443-51385DAE8ECB}"/>
                  </a:ext>
                </a:extLst>
              </p:cNvPr>
              <p:cNvSpPr/>
              <p:nvPr/>
            </p:nvSpPr>
            <p:spPr>
              <a:xfrm>
                <a:off x="6372879" y="1465833"/>
                <a:ext cx="1179646" cy="1375090"/>
              </a:xfrm>
              <a:prstGeom prst="triangle">
                <a:avLst/>
              </a:prstGeom>
              <a:solidFill>
                <a:srgbClr val="D62728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r>
                  <a:rPr lang="en-US" baseline="30000" dirty="0"/>
                  <a:t>th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7C2B1EDB-41E4-429F-B0AF-9A7F410E39A0}"/>
                  </a:ext>
                </a:extLst>
              </p:cNvPr>
              <p:cNvSpPr/>
              <p:nvPr/>
            </p:nvSpPr>
            <p:spPr>
              <a:xfrm>
                <a:off x="6482815" y="1454273"/>
                <a:ext cx="963262" cy="1105917"/>
              </a:xfrm>
              <a:prstGeom prst="triangle">
                <a:avLst>
                  <a:gd name="adj" fmla="val 49275"/>
                </a:avLst>
              </a:prstGeom>
              <a:solidFill>
                <a:srgbClr val="996BC4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96BE0B-689B-4404-A49D-BB9CDED9A44F}"/>
                  </a:ext>
                </a:extLst>
              </p:cNvPr>
              <p:cNvSpPr/>
              <p:nvPr/>
            </p:nvSpPr>
            <p:spPr>
              <a:xfrm>
                <a:off x="6442930" y="2275534"/>
                <a:ext cx="1072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5 user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4A9FBF-F518-41CB-B18B-43C70F025EE7}"/>
                  </a:ext>
                </a:extLst>
              </p:cNvPr>
              <p:cNvSpPr/>
              <p:nvPr/>
            </p:nvSpPr>
            <p:spPr>
              <a:xfrm>
                <a:off x="6456018" y="2558229"/>
                <a:ext cx="1072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4 user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EB37F4C-C9F9-4484-B7FA-C4DC8635B615}"/>
                  </a:ext>
                </a:extLst>
              </p:cNvPr>
              <p:cNvSpPr/>
              <p:nvPr/>
            </p:nvSpPr>
            <p:spPr>
              <a:xfrm>
                <a:off x="6453873" y="2823147"/>
                <a:ext cx="10278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3user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520063-70D5-430B-93DB-D0F4AFBE9832}"/>
                  </a:ext>
                </a:extLst>
              </p:cNvPr>
              <p:cNvSpPr/>
              <p:nvPr/>
            </p:nvSpPr>
            <p:spPr>
              <a:xfrm>
                <a:off x="6422848" y="3165174"/>
                <a:ext cx="1072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2 user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FF4BC6C-EE5F-4400-91C8-16B3704EB6CC}"/>
                  </a:ext>
                </a:extLst>
              </p:cNvPr>
              <p:cNvSpPr/>
              <p:nvPr/>
            </p:nvSpPr>
            <p:spPr>
              <a:xfrm>
                <a:off x="6452142" y="3513205"/>
                <a:ext cx="10278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1user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0AC852-6942-41A0-91F3-5BB548DA31DF}"/>
                </a:ext>
              </a:extLst>
            </p:cNvPr>
            <p:cNvCxnSpPr>
              <a:cxnSpLocks/>
            </p:cNvCxnSpPr>
            <p:nvPr/>
          </p:nvCxnSpPr>
          <p:spPr>
            <a:xfrm>
              <a:off x="6680005" y="1024461"/>
              <a:ext cx="10970" cy="93595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57D533-D492-4098-8472-F3F67E626357}"/>
                </a:ext>
              </a:extLst>
            </p:cNvPr>
            <p:cNvSpPr/>
            <p:nvPr/>
          </p:nvSpPr>
          <p:spPr>
            <a:xfrm>
              <a:off x="6180554" y="699575"/>
              <a:ext cx="10390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question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6289A01-7FB1-4DDE-AB9E-0E57A183F1C7}"/>
              </a:ext>
            </a:extLst>
          </p:cNvPr>
          <p:cNvSpPr/>
          <p:nvPr/>
        </p:nvSpPr>
        <p:spPr>
          <a:xfrm>
            <a:off x="67089" y="3938607"/>
            <a:ext cx="8446544" cy="62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Higher level users answer the question, lower level user complete or improve the previous answers</a:t>
            </a:r>
          </a:p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is not working explicitly like this pyramid </a:t>
            </a:r>
          </a:p>
        </p:txBody>
      </p:sp>
    </p:spTree>
    <p:extLst>
      <p:ext uri="{BB962C8B-B14F-4D97-AF65-F5344CB8AC3E}">
        <p14:creationId xmlns:p14="http://schemas.microsoft.com/office/powerpoint/2010/main" val="41462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>
            <a:extLst>
              <a:ext uri="{FF2B5EF4-FFF2-40B4-BE49-F238E27FC236}">
                <a16:creationId xmlns:a16="http://schemas.microsoft.com/office/drawing/2014/main" id="{5049D738-C139-4723-96CE-E34CE4282B2D}"/>
              </a:ext>
            </a:extLst>
          </p:cNvPr>
          <p:cNvSpPr/>
          <p:nvPr/>
        </p:nvSpPr>
        <p:spPr>
          <a:xfrm>
            <a:off x="396240" y="1840268"/>
            <a:ext cx="8183880" cy="60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12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Tag-based Analysis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1">
            <a:extLst>
              <a:ext uri="{FF2B5EF4-FFF2-40B4-BE49-F238E27FC236}">
                <a16:creationId xmlns:a16="http://schemas.microsoft.com/office/drawing/2014/main" id="{707B5DD0-0597-4503-B38F-636864151098}"/>
              </a:ext>
            </a:extLst>
          </p:cNvPr>
          <p:cNvCxnSpPr>
            <a:cxnSpLocks/>
          </p:cNvCxnSpPr>
          <p:nvPr/>
        </p:nvCxnSpPr>
        <p:spPr>
          <a:xfrm>
            <a:off x="2548791" y="2735547"/>
            <a:ext cx="346621" cy="0"/>
          </a:xfrm>
          <a:prstGeom prst="straightConnector1">
            <a:avLst/>
          </a:prstGeom>
          <a:ln w="317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50B58-B961-4440-A5AC-D6E3E56A0CC0}"/>
              </a:ext>
            </a:extLst>
          </p:cNvPr>
          <p:cNvSpPr/>
          <p:nvPr/>
        </p:nvSpPr>
        <p:spPr>
          <a:xfrm>
            <a:off x="123602" y="2541442"/>
            <a:ext cx="2556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User Posting Frequency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39295D-05AA-4265-A5A5-82C85D3B41B7}"/>
              </a:ext>
            </a:extLst>
          </p:cNvPr>
          <p:cNvCxnSpPr>
            <a:cxnSpLocks/>
          </p:cNvCxnSpPr>
          <p:nvPr/>
        </p:nvCxnSpPr>
        <p:spPr>
          <a:xfrm>
            <a:off x="5812422" y="2735547"/>
            <a:ext cx="3466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F91AEF-3C2F-4BDE-B30A-0E7329329196}"/>
              </a:ext>
            </a:extLst>
          </p:cNvPr>
          <p:cNvSpPr/>
          <p:nvPr/>
        </p:nvSpPr>
        <p:spPr>
          <a:xfrm>
            <a:off x="2857765" y="2559641"/>
            <a:ext cx="3260829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Answered &amp; Unanswered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SO Question-answering Pyramid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2062F-3FA0-40FF-9E55-07D60FCAEB72}"/>
              </a:ext>
            </a:extLst>
          </p:cNvPr>
          <p:cNvSpPr/>
          <p:nvPr/>
        </p:nvSpPr>
        <p:spPr>
          <a:xfrm>
            <a:off x="6116120" y="2567151"/>
            <a:ext cx="302788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Topical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Variance-based Event Detection</a:t>
            </a:r>
          </a:p>
        </p:txBody>
      </p:sp>
    </p:spTree>
    <p:extLst>
      <p:ext uri="{BB962C8B-B14F-4D97-AF65-F5344CB8AC3E}">
        <p14:creationId xmlns:p14="http://schemas.microsoft.com/office/powerpoint/2010/main" val="1690344368"/>
      </p:ext>
    </p:extLst>
  </p:cSld>
  <p:clrMapOvr>
    <a:masterClrMapping/>
  </p:clrMapOvr>
  <p:transition spd="slow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02258-3303-4C2C-8E46-1F257E40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0E58C-2A3A-4BC8-A17C-120A7ABE10CE}"/>
              </a:ext>
            </a:extLst>
          </p:cNvPr>
          <p:cNvSpPr/>
          <p:nvPr/>
        </p:nvSpPr>
        <p:spPr>
          <a:xfrm>
            <a:off x="0" y="572738"/>
            <a:ext cx="8509386" cy="3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the top 25 tags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discussed in this part</a:t>
            </a:r>
          </a:p>
        </p:txBody>
      </p:sp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Topical Trend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26F86EF0-BE16-43AA-AB26-BE7A4A05E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80291"/>
              </p:ext>
            </p:extLst>
          </p:nvPr>
        </p:nvGraphicFramePr>
        <p:xfrm>
          <a:off x="775612" y="1073680"/>
          <a:ext cx="759277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813">
                  <a:extLst>
                    <a:ext uri="{9D8B030D-6E8A-4147-A177-3AD203B41FA5}">
                      <a16:colId xmlns:a16="http://schemas.microsoft.com/office/drawing/2014/main" val="3748074460"/>
                    </a:ext>
                  </a:extLst>
                </a:gridCol>
                <a:gridCol w="2563446">
                  <a:extLst>
                    <a:ext uri="{9D8B030D-6E8A-4147-A177-3AD203B41FA5}">
                      <a16:colId xmlns:a16="http://schemas.microsoft.com/office/drawing/2014/main" val="2761689290"/>
                    </a:ext>
                  </a:extLst>
                </a:gridCol>
                <a:gridCol w="2631516">
                  <a:extLst>
                    <a:ext uri="{9D8B030D-6E8A-4147-A177-3AD203B41FA5}">
                      <a16:colId xmlns:a16="http://schemas.microsoft.com/office/drawing/2014/main" val="1333606367"/>
                    </a:ext>
                  </a:extLst>
                </a:gridCol>
              </a:tblGrid>
              <a:tr h="407879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 N 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Relevant 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Percentage of Relevant Questions over All Questions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86667"/>
                  </a:ext>
                </a:extLst>
              </a:tr>
              <a:tr h="21593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11736633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8254"/>
                  </a:ext>
                </a:extLst>
              </a:tr>
              <a:tr h="21593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13132132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356"/>
                  </a:ext>
                </a:extLst>
              </a:tr>
              <a:tr h="21593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14178585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815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E5D7658-D826-4AAC-AB6A-43973146E1C0}"/>
              </a:ext>
            </a:extLst>
          </p:cNvPr>
          <p:cNvSpPr/>
          <p:nvPr/>
        </p:nvSpPr>
        <p:spPr>
          <a:xfrm>
            <a:off x="62842" y="2571750"/>
            <a:ext cx="8446544" cy="34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top 25 tags covered more than 60% questions. They are representative enough for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CEC7B6-5D00-4853-A7B7-130AFE76AE35}"/>
              </a:ext>
            </a:extLst>
          </p:cNvPr>
          <p:cNvSpPr/>
          <p:nvPr/>
        </p:nvSpPr>
        <p:spPr>
          <a:xfrm>
            <a:off x="0" y="4665400"/>
            <a:ext cx="8509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top 25 tags are: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java, c#, python, php, android,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html,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asp.net, r, c, arrays, ruby-on-</a:t>
            </a:r>
          </a:p>
          <a:p>
            <a:pPr lvl="0"/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rails, node.js,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objective-c, json,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swift </a:t>
            </a:r>
          </a:p>
        </p:txBody>
      </p:sp>
    </p:spTree>
    <p:extLst>
      <p:ext uri="{BB962C8B-B14F-4D97-AF65-F5344CB8AC3E}">
        <p14:creationId xmlns:p14="http://schemas.microsoft.com/office/powerpoint/2010/main" val="15689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02258-3303-4C2C-8E46-1F257E40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Topical Trend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206C98-5DD4-4C79-A1E6-384178DE9BFC}"/>
              </a:ext>
            </a:extLst>
          </p:cNvPr>
          <p:cNvGrpSpPr/>
          <p:nvPr/>
        </p:nvGrpSpPr>
        <p:grpSpPr>
          <a:xfrm>
            <a:off x="1966835" y="610501"/>
            <a:ext cx="5636715" cy="4184138"/>
            <a:chOff x="1966835" y="610501"/>
            <a:chExt cx="5636715" cy="418413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67A660B-4EEB-4D49-9CB0-AF89C518CE36}"/>
                </a:ext>
              </a:extLst>
            </p:cNvPr>
            <p:cNvCxnSpPr>
              <a:cxnSpLocks/>
            </p:cNvCxnSpPr>
            <p:nvPr/>
          </p:nvCxnSpPr>
          <p:spPr>
            <a:xfrm>
              <a:off x="2046619" y="1618645"/>
              <a:ext cx="474606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9CCAC0-8016-4A9C-AF09-B1ABD4738065}"/>
                </a:ext>
              </a:extLst>
            </p:cNvPr>
            <p:cNvSpPr/>
            <p:nvPr/>
          </p:nvSpPr>
          <p:spPr>
            <a:xfrm>
              <a:off x="2472409" y="1360377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5CA402A-D621-498A-9F60-A23F323C1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619" y="2529508"/>
              <a:ext cx="4746068" cy="2331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8CB13DC-19F8-43DA-9232-9A5E626C7159}"/>
                </a:ext>
              </a:extLst>
            </p:cNvPr>
            <p:cNvCxnSpPr>
              <a:cxnSpLocks/>
            </p:cNvCxnSpPr>
            <p:nvPr/>
          </p:nvCxnSpPr>
          <p:spPr>
            <a:xfrm>
              <a:off x="2046619" y="3486998"/>
              <a:ext cx="474606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5A154B-C31B-41FA-8FDB-AF16A78DE413}"/>
                </a:ext>
              </a:extLst>
            </p:cNvPr>
            <p:cNvCxnSpPr>
              <a:cxnSpLocks/>
            </p:cNvCxnSpPr>
            <p:nvPr/>
          </p:nvCxnSpPr>
          <p:spPr>
            <a:xfrm>
              <a:off x="2046619" y="4421175"/>
              <a:ext cx="474606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0C68EA-C3B1-4D25-9D75-9928AD69AF1A}"/>
                </a:ext>
              </a:extLst>
            </p:cNvPr>
            <p:cNvSpPr/>
            <p:nvPr/>
          </p:nvSpPr>
          <p:spPr>
            <a:xfrm>
              <a:off x="6943305" y="1442086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30EBBF-6B87-452D-B7DF-BF2B9F0016B4}"/>
                </a:ext>
              </a:extLst>
            </p:cNvPr>
            <p:cNvSpPr/>
            <p:nvPr/>
          </p:nvSpPr>
          <p:spPr>
            <a:xfrm>
              <a:off x="6933455" y="2359539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7D47837-EA69-453D-A8C5-76BA4F865DFD}"/>
                </a:ext>
              </a:extLst>
            </p:cNvPr>
            <p:cNvSpPr/>
            <p:nvPr/>
          </p:nvSpPr>
          <p:spPr>
            <a:xfrm>
              <a:off x="6923605" y="3276992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8A39C4-D4B6-44E4-9476-7AFFA65FBBED}"/>
                </a:ext>
              </a:extLst>
            </p:cNvPr>
            <p:cNvSpPr/>
            <p:nvPr/>
          </p:nvSpPr>
          <p:spPr>
            <a:xfrm>
              <a:off x="6913755" y="4194445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56" name="TextBox 41">
              <a:extLst>
                <a:ext uri="{FF2B5EF4-FFF2-40B4-BE49-F238E27FC236}">
                  <a16:creationId xmlns:a16="http://schemas.microsoft.com/office/drawing/2014/main" id="{B73E0583-FAF0-4FA5-B861-58C93740DF44}"/>
                </a:ext>
              </a:extLst>
            </p:cNvPr>
            <p:cNvSpPr txBox="1"/>
            <p:nvPr/>
          </p:nvSpPr>
          <p:spPr>
            <a:xfrm>
              <a:off x="2469443" y="1316602"/>
              <a:ext cx="965677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months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7C84B3-351C-4DEA-ACE4-B333E5722350}"/>
                </a:ext>
              </a:extLst>
            </p:cNvPr>
            <p:cNvSpPr/>
            <p:nvPr/>
          </p:nvSpPr>
          <p:spPr>
            <a:xfrm>
              <a:off x="3373460" y="2294552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65FCC9-F524-4B0B-B65A-3F5995A23A71}"/>
                </a:ext>
              </a:extLst>
            </p:cNvPr>
            <p:cNvSpPr/>
            <p:nvPr/>
          </p:nvSpPr>
          <p:spPr>
            <a:xfrm>
              <a:off x="4312070" y="3228727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1C8183E-1BA2-4AB5-8EAB-3B03FC269F45}"/>
                </a:ext>
              </a:extLst>
            </p:cNvPr>
            <p:cNvSpPr/>
            <p:nvPr/>
          </p:nvSpPr>
          <p:spPr>
            <a:xfrm>
              <a:off x="5619437" y="4162902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270614-16EB-4B1A-A9EB-7A492C61DD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4509" y="962569"/>
              <a:ext cx="0" cy="13969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19B32C-9409-4449-AC4F-EBF3F1817B29}"/>
                </a:ext>
              </a:extLst>
            </p:cNvPr>
            <p:cNvCxnSpPr>
              <a:cxnSpLocks/>
            </p:cNvCxnSpPr>
            <p:nvPr/>
          </p:nvCxnSpPr>
          <p:spPr>
            <a:xfrm>
              <a:off x="3373460" y="962569"/>
              <a:ext cx="0" cy="6200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11796D4-51FF-4139-9F96-3281EEEE1219}"/>
                </a:ext>
              </a:extLst>
            </p:cNvPr>
            <p:cNvCxnSpPr>
              <a:cxnSpLocks/>
            </p:cNvCxnSpPr>
            <p:nvPr/>
          </p:nvCxnSpPr>
          <p:spPr>
            <a:xfrm>
              <a:off x="3373460" y="962569"/>
              <a:ext cx="8828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41">
              <a:extLst>
                <a:ext uri="{FF2B5EF4-FFF2-40B4-BE49-F238E27FC236}">
                  <a16:creationId xmlns:a16="http://schemas.microsoft.com/office/drawing/2014/main" id="{C1265F6F-0516-49C6-90B1-15BD7107C10E}"/>
                </a:ext>
              </a:extLst>
            </p:cNvPr>
            <p:cNvSpPr txBox="1"/>
            <p:nvPr/>
          </p:nvSpPr>
          <p:spPr>
            <a:xfrm>
              <a:off x="3343918" y="610501"/>
              <a:ext cx="96222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months</a:t>
              </a:r>
            </a:p>
          </p:txBody>
        </p:sp>
        <p:sp>
          <p:nvSpPr>
            <p:cNvPr id="75" name="TextBox 41">
              <a:extLst>
                <a:ext uri="{FF2B5EF4-FFF2-40B4-BE49-F238E27FC236}">
                  <a16:creationId xmlns:a16="http://schemas.microsoft.com/office/drawing/2014/main" id="{25956645-DF0F-4B77-A514-1A953DFE5D3A}"/>
                </a:ext>
              </a:extLst>
            </p:cNvPr>
            <p:cNvSpPr txBox="1"/>
            <p:nvPr/>
          </p:nvSpPr>
          <p:spPr>
            <a:xfrm>
              <a:off x="3389273" y="2250778"/>
              <a:ext cx="97550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months</a:t>
              </a:r>
            </a:p>
          </p:txBody>
        </p:sp>
        <p:sp>
          <p:nvSpPr>
            <p:cNvPr id="76" name="TextBox 41">
              <a:extLst>
                <a:ext uri="{FF2B5EF4-FFF2-40B4-BE49-F238E27FC236}">
                  <a16:creationId xmlns:a16="http://schemas.microsoft.com/office/drawing/2014/main" id="{99042DE5-86C9-49CF-AB4A-703B6ADC3514}"/>
                </a:ext>
              </a:extLst>
            </p:cNvPr>
            <p:cNvSpPr txBox="1"/>
            <p:nvPr/>
          </p:nvSpPr>
          <p:spPr>
            <a:xfrm>
              <a:off x="4321952" y="3184194"/>
              <a:ext cx="96180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months</a:t>
              </a:r>
            </a:p>
          </p:txBody>
        </p:sp>
        <p:sp>
          <p:nvSpPr>
            <p:cNvPr id="77" name="TextBox 41">
              <a:extLst>
                <a:ext uri="{FF2B5EF4-FFF2-40B4-BE49-F238E27FC236}">
                  <a16:creationId xmlns:a16="http://schemas.microsoft.com/office/drawing/2014/main" id="{A166C2DE-39A0-49A6-915A-97DD499C34FC}"/>
                </a:ext>
              </a:extLst>
            </p:cNvPr>
            <p:cNvSpPr txBox="1"/>
            <p:nvPr/>
          </p:nvSpPr>
          <p:spPr>
            <a:xfrm>
              <a:off x="5656052" y="4121219"/>
              <a:ext cx="98548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months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C530AED-AD3D-4A79-837E-7B24AD305CCF}"/>
                </a:ext>
              </a:extLst>
            </p:cNvPr>
            <p:cNvCxnSpPr>
              <a:cxnSpLocks/>
            </p:cNvCxnSpPr>
            <p:nvPr/>
          </p:nvCxnSpPr>
          <p:spPr>
            <a:xfrm>
              <a:off x="5207188" y="2054386"/>
              <a:ext cx="0" cy="11493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E82321A-D172-423B-966B-4531577AB7B6}"/>
                </a:ext>
              </a:extLst>
            </p:cNvPr>
            <p:cNvCxnSpPr>
              <a:cxnSpLocks/>
            </p:cNvCxnSpPr>
            <p:nvPr/>
          </p:nvCxnSpPr>
          <p:spPr>
            <a:xfrm>
              <a:off x="4306139" y="2054386"/>
              <a:ext cx="8828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41">
              <a:extLst>
                <a:ext uri="{FF2B5EF4-FFF2-40B4-BE49-F238E27FC236}">
                  <a16:creationId xmlns:a16="http://schemas.microsoft.com/office/drawing/2014/main" id="{48848D59-209E-479A-815F-E8041F249521}"/>
                </a:ext>
              </a:extLst>
            </p:cNvPr>
            <p:cNvSpPr txBox="1"/>
            <p:nvPr/>
          </p:nvSpPr>
          <p:spPr>
            <a:xfrm>
              <a:off x="4312069" y="1750727"/>
              <a:ext cx="97169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months</a:t>
              </a:r>
            </a:p>
          </p:txBody>
        </p:sp>
        <p:sp>
          <p:nvSpPr>
            <p:cNvPr id="90" name="TextBox 41">
              <a:extLst>
                <a:ext uri="{FF2B5EF4-FFF2-40B4-BE49-F238E27FC236}">
                  <a16:creationId xmlns:a16="http://schemas.microsoft.com/office/drawing/2014/main" id="{14343792-A1B9-415A-94C0-EBED7133FD62}"/>
                </a:ext>
              </a:extLst>
            </p:cNvPr>
            <p:cNvSpPr txBox="1"/>
            <p:nvPr/>
          </p:nvSpPr>
          <p:spPr>
            <a:xfrm>
              <a:off x="2046619" y="961372"/>
              <a:ext cx="1357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number of question of each tag</a:t>
              </a:r>
            </a:p>
          </p:txBody>
        </p:sp>
        <p:sp>
          <p:nvSpPr>
            <p:cNvPr id="91" name="TextBox 41">
              <a:extLst>
                <a:ext uri="{FF2B5EF4-FFF2-40B4-BE49-F238E27FC236}">
                  <a16:creationId xmlns:a16="http://schemas.microsoft.com/office/drawing/2014/main" id="{916F7C92-1E07-4474-8484-38B7E5D86B9C}"/>
                </a:ext>
              </a:extLst>
            </p:cNvPr>
            <p:cNvSpPr txBox="1"/>
            <p:nvPr/>
          </p:nvSpPr>
          <p:spPr>
            <a:xfrm>
              <a:off x="2954295" y="1876916"/>
              <a:ext cx="1357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number of question of each tag</a:t>
              </a:r>
            </a:p>
          </p:txBody>
        </p:sp>
        <p:sp>
          <p:nvSpPr>
            <p:cNvPr id="92" name="TextBox 41">
              <a:extLst>
                <a:ext uri="{FF2B5EF4-FFF2-40B4-BE49-F238E27FC236}">
                  <a16:creationId xmlns:a16="http://schemas.microsoft.com/office/drawing/2014/main" id="{13D921E8-E469-491E-9E9D-73D75AD279C6}"/>
                </a:ext>
              </a:extLst>
            </p:cNvPr>
            <p:cNvSpPr txBox="1"/>
            <p:nvPr/>
          </p:nvSpPr>
          <p:spPr>
            <a:xfrm>
              <a:off x="3796706" y="2792460"/>
              <a:ext cx="1357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number of question of each tag</a:t>
              </a:r>
            </a:p>
          </p:txBody>
        </p:sp>
        <p:sp>
          <p:nvSpPr>
            <p:cNvPr id="93" name="TextBox 41">
              <a:extLst>
                <a:ext uri="{FF2B5EF4-FFF2-40B4-BE49-F238E27FC236}">
                  <a16:creationId xmlns:a16="http://schemas.microsoft.com/office/drawing/2014/main" id="{A14C5213-AB20-4F18-9F58-AD977813CC93}"/>
                </a:ext>
              </a:extLst>
            </p:cNvPr>
            <p:cNvSpPr txBox="1"/>
            <p:nvPr/>
          </p:nvSpPr>
          <p:spPr>
            <a:xfrm>
              <a:off x="5015422" y="3708004"/>
              <a:ext cx="1357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number of question of each tag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17A99D-E3DA-4840-B117-8590D291CAFA}"/>
                </a:ext>
              </a:extLst>
            </p:cNvPr>
            <p:cNvSpPr/>
            <p:nvPr/>
          </p:nvSpPr>
          <p:spPr>
            <a:xfrm>
              <a:off x="1966835" y="1636177"/>
              <a:ext cx="1098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08-01-2008</a:t>
              </a:r>
              <a:endParaRPr lang="en-US" sz="14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7AA318-5A53-45C3-B686-03E682D76C81}"/>
                </a:ext>
              </a:extLst>
            </p:cNvPr>
            <p:cNvSpPr/>
            <p:nvPr/>
          </p:nvSpPr>
          <p:spPr>
            <a:xfrm>
              <a:off x="5694309" y="4486862"/>
              <a:ext cx="1098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12</a:t>
              </a: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-01-2019</a:t>
              </a:r>
              <a:endParaRPr lang="en-US" sz="1400" dirty="0"/>
            </a:p>
          </p:txBody>
        </p: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B453BB8B-90F4-44C6-A1FC-28F967C11C0C}"/>
                </a:ext>
              </a:extLst>
            </p:cNvPr>
            <p:cNvSpPr txBox="1"/>
            <p:nvPr/>
          </p:nvSpPr>
          <p:spPr>
            <a:xfrm>
              <a:off x="5283760" y="2914830"/>
              <a:ext cx="1357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5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Topical Trend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DF83BC7-F05F-49AD-BFA5-B809C8EF5B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" t="7939" r="8361"/>
          <a:stretch/>
        </p:blipFill>
        <p:spPr>
          <a:xfrm>
            <a:off x="2110169" y="662122"/>
            <a:ext cx="6957631" cy="43289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1E1B45-361F-4C26-88A7-19C2DD3333DE}"/>
              </a:ext>
            </a:extLst>
          </p:cNvPr>
          <p:cNvSpPr txBox="1"/>
          <p:nvPr/>
        </p:nvSpPr>
        <p:spPr>
          <a:xfrm>
            <a:off x="34787" y="662122"/>
            <a:ext cx="2125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/>
              </a:rPr>
              <a:t>In terms of absolute number of 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/>
              </a:rPr>
              <a:t>Javascript</a:t>
            </a:r>
            <a:r>
              <a:rPr lang="en-US" sz="1200" dirty="0">
                <a:latin typeface="Roboto" panose="02000000000000000000"/>
              </a:rPr>
              <a:t> has most questions before 2018.8.1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Python has been receiving more and more attention over the years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C13A5-0E6E-4F16-B05D-3EF2C6A94DC4}"/>
              </a:ext>
            </a:extLst>
          </p:cNvPr>
          <p:cNvCxnSpPr/>
          <p:nvPr/>
        </p:nvCxnSpPr>
        <p:spPr>
          <a:xfrm>
            <a:off x="6118860" y="1066914"/>
            <a:ext cx="167640" cy="1041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D1C88-8DB4-4D12-A7B8-DC3F2CB363E2}"/>
              </a:ext>
            </a:extLst>
          </p:cNvPr>
          <p:cNvSpPr/>
          <p:nvPr/>
        </p:nvSpPr>
        <p:spPr>
          <a:xfrm>
            <a:off x="5345217" y="826685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Roboto" panose="02000000000000000000"/>
              </a:rPr>
              <a:t>javascript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8B1671-6735-4083-A22D-68AEF775254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243513" y="1176058"/>
            <a:ext cx="149704" cy="12696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4F084-7FD5-4260-B365-97200E77DADB}"/>
              </a:ext>
            </a:extLst>
          </p:cNvPr>
          <p:cNvSpPr/>
          <p:nvPr/>
        </p:nvSpPr>
        <p:spPr>
          <a:xfrm>
            <a:off x="7882677" y="868281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" panose="02000000000000000000"/>
              </a:rPr>
              <a:t>python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00FE1-7E92-4592-8509-A9A0E522BEE0}"/>
              </a:ext>
            </a:extLst>
          </p:cNvPr>
          <p:cNvSpPr txBox="1"/>
          <p:nvPr/>
        </p:nvSpPr>
        <p:spPr>
          <a:xfrm>
            <a:off x="34787" y="2173054"/>
            <a:ext cx="2125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/>
              </a:rPr>
              <a:t>The growing number of questions is the result of: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Roboto" panose="02000000000000000000"/>
              </a:rPr>
              <a:t>Growing number of users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Roboto" panose="02000000000000000000"/>
              </a:rPr>
              <a:t>The tag itself is more and more popular</a:t>
            </a:r>
          </a:p>
          <a:p>
            <a:pPr marL="228600" indent="-228600">
              <a:buAutoNum type="arabicPeriod"/>
            </a:pPr>
            <a:endParaRPr lang="en-US" sz="1200" dirty="0">
              <a:latin typeface="Roboto" panose="02000000000000000000"/>
            </a:endParaRPr>
          </a:p>
          <a:p>
            <a:r>
              <a:rPr lang="en-US" sz="1200" dirty="0">
                <a:latin typeface="Roboto" panose="02000000000000000000"/>
              </a:rPr>
              <a:t>To cancel the influence brought by increasing number of user, the result is further normalized by the total number of question within each 3 months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3ED906-597F-46B8-8862-1C416CC4314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7033831" y="1793278"/>
            <a:ext cx="137747" cy="229014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A0F64D-F0C2-4B7D-9689-57B04A2C2997}"/>
              </a:ext>
            </a:extLst>
          </p:cNvPr>
          <p:cNvSpPr/>
          <p:nvPr/>
        </p:nvSpPr>
        <p:spPr>
          <a:xfrm>
            <a:off x="6914937" y="1485501"/>
            <a:ext cx="513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" panose="02000000000000000000"/>
              </a:rPr>
              <a:t>java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1840268"/>
            <a:ext cx="8183880" cy="60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12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2773"/>
      </p:ext>
    </p:extLst>
  </p:cSld>
  <p:clrMapOvr>
    <a:masterClrMapping/>
  </p:clrMapOvr>
  <p:transition spd="slow"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Topical Trend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63594EB-CF88-425B-A7B1-8E8E83C288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7" t="8192"/>
          <a:stretch/>
        </p:blipFill>
        <p:spPr>
          <a:xfrm>
            <a:off x="2080260" y="711222"/>
            <a:ext cx="7007678" cy="39598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8F5988-ABA7-4099-981D-FBE869AD3C1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49719" y="1220802"/>
            <a:ext cx="186908" cy="143178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1F35C2-87B4-4CE8-9A52-7513F044895F}"/>
              </a:ext>
            </a:extLst>
          </p:cNvPr>
          <p:cNvSpPr/>
          <p:nvPr/>
        </p:nvSpPr>
        <p:spPr>
          <a:xfrm>
            <a:off x="3249717" y="913025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Roboto" panose="02000000000000000000"/>
              </a:rPr>
              <a:t>c#</a:t>
            </a:r>
            <a:endParaRPr lang="en-US" sz="1400" dirty="0">
              <a:solidFill>
                <a:srgbClr val="FF0000"/>
              </a:solidFill>
              <a:latin typeface="Roboto" panose="0200000000000000000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C13A5-0E6E-4F16-B05D-3EF2C6A94DC4}"/>
              </a:ext>
            </a:extLst>
          </p:cNvPr>
          <p:cNvCxnSpPr/>
          <p:nvPr/>
        </p:nvCxnSpPr>
        <p:spPr>
          <a:xfrm>
            <a:off x="6155162" y="2014973"/>
            <a:ext cx="167640" cy="1041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BDD1C88-8DB4-4D12-A7B8-DC3F2CB363E2}"/>
              </a:ext>
            </a:extLst>
          </p:cNvPr>
          <p:cNvSpPr/>
          <p:nvPr/>
        </p:nvSpPr>
        <p:spPr>
          <a:xfrm>
            <a:off x="5381519" y="1774744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  <a:latin typeface="Roboto" panose="02000000000000000000"/>
              </a:rPr>
              <a:t>javascript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6C13A5-0E6E-4F16-B05D-3EF2C6A94DC4}"/>
              </a:ext>
            </a:extLst>
          </p:cNvPr>
          <p:cNvCxnSpPr/>
          <p:nvPr/>
        </p:nvCxnSpPr>
        <p:spPr>
          <a:xfrm>
            <a:off x="7663922" y="1534913"/>
            <a:ext cx="167640" cy="1041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DD1C88-8DB4-4D12-A7B8-DC3F2CB363E2}"/>
              </a:ext>
            </a:extLst>
          </p:cNvPr>
          <p:cNvSpPr/>
          <p:nvPr/>
        </p:nvSpPr>
        <p:spPr>
          <a:xfrm>
            <a:off x="6890279" y="1294684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Roboto" panose="02000000000000000000"/>
              </a:rPr>
              <a:t>python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6C13A5-0E6E-4F16-B05D-3EF2C6A94DC4}"/>
              </a:ext>
            </a:extLst>
          </p:cNvPr>
          <p:cNvCxnSpPr>
            <a:cxnSpLocks/>
          </p:cNvCxnSpPr>
          <p:nvPr/>
        </p:nvCxnSpPr>
        <p:spPr>
          <a:xfrm flipH="1">
            <a:off x="6507480" y="2449887"/>
            <a:ext cx="164684" cy="184257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D1C88-8DB4-4D12-A7B8-DC3F2CB363E2}"/>
              </a:ext>
            </a:extLst>
          </p:cNvPr>
          <p:cNvSpPr/>
          <p:nvPr/>
        </p:nvSpPr>
        <p:spPr>
          <a:xfrm>
            <a:off x="6415523" y="2201580"/>
            <a:ext cx="51328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latin typeface="Roboto" panose="02000000000000000000"/>
              </a:rPr>
              <a:t>java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3F638-28C4-4151-B939-1A929B3CC794}"/>
              </a:ext>
            </a:extLst>
          </p:cNvPr>
          <p:cNvSpPr txBox="1"/>
          <p:nvPr/>
        </p:nvSpPr>
        <p:spPr>
          <a:xfrm>
            <a:off x="34787" y="662122"/>
            <a:ext cx="2125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/>
              </a:rPr>
              <a:t>c#</a:t>
            </a:r>
            <a:r>
              <a:rPr lang="en-US" sz="1200" dirty="0">
                <a:latin typeface="Roboto" panose="02000000000000000000"/>
              </a:rPr>
              <a:t> used to be very popular, but the spotlight is gradually stolen by </a:t>
            </a:r>
            <a:r>
              <a:rPr lang="en-US" sz="1200" dirty="0" err="1">
                <a:latin typeface="Roboto" panose="02000000000000000000"/>
              </a:rPr>
              <a:t>javascript</a:t>
            </a:r>
            <a:r>
              <a:rPr lang="en-US" sz="1200" dirty="0">
                <a:latin typeface="Roboto" panose="02000000000000000000"/>
              </a:rPr>
              <a:t> and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Java curve is steady, reflecting that java is always a big topic for developers  </a:t>
            </a:r>
          </a:p>
        </p:txBody>
      </p:sp>
    </p:spTree>
    <p:extLst>
      <p:ext uri="{BB962C8B-B14F-4D97-AF65-F5344CB8AC3E}">
        <p14:creationId xmlns:p14="http://schemas.microsoft.com/office/powerpoint/2010/main" val="11972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02258-3303-4C2C-8E46-1F257E40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Variance-based Event Detection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E1F79-C49D-4847-8064-5872CECA85B7}"/>
              </a:ext>
            </a:extLst>
          </p:cNvPr>
          <p:cNvGrpSpPr/>
          <p:nvPr/>
        </p:nvGrpSpPr>
        <p:grpSpPr>
          <a:xfrm>
            <a:off x="5567814" y="1403797"/>
            <a:ext cx="3330561" cy="2502308"/>
            <a:chOff x="5567814" y="1403797"/>
            <a:chExt cx="3330561" cy="250230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1F00A36-FBA2-49EE-ACB4-6AAC975B37CD}"/>
                </a:ext>
              </a:extLst>
            </p:cNvPr>
            <p:cNvCxnSpPr>
              <a:cxnSpLocks/>
            </p:cNvCxnSpPr>
            <p:nvPr/>
          </p:nvCxnSpPr>
          <p:spPr>
            <a:xfrm>
              <a:off x="5959750" y="3211756"/>
              <a:ext cx="2290304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C9820E-73A0-4AF3-80B8-9954C016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9750" y="1726492"/>
              <a:ext cx="0" cy="148526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54CAF74-69DB-4A56-B6A0-E698FE5EFB24}"/>
                </a:ext>
              </a:extLst>
            </p:cNvPr>
            <p:cNvSpPr/>
            <p:nvPr/>
          </p:nvSpPr>
          <p:spPr>
            <a:xfrm>
              <a:off x="6129594" y="1950964"/>
              <a:ext cx="2042160" cy="1036320"/>
            </a:xfrm>
            <a:custGeom>
              <a:avLst/>
              <a:gdLst>
                <a:gd name="connsiteX0" fmla="*/ 0 w 2042160"/>
                <a:gd name="connsiteY0" fmla="*/ 1005840 h 1036320"/>
                <a:gd name="connsiteX1" fmla="*/ 320040 w 2042160"/>
                <a:gd name="connsiteY1" fmla="*/ 571500 h 1036320"/>
                <a:gd name="connsiteX2" fmla="*/ 853440 w 2042160"/>
                <a:gd name="connsiteY2" fmla="*/ 228600 h 1036320"/>
                <a:gd name="connsiteX3" fmla="*/ 1143000 w 2042160"/>
                <a:gd name="connsiteY3" fmla="*/ 0 h 1036320"/>
                <a:gd name="connsiteX4" fmla="*/ 1463040 w 2042160"/>
                <a:gd name="connsiteY4" fmla="*/ 419100 h 1036320"/>
                <a:gd name="connsiteX5" fmla="*/ 1706880 w 2042160"/>
                <a:gd name="connsiteY5" fmla="*/ 944880 h 1036320"/>
                <a:gd name="connsiteX6" fmla="*/ 2042160 w 2042160"/>
                <a:gd name="connsiteY6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2160" h="1036320">
                  <a:moveTo>
                    <a:pt x="0" y="1005840"/>
                  </a:moveTo>
                  <a:lnTo>
                    <a:pt x="320040" y="571500"/>
                  </a:lnTo>
                  <a:lnTo>
                    <a:pt x="853440" y="228600"/>
                  </a:lnTo>
                  <a:lnTo>
                    <a:pt x="1143000" y="0"/>
                  </a:lnTo>
                  <a:lnTo>
                    <a:pt x="1463040" y="419100"/>
                  </a:lnTo>
                  <a:lnTo>
                    <a:pt x="1706880" y="944880"/>
                  </a:lnTo>
                  <a:lnTo>
                    <a:pt x="2042160" y="103632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1D1AE3-A1BD-4B56-BE2E-A6DB998B77AF}"/>
                </a:ext>
              </a:extLst>
            </p:cNvPr>
            <p:cNvSpPr/>
            <p:nvPr/>
          </p:nvSpPr>
          <p:spPr>
            <a:xfrm>
              <a:off x="8238130" y="3068785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95AE138-0CD3-4E5B-BD24-4160819F8E14}"/>
                </a:ext>
              </a:extLst>
            </p:cNvPr>
            <p:cNvSpPr/>
            <p:nvPr/>
          </p:nvSpPr>
          <p:spPr>
            <a:xfrm>
              <a:off x="5567814" y="1403797"/>
              <a:ext cx="10277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Variance</a:t>
              </a:r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8AC003-59D4-4E78-A9AF-BC98A344D6D5}"/>
                </a:ext>
              </a:extLst>
            </p:cNvPr>
            <p:cNvCxnSpPr>
              <a:cxnSpLocks/>
            </p:cNvCxnSpPr>
            <p:nvPr/>
          </p:nvCxnSpPr>
          <p:spPr>
            <a:xfrm>
              <a:off x="7273189" y="1943521"/>
              <a:ext cx="0" cy="12348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D111968-B4B3-4A40-AB1D-AFC76CE63744}"/>
                </a:ext>
              </a:extLst>
            </p:cNvPr>
            <p:cNvSpPr/>
            <p:nvPr/>
          </p:nvSpPr>
          <p:spPr>
            <a:xfrm>
              <a:off x="6183218" y="3321330"/>
              <a:ext cx="21183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event has to be happening at this peak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E94E5C-8CFB-4CCC-BAFF-9CAB4786C85D}"/>
              </a:ext>
            </a:extLst>
          </p:cNvPr>
          <p:cNvGrpSpPr/>
          <p:nvPr/>
        </p:nvGrpSpPr>
        <p:grpSpPr>
          <a:xfrm>
            <a:off x="179150" y="544512"/>
            <a:ext cx="5255519" cy="4080170"/>
            <a:chOff x="179150" y="544512"/>
            <a:chExt cx="5255519" cy="408017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67A660B-4EEB-4D49-9CB0-AF89C518CE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908" y="1556575"/>
              <a:ext cx="439051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9CCAC0-8016-4A9C-AF09-B1ABD4738065}"/>
                </a:ext>
              </a:extLst>
            </p:cNvPr>
            <p:cNvSpPr/>
            <p:nvPr/>
          </p:nvSpPr>
          <p:spPr>
            <a:xfrm>
              <a:off x="809698" y="1298308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CA402A-D621-498A-9F60-A23F323C1BF3}"/>
                </a:ext>
              </a:extLst>
            </p:cNvPr>
            <p:cNvCxnSpPr>
              <a:cxnSpLocks/>
            </p:cNvCxnSpPr>
            <p:nvPr/>
          </p:nvCxnSpPr>
          <p:spPr>
            <a:xfrm>
              <a:off x="383908" y="2490752"/>
              <a:ext cx="439051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CB13DC-19F8-43DA-9232-9A5E626C7159}"/>
                </a:ext>
              </a:extLst>
            </p:cNvPr>
            <p:cNvCxnSpPr>
              <a:cxnSpLocks/>
            </p:cNvCxnSpPr>
            <p:nvPr/>
          </p:nvCxnSpPr>
          <p:spPr>
            <a:xfrm>
              <a:off x="383908" y="3424929"/>
              <a:ext cx="439051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5A154B-C31B-41FA-8FDB-AF16A78DE413}"/>
                </a:ext>
              </a:extLst>
            </p:cNvPr>
            <p:cNvCxnSpPr>
              <a:cxnSpLocks/>
            </p:cNvCxnSpPr>
            <p:nvPr/>
          </p:nvCxnSpPr>
          <p:spPr>
            <a:xfrm>
              <a:off x="383908" y="4359106"/>
              <a:ext cx="439051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C68EA-C3B1-4D25-9D75-9928AD69AF1A}"/>
                </a:ext>
              </a:extLst>
            </p:cNvPr>
            <p:cNvSpPr/>
            <p:nvPr/>
          </p:nvSpPr>
          <p:spPr>
            <a:xfrm>
              <a:off x="4774424" y="1380017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30EBBF-6B87-452D-B7DF-BF2B9F0016B4}"/>
                </a:ext>
              </a:extLst>
            </p:cNvPr>
            <p:cNvSpPr/>
            <p:nvPr/>
          </p:nvSpPr>
          <p:spPr>
            <a:xfrm>
              <a:off x="4764574" y="2297470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D47837-EA69-453D-A8C5-76BA4F865DFD}"/>
                </a:ext>
              </a:extLst>
            </p:cNvPr>
            <p:cNvSpPr/>
            <p:nvPr/>
          </p:nvSpPr>
          <p:spPr>
            <a:xfrm>
              <a:off x="4754724" y="3214923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8A39C4-D4B6-44E4-9476-7AFFA65FBBED}"/>
                </a:ext>
              </a:extLst>
            </p:cNvPr>
            <p:cNvSpPr/>
            <p:nvPr/>
          </p:nvSpPr>
          <p:spPr>
            <a:xfrm>
              <a:off x="4744874" y="4132376"/>
              <a:ext cx="660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r>
                <a:rPr lang="en-US" altLang="zh-CN" sz="16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ime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3E0583-FAF0-4FA5-B861-58C93740DF44}"/>
                </a:ext>
              </a:extLst>
            </p:cNvPr>
            <p:cNvSpPr txBox="1"/>
            <p:nvPr/>
          </p:nvSpPr>
          <p:spPr>
            <a:xfrm>
              <a:off x="835331" y="1269681"/>
              <a:ext cx="90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month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7C84B3-351C-4DEA-ACE4-B333E5722350}"/>
                </a:ext>
              </a:extLst>
            </p:cNvPr>
            <p:cNvSpPr/>
            <p:nvPr/>
          </p:nvSpPr>
          <p:spPr>
            <a:xfrm>
              <a:off x="1222665" y="2232483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65FCC9-F524-4B0B-B65A-3F5995A23A71}"/>
                </a:ext>
              </a:extLst>
            </p:cNvPr>
            <p:cNvSpPr/>
            <p:nvPr/>
          </p:nvSpPr>
          <p:spPr>
            <a:xfrm>
              <a:off x="1673190" y="3166658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C8183E-1BA2-4AB5-8EAB-3B03FC269F45}"/>
                </a:ext>
              </a:extLst>
            </p:cNvPr>
            <p:cNvSpPr/>
            <p:nvPr/>
          </p:nvSpPr>
          <p:spPr>
            <a:xfrm>
              <a:off x="3298249" y="4100833"/>
              <a:ext cx="901051" cy="2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270614-16EB-4B1A-A9EB-7A492C61D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8779" y="900500"/>
              <a:ext cx="0" cy="13969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19B32C-9409-4449-AC4F-EBF3F1817B2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49" y="900500"/>
              <a:ext cx="0" cy="6200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1796D4-51FF-4139-9F96-3281EEEE1219}"/>
                </a:ext>
              </a:extLst>
            </p:cNvPr>
            <p:cNvCxnSpPr/>
            <p:nvPr/>
          </p:nvCxnSpPr>
          <p:spPr>
            <a:xfrm>
              <a:off x="1710749" y="900500"/>
              <a:ext cx="4129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397644-644C-4A14-9DE3-67B465223E78}"/>
                </a:ext>
              </a:extLst>
            </p:cNvPr>
            <p:cNvSpPr txBox="1"/>
            <p:nvPr/>
          </p:nvSpPr>
          <p:spPr>
            <a:xfrm>
              <a:off x="1515644" y="544512"/>
              <a:ext cx="90105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week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28AA5B-8530-4FEC-BD42-54835A98A1D7}"/>
                </a:ext>
              </a:extLst>
            </p:cNvPr>
            <p:cNvSpPr txBox="1"/>
            <p:nvPr/>
          </p:nvSpPr>
          <p:spPr>
            <a:xfrm>
              <a:off x="1266571" y="2197504"/>
              <a:ext cx="90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month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3BA2A7-C803-408F-AD45-C6742B518C66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19" y="2003961"/>
              <a:ext cx="0" cy="11328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BE8381-40F1-4615-A2C3-50793272AD29}"/>
                </a:ext>
              </a:extLst>
            </p:cNvPr>
            <p:cNvCxnSpPr/>
            <p:nvPr/>
          </p:nvCxnSpPr>
          <p:spPr>
            <a:xfrm>
              <a:off x="2149452" y="2011998"/>
              <a:ext cx="4129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1">
              <a:extLst>
                <a:ext uri="{FF2B5EF4-FFF2-40B4-BE49-F238E27FC236}">
                  <a16:creationId xmlns:a16="http://schemas.microsoft.com/office/drawing/2014/main" id="{E32F7EFB-6043-4E62-80C4-E2BF03667C88}"/>
                </a:ext>
              </a:extLst>
            </p:cNvPr>
            <p:cNvSpPr txBox="1"/>
            <p:nvPr/>
          </p:nvSpPr>
          <p:spPr>
            <a:xfrm>
              <a:off x="2167622" y="1670366"/>
              <a:ext cx="90105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week</a:t>
              </a:r>
            </a:p>
          </p:txBody>
        </p:sp>
        <p:sp>
          <p:nvSpPr>
            <p:cNvPr id="61" name="TextBox 41">
              <a:extLst>
                <a:ext uri="{FF2B5EF4-FFF2-40B4-BE49-F238E27FC236}">
                  <a16:creationId xmlns:a16="http://schemas.microsoft.com/office/drawing/2014/main" id="{14343792-A1B9-415A-94C0-EBED7133FD62}"/>
                </a:ext>
              </a:extLst>
            </p:cNvPr>
            <p:cNvSpPr txBox="1"/>
            <p:nvPr/>
          </p:nvSpPr>
          <p:spPr>
            <a:xfrm>
              <a:off x="179150" y="712240"/>
              <a:ext cx="1440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the variance of the number of question of each tag</a:t>
              </a:r>
            </a:p>
          </p:txBody>
        </p:sp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2CD8E5A9-72B1-4004-B4F0-C0883109C823}"/>
                </a:ext>
              </a:extLst>
            </p:cNvPr>
            <p:cNvSpPr txBox="1"/>
            <p:nvPr/>
          </p:nvSpPr>
          <p:spPr>
            <a:xfrm>
              <a:off x="658229" y="1660191"/>
              <a:ext cx="1440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the variance of the number of question of each tag</a:t>
              </a:r>
            </a:p>
          </p:txBody>
        </p:sp>
        <p:sp>
          <p:nvSpPr>
            <p:cNvPr id="63" name="TextBox 41">
              <a:extLst>
                <a:ext uri="{FF2B5EF4-FFF2-40B4-BE49-F238E27FC236}">
                  <a16:creationId xmlns:a16="http://schemas.microsoft.com/office/drawing/2014/main" id="{B175D4B4-70D9-4E12-9E97-8A9FC1137B5F}"/>
                </a:ext>
              </a:extLst>
            </p:cNvPr>
            <p:cNvSpPr txBox="1"/>
            <p:nvPr/>
          </p:nvSpPr>
          <p:spPr>
            <a:xfrm>
              <a:off x="1128015" y="2614855"/>
              <a:ext cx="1440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the variance of the number of question of each tag</a:t>
              </a:r>
            </a:p>
          </p:txBody>
        </p:sp>
        <p:sp>
          <p:nvSpPr>
            <p:cNvPr id="64" name="TextBox 41">
              <a:extLst>
                <a:ext uri="{FF2B5EF4-FFF2-40B4-BE49-F238E27FC236}">
                  <a16:creationId xmlns:a16="http://schemas.microsoft.com/office/drawing/2014/main" id="{308F5415-D64E-4CC5-A770-1B182C041B2B}"/>
                </a:ext>
              </a:extLst>
            </p:cNvPr>
            <p:cNvSpPr txBox="1"/>
            <p:nvPr/>
          </p:nvSpPr>
          <p:spPr>
            <a:xfrm>
              <a:off x="2780023" y="3546659"/>
              <a:ext cx="1440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the variance of the number of question of each tag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DB2E91-1AB6-4950-8D0E-4948942110C0}"/>
                </a:ext>
              </a:extLst>
            </p:cNvPr>
            <p:cNvSpPr txBox="1"/>
            <p:nvPr/>
          </p:nvSpPr>
          <p:spPr>
            <a:xfrm>
              <a:off x="1736382" y="3144873"/>
              <a:ext cx="90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month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5D7AEB-E056-4F3A-9F39-047767DB681E}"/>
                </a:ext>
              </a:extLst>
            </p:cNvPr>
            <p:cNvSpPr txBox="1"/>
            <p:nvPr/>
          </p:nvSpPr>
          <p:spPr>
            <a:xfrm>
              <a:off x="3331674" y="4071012"/>
              <a:ext cx="90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month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EEEA85-5ED5-4794-9345-F06C946FD7C8}"/>
                </a:ext>
              </a:extLst>
            </p:cNvPr>
            <p:cNvSpPr/>
            <p:nvPr/>
          </p:nvSpPr>
          <p:spPr>
            <a:xfrm>
              <a:off x="379839" y="1523306"/>
              <a:ext cx="9060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08-01-2008</a:t>
              </a:r>
              <a:endParaRPr lang="en-US" sz="11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6ACAFED-6759-4CAF-B362-6A4A3D8EBE16}"/>
                </a:ext>
              </a:extLst>
            </p:cNvPr>
            <p:cNvSpPr/>
            <p:nvPr/>
          </p:nvSpPr>
          <p:spPr>
            <a:xfrm>
              <a:off x="3746291" y="4363072"/>
              <a:ext cx="9060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12</a:t>
              </a:r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-01-2019</a:t>
              </a:r>
              <a:endParaRPr lang="en-US" sz="1100" dirty="0"/>
            </a:p>
          </p:txBody>
        </p:sp>
        <p:sp>
          <p:nvSpPr>
            <p:cNvPr id="45" name="TextBox 41">
              <a:extLst>
                <a:ext uri="{FF2B5EF4-FFF2-40B4-BE49-F238E27FC236}">
                  <a16:creationId xmlns:a16="http://schemas.microsoft.com/office/drawing/2014/main" id="{C66D9BBA-689F-4594-AA6E-7A7649C0A7E7}"/>
                </a:ext>
              </a:extLst>
            </p:cNvPr>
            <p:cNvSpPr txBox="1"/>
            <p:nvPr/>
          </p:nvSpPr>
          <p:spPr>
            <a:xfrm>
              <a:off x="2555795" y="2871056"/>
              <a:ext cx="1357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344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4592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6888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8036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91840" algn="l" defTabSz="822325" rtl="0" eaLnBrk="1" latinLnBrk="0" hangingPunct="1">
                <a:defRPr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3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02258-3303-4C2C-8E46-1F257E40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Variance-based Event Detection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A42AA2-2ED0-4B9C-9FBF-1DBA87B5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5" y="590135"/>
            <a:ext cx="8014010" cy="42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02258-3303-4C2C-8E46-1F257E40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Variance-based Event Detection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E7118-E307-4CB9-AEA0-578DD6BD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7" y="469258"/>
            <a:ext cx="8396874" cy="4290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47366-A978-4931-B20A-DB0167892F67}"/>
              </a:ext>
            </a:extLst>
          </p:cNvPr>
          <p:cNvSpPr txBox="1"/>
          <p:nvPr/>
        </p:nvSpPr>
        <p:spPr>
          <a:xfrm>
            <a:off x="5676900" y="432903"/>
            <a:ext cx="952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(partial)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FE8EAF-6AD0-4244-AB70-EF83192A00AD}"/>
              </a:ext>
            </a:extLst>
          </p:cNvPr>
          <p:cNvCxnSpPr/>
          <p:nvPr/>
        </p:nvCxnSpPr>
        <p:spPr>
          <a:xfrm>
            <a:off x="5345643" y="1254630"/>
            <a:ext cx="167640" cy="1041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65201B-656C-41A1-9D91-CC688BE94A6A}"/>
              </a:ext>
            </a:extLst>
          </p:cNvPr>
          <p:cNvSpPr/>
          <p:nvPr/>
        </p:nvSpPr>
        <p:spPr>
          <a:xfrm>
            <a:off x="3908854" y="608299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rgbClr val="FF0000"/>
                </a:solidFill>
                <a:latin typeface="Roboto" panose="02000000000000000000"/>
              </a:rPr>
              <a:t>javascript</a:t>
            </a:r>
            <a:endParaRPr lang="en-US" sz="1200" dirty="0">
              <a:solidFill>
                <a:srgbClr val="FF0000"/>
              </a:solidFill>
              <a:latin typeface="Roboto" panose="02000000000000000000"/>
            </a:endParaRPr>
          </a:p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2015.5 Polymer 1.0 is released by Google</a:t>
            </a:r>
          </a:p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2015.6 ECMAScript 6 is released</a:t>
            </a:r>
            <a:endParaRPr lang="en-US" sz="1000" dirty="0">
              <a:solidFill>
                <a:srgbClr val="FF0000"/>
              </a:solidFill>
              <a:latin typeface="Roboto" panose="0200000000000000000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C3FD52-A4BD-4F48-8B91-C83D2B5168DC}"/>
              </a:ext>
            </a:extLst>
          </p:cNvPr>
          <p:cNvCxnSpPr/>
          <p:nvPr/>
        </p:nvCxnSpPr>
        <p:spPr>
          <a:xfrm>
            <a:off x="8128786" y="1848433"/>
            <a:ext cx="167640" cy="1041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DA06E-B089-4740-857B-B7F9F494309B}"/>
              </a:ext>
            </a:extLst>
          </p:cNvPr>
          <p:cNvSpPr/>
          <p:nvPr/>
        </p:nvSpPr>
        <p:spPr>
          <a:xfrm>
            <a:off x="7791183" y="1438819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Python</a:t>
            </a:r>
          </a:p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peak5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6D9D57-A536-44BD-A430-4597AA8D6734}"/>
              </a:ext>
            </a:extLst>
          </p:cNvPr>
          <p:cNvCxnSpPr>
            <a:cxnSpLocks/>
          </p:cNvCxnSpPr>
          <p:nvPr/>
        </p:nvCxnSpPr>
        <p:spPr>
          <a:xfrm>
            <a:off x="7490460" y="2751828"/>
            <a:ext cx="137160" cy="14377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9B62B-059E-453C-94B5-FF6331CF11CD}"/>
              </a:ext>
            </a:extLst>
          </p:cNvPr>
          <p:cNvSpPr/>
          <p:nvPr/>
        </p:nvSpPr>
        <p:spPr>
          <a:xfrm>
            <a:off x="7123911" y="2291880"/>
            <a:ext cx="68232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Python</a:t>
            </a:r>
          </a:p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peak4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74867E-72E5-4DD5-A8E3-4BE7510D2A50}"/>
              </a:ext>
            </a:extLst>
          </p:cNvPr>
          <p:cNvCxnSpPr/>
          <p:nvPr/>
        </p:nvCxnSpPr>
        <p:spPr>
          <a:xfrm>
            <a:off x="5432741" y="3596341"/>
            <a:ext cx="167640" cy="1041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EF8C6-96BC-4477-AD25-A076C4662E6C}"/>
              </a:ext>
            </a:extLst>
          </p:cNvPr>
          <p:cNvSpPr/>
          <p:nvPr/>
        </p:nvSpPr>
        <p:spPr>
          <a:xfrm>
            <a:off x="4947506" y="3365508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Python</a:t>
            </a:r>
          </a:p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peak1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6F159-74E6-4069-ABF1-45A81DC7A36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992830" y="3136070"/>
            <a:ext cx="279890" cy="51232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CD6C6C0-C709-48AA-8A0E-6B37FE459642}"/>
              </a:ext>
            </a:extLst>
          </p:cNvPr>
          <p:cNvSpPr/>
          <p:nvPr/>
        </p:nvSpPr>
        <p:spPr>
          <a:xfrm>
            <a:off x="5661649" y="2674405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Python</a:t>
            </a:r>
          </a:p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peak2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1636-CBE3-46FD-8486-E8420113196A}"/>
              </a:ext>
            </a:extLst>
          </p:cNvPr>
          <p:cNvCxnSpPr/>
          <p:nvPr/>
        </p:nvCxnSpPr>
        <p:spPr>
          <a:xfrm>
            <a:off x="6808134" y="3028827"/>
            <a:ext cx="167640" cy="1041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E1BF01-FD2F-4F7C-B49D-C8EE416C0C86}"/>
              </a:ext>
            </a:extLst>
          </p:cNvPr>
          <p:cNvSpPr/>
          <p:nvPr/>
        </p:nvSpPr>
        <p:spPr>
          <a:xfrm>
            <a:off x="6405803" y="2590006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325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Python</a:t>
            </a:r>
          </a:p>
          <a:p>
            <a:r>
              <a:rPr lang="en-US" sz="1200" dirty="0">
                <a:solidFill>
                  <a:srgbClr val="FF0000"/>
                </a:solidFill>
                <a:latin typeface="Roboto" panose="02000000000000000000"/>
              </a:rPr>
              <a:t>peak3</a:t>
            </a:r>
          </a:p>
        </p:txBody>
      </p:sp>
    </p:spTree>
    <p:extLst>
      <p:ext uri="{BB962C8B-B14F-4D97-AF65-F5344CB8AC3E}">
        <p14:creationId xmlns:p14="http://schemas.microsoft.com/office/powerpoint/2010/main" val="39157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02258-3303-4C2C-8E46-1F257E405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矩形 98">
            <a:extLst>
              <a:ext uri="{FF2B5EF4-FFF2-40B4-BE49-F238E27FC236}">
                <a16:creationId xmlns:a16="http://schemas.microsoft.com/office/drawing/2014/main" id="{04ABCF11-AF2B-4CEC-AEB7-FA6B8F9655E1}"/>
              </a:ext>
            </a:extLst>
          </p:cNvPr>
          <p:cNvSpPr/>
          <p:nvPr/>
        </p:nvSpPr>
        <p:spPr>
          <a:xfrm>
            <a:off x="62842" y="11026"/>
            <a:ext cx="742761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Variance-based Event Detection</a:t>
            </a:r>
          </a:p>
          <a:p>
            <a:pPr lvl="0" defTabSz="914400">
              <a:lnSpc>
                <a:spcPct val="112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BA801-7E8B-48B3-B6F5-BCD00AC88A2E}"/>
              </a:ext>
            </a:extLst>
          </p:cNvPr>
          <p:cNvSpPr/>
          <p:nvPr/>
        </p:nvSpPr>
        <p:spPr>
          <a:xfrm>
            <a:off x="90742" y="605766"/>
            <a:ext cx="8962516" cy="1191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of the time we just know there is an event</a:t>
            </a:r>
          </a:p>
          <a:p>
            <a:pPr marL="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is difficult to find out which event cause the variance peak:</a:t>
            </a:r>
          </a:p>
          <a:p>
            <a:pPr marL="822960" lvl="3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 strong event alone may cause the peak</a:t>
            </a:r>
          </a:p>
          <a:p>
            <a:pPr marL="822960" lvl="3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Many weak events together can also cause the peak</a:t>
            </a:r>
          </a:p>
        </p:txBody>
      </p:sp>
    </p:spTree>
    <p:extLst>
      <p:ext uri="{BB962C8B-B14F-4D97-AF65-F5344CB8AC3E}">
        <p14:creationId xmlns:p14="http://schemas.microsoft.com/office/powerpoint/2010/main" val="41574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-574791" y="-419518"/>
            <a:ext cx="1149581" cy="991018"/>
            <a:chOff x="7867650" y="287030"/>
            <a:chExt cx="2647950" cy="2282716"/>
          </a:xfrm>
        </p:grpSpPr>
        <p:sp>
          <p:nvSpPr>
            <p:cNvPr id="76" name="六边形 7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六边形 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11034" y="-914818"/>
            <a:ext cx="1149581" cy="991018"/>
            <a:chOff x="7867650" y="287030"/>
            <a:chExt cx="2647950" cy="2282716"/>
          </a:xfrm>
        </p:grpSpPr>
        <p:sp>
          <p:nvSpPr>
            <p:cNvPr id="177" name="六边形 1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六边形 17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206384" y="-419518"/>
            <a:ext cx="1149581" cy="991018"/>
            <a:chOff x="7867650" y="287030"/>
            <a:chExt cx="2647950" cy="2282716"/>
          </a:xfrm>
        </p:grpSpPr>
        <p:sp>
          <p:nvSpPr>
            <p:cNvPr id="180" name="六边形 17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127952" y="-914818"/>
            <a:ext cx="1149581" cy="991018"/>
            <a:chOff x="7867650" y="287030"/>
            <a:chExt cx="2647950" cy="2282716"/>
          </a:xfrm>
        </p:grpSpPr>
        <p:sp>
          <p:nvSpPr>
            <p:cNvPr id="183" name="六边形 18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六边形 18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944870" y="-914818"/>
            <a:ext cx="1149581" cy="991018"/>
            <a:chOff x="7867650" y="287030"/>
            <a:chExt cx="2647950" cy="2282716"/>
          </a:xfrm>
        </p:grpSpPr>
        <p:sp>
          <p:nvSpPr>
            <p:cNvPr id="186" name="六边形 18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六边形 18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761788" y="-914818"/>
            <a:ext cx="1149581" cy="991018"/>
            <a:chOff x="7867650" y="287030"/>
            <a:chExt cx="2647950" cy="2282716"/>
          </a:xfrm>
        </p:grpSpPr>
        <p:sp>
          <p:nvSpPr>
            <p:cNvPr id="189" name="六边形 18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六边形 18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7578706" y="-914818"/>
            <a:ext cx="1149581" cy="991018"/>
            <a:chOff x="7867650" y="287030"/>
            <a:chExt cx="2647950" cy="2282716"/>
          </a:xfrm>
        </p:grpSpPr>
        <p:sp>
          <p:nvSpPr>
            <p:cNvPr id="192" name="六边形 19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六边形 19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3036411" y="-419518"/>
            <a:ext cx="1149581" cy="991018"/>
            <a:chOff x="7867650" y="287030"/>
            <a:chExt cx="2647950" cy="2282716"/>
          </a:xfrm>
        </p:grpSpPr>
        <p:sp>
          <p:nvSpPr>
            <p:cNvPr id="195" name="六边形 19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六边形 19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866438" y="-419518"/>
            <a:ext cx="1149581" cy="991018"/>
            <a:chOff x="7867650" y="287030"/>
            <a:chExt cx="2647950" cy="2282716"/>
          </a:xfrm>
        </p:grpSpPr>
        <p:sp>
          <p:nvSpPr>
            <p:cNvPr id="198" name="六边形 19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六边形 19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6465" y="-419518"/>
            <a:ext cx="1149581" cy="991018"/>
            <a:chOff x="7867650" y="287030"/>
            <a:chExt cx="2647950" cy="2282716"/>
          </a:xfrm>
        </p:grpSpPr>
        <p:sp>
          <p:nvSpPr>
            <p:cNvPr id="201" name="六边形 20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六边形 20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8526492" y="-419518"/>
            <a:ext cx="1149581" cy="991018"/>
            <a:chOff x="7867650" y="287030"/>
            <a:chExt cx="2647950" cy="2282716"/>
          </a:xfrm>
        </p:grpSpPr>
        <p:sp>
          <p:nvSpPr>
            <p:cNvPr id="204" name="六边形 20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六边形 20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-574791" y="609600"/>
            <a:ext cx="1149581" cy="991018"/>
            <a:chOff x="7867650" y="287030"/>
            <a:chExt cx="2647950" cy="2282716"/>
          </a:xfrm>
        </p:grpSpPr>
        <p:sp>
          <p:nvSpPr>
            <p:cNvPr id="207" name="六边形 20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六边形 20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574791" y="1638718"/>
            <a:ext cx="1149581" cy="991018"/>
            <a:chOff x="7867650" y="287030"/>
            <a:chExt cx="2647950" cy="2282716"/>
          </a:xfrm>
        </p:grpSpPr>
        <p:sp>
          <p:nvSpPr>
            <p:cNvPr id="210" name="六边形 20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六边形 21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-574791" y="2667836"/>
            <a:ext cx="1149581" cy="991018"/>
            <a:chOff x="7867650" y="287030"/>
            <a:chExt cx="2647950" cy="2282716"/>
          </a:xfrm>
        </p:grpSpPr>
        <p:sp>
          <p:nvSpPr>
            <p:cNvPr id="213" name="六边形 21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六边形 2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-574791" y="3696954"/>
            <a:ext cx="1149581" cy="991018"/>
            <a:chOff x="7867650" y="287030"/>
            <a:chExt cx="2647950" cy="2282716"/>
          </a:xfrm>
        </p:grpSpPr>
        <p:sp>
          <p:nvSpPr>
            <p:cNvPr id="216" name="六边形 21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-574791" y="4726072"/>
            <a:ext cx="1149581" cy="991018"/>
            <a:chOff x="7867650" y="287030"/>
            <a:chExt cx="2647950" cy="2282716"/>
          </a:xfrm>
        </p:grpSpPr>
        <p:sp>
          <p:nvSpPr>
            <p:cNvPr id="219" name="六边形 21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8526492" y="609600"/>
            <a:ext cx="1149581" cy="991018"/>
            <a:chOff x="7867650" y="287030"/>
            <a:chExt cx="2647950" cy="2282716"/>
          </a:xfrm>
        </p:grpSpPr>
        <p:sp>
          <p:nvSpPr>
            <p:cNvPr id="222" name="六边形 22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六边形 22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8526492" y="1638718"/>
            <a:ext cx="1149581" cy="991018"/>
            <a:chOff x="7867650" y="287030"/>
            <a:chExt cx="2647950" cy="2282716"/>
          </a:xfrm>
        </p:grpSpPr>
        <p:sp>
          <p:nvSpPr>
            <p:cNvPr id="225" name="六边形 22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六边形 22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8526492" y="2667836"/>
            <a:ext cx="1149581" cy="991018"/>
            <a:chOff x="7867650" y="287030"/>
            <a:chExt cx="2647950" cy="2282716"/>
          </a:xfrm>
        </p:grpSpPr>
        <p:sp>
          <p:nvSpPr>
            <p:cNvPr id="228" name="六边形 22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六边形 22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526492" y="3696954"/>
            <a:ext cx="1149581" cy="991018"/>
            <a:chOff x="7867650" y="287030"/>
            <a:chExt cx="2647950" cy="2282716"/>
          </a:xfrm>
        </p:grpSpPr>
        <p:sp>
          <p:nvSpPr>
            <p:cNvPr id="231" name="六边形 23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六边形 23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344372" y="4225844"/>
            <a:ext cx="1149581" cy="991018"/>
            <a:chOff x="7867650" y="287030"/>
            <a:chExt cx="2647950" cy="2282716"/>
          </a:xfrm>
        </p:grpSpPr>
        <p:sp>
          <p:nvSpPr>
            <p:cNvPr id="237" name="六边形 23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六边形 23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1239722" y="4721144"/>
            <a:ext cx="1149581" cy="991018"/>
            <a:chOff x="7867650" y="287030"/>
            <a:chExt cx="2647950" cy="2282716"/>
          </a:xfrm>
        </p:grpSpPr>
        <p:sp>
          <p:nvSpPr>
            <p:cNvPr id="240" name="六边形 23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六边形 24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2161290" y="4225844"/>
            <a:ext cx="1149581" cy="991018"/>
            <a:chOff x="7867650" y="287030"/>
            <a:chExt cx="2647950" cy="2282716"/>
          </a:xfrm>
        </p:grpSpPr>
        <p:sp>
          <p:nvSpPr>
            <p:cNvPr id="243" name="六边形 24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六边形 24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978208" y="4225844"/>
            <a:ext cx="1149581" cy="991018"/>
            <a:chOff x="7867650" y="287030"/>
            <a:chExt cx="2647950" cy="2282716"/>
          </a:xfrm>
        </p:grpSpPr>
        <p:sp>
          <p:nvSpPr>
            <p:cNvPr id="246" name="六边形 24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六边形 24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5795126" y="4225844"/>
            <a:ext cx="1149581" cy="991018"/>
            <a:chOff x="7867650" y="287030"/>
            <a:chExt cx="2647950" cy="2282716"/>
          </a:xfrm>
        </p:grpSpPr>
        <p:sp>
          <p:nvSpPr>
            <p:cNvPr id="249" name="六边形 24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六边形 24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7612044" y="4225844"/>
            <a:ext cx="1149581" cy="991018"/>
            <a:chOff x="7867650" y="287030"/>
            <a:chExt cx="2647950" cy="2282716"/>
          </a:xfrm>
        </p:grpSpPr>
        <p:sp>
          <p:nvSpPr>
            <p:cNvPr id="252" name="六边形 25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六边形 25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3069749" y="4721144"/>
            <a:ext cx="1149581" cy="991018"/>
            <a:chOff x="7867650" y="287030"/>
            <a:chExt cx="2647950" cy="2282716"/>
          </a:xfrm>
        </p:grpSpPr>
        <p:sp>
          <p:nvSpPr>
            <p:cNvPr id="255" name="六边形 25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六边形 25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899776" y="4721144"/>
            <a:ext cx="1149581" cy="991018"/>
            <a:chOff x="7867650" y="287030"/>
            <a:chExt cx="2647950" cy="2282716"/>
          </a:xfrm>
        </p:grpSpPr>
        <p:sp>
          <p:nvSpPr>
            <p:cNvPr id="258" name="六边形 25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六边形 25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729803" y="4721144"/>
            <a:ext cx="1149581" cy="991018"/>
            <a:chOff x="7867650" y="287030"/>
            <a:chExt cx="2647950" cy="2282716"/>
          </a:xfrm>
        </p:grpSpPr>
        <p:sp>
          <p:nvSpPr>
            <p:cNvPr id="261" name="六边形 26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六边形 26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8526492" y="4726072"/>
            <a:ext cx="1149581" cy="991018"/>
            <a:chOff x="7867650" y="287030"/>
            <a:chExt cx="2647950" cy="2282716"/>
          </a:xfrm>
        </p:grpSpPr>
        <p:sp>
          <p:nvSpPr>
            <p:cNvPr id="234" name="六边形 23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六边形 23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9" name="文本框 288"/>
          <p:cNvSpPr txBox="1"/>
          <p:nvPr/>
        </p:nvSpPr>
        <p:spPr>
          <a:xfrm>
            <a:off x="2683374" y="1264452"/>
            <a:ext cx="3672572" cy="1856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zh-CN" sz="40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 !</a:t>
            </a:r>
            <a:endParaRPr lang="zh-CN" altLang="en-US" sz="2400" b="1" dirty="0">
              <a:solidFill>
                <a:prstClr val="black"/>
              </a:solidFill>
              <a:latin typeface="Roboto" panose="02000000000000000000" pitchFamily="2" charset="0"/>
              <a:ea typeface="微软雅黑" panose="020B0503020204020204" pitchFamily="34" charset="-122"/>
              <a:cs typeface="Roboto" panose="02000000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Tony Liu</a:t>
            </a:r>
            <a:endParaRPr lang="zh-CN" altLang="en-US" sz="2000" dirty="0">
              <a:latin typeface="Roboto" panose="02000000000000000000" pitchFamily="2" charset="0"/>
              <a:ea typeface="华文楷体" panose="02010600040101010101" charset="-122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76558"/>
      </p:ext>
    </p:extLst>
  </p:cSld>
  <p:clrMapOvr>
    <a:masterClrMapping/>
  </p:clrMapOvr>
  <p:transition spd="slow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1607D3-145C-4869-9307-7E8345AD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32" name="矩形 97">
            <a:extLst>
              <a:ext uri="{FF2B5EF4-FFF2-40B4-BE49-F238E27FC236}">
                <a16:creationId xmlns:a16="http://schemas.microsoft.com/office/drawing/2014/main" id="{C87C064D-0014-468E-AE9B-54C423A9FF04}"/>
              </a:ext>
            </a:extLst>
          </p:cNvPr>
          <p:cNvSpPr/>
          <p:nvPr/>
        </p:nvSpPr>
        <p:spPr>
          <a:xfrm>
            <a:off x="0" y="1105"/>
            <a:ext cx="9144000" cy="4758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2842" y="11026"/>
            <a:ext cx="511875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3D1EC-C96D-442E-9909-1EDD4A5946E1}"/>
              </a:ext>
            </a:extLst>
          </p:cNvPr>
          <p:cNvSpPr/>
          <p:nvPr/>
        </p:nvSpPr>
        <p:spPr>
          <a:xfrm>
            <a:off x="143124" y="601234"/>
            <a:ext cx="515997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spcAft>
                <a:spcPts val="600"/>
              </a:spcAft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User-based Analysis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Type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Reputation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Posting Frequency</a:t>
            </a:r>
          </a:p>
          <a:p>
            <a:pPr>
              <a:lnSpc>
                <a:spcPts val="2160"/>
              </a:lnSpc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ts val="2160"/>
              </a:lnSpc>
              <a:spcAft>
                <a:spcPts val="600"/>
              </a:spcAft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Question-based Analysis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Answered and Unanswered Question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Question-answering Pyramid </a:t>
            </a:r>
          </a:p>
          <a:p>
            <a:pPr>
              <a:lnSpc>
                <a:spcPts val="2160"/>
              </a:lnSpc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ts val="2160"/>
              </a:lnSpc>
              <a:spcAft>
                <a:spcPts val="600"/>
              </a:spcAft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Tag-based Analysis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Topical Trend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Variance-based Event Detection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20067"/>
      </p:ext>
    </p:extLst>
  </p:cSld>
  <p:clrMapOvr>
    <a:masterClrMapping/>
  </p:clrMapOvr>
  <p:transition spd="slow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1607D3-145C-4869-9307-7E8345AD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矩形 98">
            <a:extLst>
              <a:ext uri="{FF2B5EF4-FFF2-40B4-BE49-F238E27FC236}">
                <a16:creationId xmlns:a16="http://schemas.microsoft.com/office/drawing/2014/main" id="{78A2130D-D641-4C76-9615-C8AA28549420}"/>
              </a:ext>
            </a:extLst>
          </p:cNvPr>
          <p:cNvSpPr/>
          <p:nvPr/>
        </p:nvSpPr>
        <p:spPr>
          <a:xfrm>
            <a:off x="62842" y="11026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and Tool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6D96490-216F-4581-91AD-E4A80FC0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34793"/>
              </p:ext>
            </p:extLst>
          </p:nvPr>
        </p:nvGraphicFramePr>
        <p:xfrm>
          <a:off x="383781" y="860142"/>
          <a:ext cx="8376438" cy="28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16">
                  <a:extLst>
                    <a:ext uri="{9D8B030D-6E8A-4147-A177-3AD203B41FA5}">
                      <a16:colId xmlns:a16="http://schemas.microsoft.com/office/drawing/2014/main" val="3748074460"/>
                    </a:ext>
                  </a:extLst>
                </a:gridCol>
                <a:gridCol w="4879025">
                  <a:extLst>
                    <a:ext uri="{9D8B030D-6E8A-4147-A177-3AD203B41FA5}">
                      <a16:colId xmlns:a16="http://schemas.microsoft.com/office/drawing/2014/main" val="711598378"/>
                    </a:ext>
                  </a:extLst>
                </a:gridCol>
                <a:gridCol w="2169197">
                  <a:extLst>
                    <a:ext uri="{9D8B030D-6E8A-4147-A177-3AD203B41FA5}">
                      <a16:colId xmlns:a16="http://schemas.microsoft.com/office/drawing/2014/main" val="1806745704"/>
                    </a:ext>
                  </a:extLst>
                </a:gridCol>
              </a:tblGrid>
              <a:tr h="34084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86667"/>
                  </a:ext>
                </a:extLst>
              </a:tr>
              <a:tr h="3096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posts_answers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for each answer: creation date, score,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22.82GB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8254"/>
                  </a:ext>
                </a:extLst>
              </a:tr>
              <a:tr h="3096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posts_questions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as above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28.91GB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356"/>
                  </a:ext>
                </a:extLst>
              </a:tr>
              <a:tr h="3096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tags used to label question including how many times each tag is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8159"/>
                  </a:ext>
                </a:extLst>
              </a:tr>
              <a:tr h="3096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information of all users: reputation, age,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504"/>
                  </a:ext>
                </a:extLst>
              </a:tr>
              <a:tr h="3096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 vote made by 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5.44GB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37932"/>
                  </a:ext>
                </a:extLst>
              </a:tr>
              <a:tr h="3096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comments to all kinds of 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750220"/>
                  </a:ext>
                </a:extLst>
              </a:tr>
              <a:tr h="3096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41837"/>
                  </a:ext>
                </a:extLst>
              </a:tr>
              <a:tr h="309694"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data ranges from 2008-08-01 to 2019-12-01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7729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D13782F-06CF-4765-AB13-C18F4DE35C68}"/>
              </a:ext>
            </a:extLst>
          </p:cNvPr>
          <p:cNvSpPr/>
          <p:nvPr/>
        </p:nvSpPr>
        <p:spPr>
          <a:xfrm>
            <a:off x="0" y="509533"/>
            <a:ext cx="8509386" cy="3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Google Cloud Platform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BigQuery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Public Data: Stack Overflow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4C6351-EE1E-4F1C-9DEC-1E35CB6D761A}"/>
              </a:ext>
            </a:extLst>
          </p:cNvPr>
          <p:cNvSpPr/>
          <p:nvPr/>
        </p:nvSpPr>
        <p:spPr>
          <a:xfrm>
            <a:off x="0" y="3932749"/>
            <a:ext cx="8509386" cy="3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tables are imported into the HDFS of my GCP cluster and queried by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PySpark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31048"/>
      </p:ext>
    </p:extLst>
  </p:cSld>
  <p:clrMapOvr>
    <a:masterClrMapping/>
  </p:clrMapOvr>
  <p:transition spd="slow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1840268"/>
            <a:ext cx="8183880" cy="60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12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User-based Analysis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11">
            <a:extLst>
              <a:ext uri="{FF2B5EF4-FFF2-40B4-BE49-F238E27FC236}">
                <a16:creationId xmlns:a16="http://schemas.microsoft.com/office/drawing/2014/main" id="{E54F1D97-A74A-46AB-BAE5-D3141D46FFBB}"/>
              </a:ext>
            </a:extLst>
          </p:cNvPr>
          <p:cNvCxnSpPr>
            <a:cxnSpLocks/>
          </p:cNvCxnSpPr>
          <p:nvPr/>
        </p:nvCxnSpPr>
        <p:spPr>
          <a:xfrm>
            <a:off x="2548791" y="2735547"/>
            <a:ext cx="346621" cy="0"/>
          </a:xfrm>
          <a:prstGeom prst="straightConnector1">
            <a:avLst/>
          </a:prstGeom>
          <a:ln w="317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7F4AB7-9FE4-421C-AA9F-4C5815CFB56A}"/>
              </a:ext>
            </a:extLst>
          </p:cNvPr>
          <p:cNvSpPr/>
          <p:nvPr/>
        </p:nvSpPr>
        <p:spPr>
          <a:xfrm>
            <a:off x="123602" y="2541442"/>
            <a:ext cx="2556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Posting Frequency</a:t>
            </a:r>
          </a:p>
        </p:txBody>
      </p:sp>
      <p:cxnSp>
        <p:nvCxnSpPr>
          <p:cNvPr id="9" name="直接箭头连接符 14">
            <a:extLst>
              <a:ext uri="{FF2B5EF4-FFF2-40B4-BE49-F238E27FC236}">
                <a16:creationId xmlns:a16="http://schemas.microsoft.com/office/drawing/2014/main" id="{FE42422D-052A-4C56-908D-16E73F1CEDBF}"/>
              </a:ext>
            </a:extLst>
          </p:cNvPr>
          <p:cNvCxnSpPr>
            <a:cxnSpLocks/>
          </p:cNvCxnSpPr>
          <p:nvPr/>
        </p:nvCxnSpPr>
        <p:spPr>
          <a:xfrm>
            <a:off x="5812422" y="2735547"/>
            <a:ext cx="346621" cy="0"/>
          </a:xfrm>
          <a:prstGeom prst="straightConnector1">
            <a:avLst/>
          </a:prstGeom>
          <a:ln w="317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9EC7E-0C29-40AD-B0B4-15183DFA03E2}"/>
              </a:ext>
            </a:extLst>
          </p:cNvPr>
          <p:cNvSpPr/>
          <p:nvPr/>
        </p:nvSpPr>
        <p:spPr>
          <a:xfrm>
            <a:off x="2857765" y="2559641"/>
            <a:ext cx="3260829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Question-based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Answered &amp; Unanswered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SO Question-answering Pyramid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</a:rPr>
              <a:t>Improve Answer Rate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7420D-DD3C-40FA-BD83-146DE0BB8751}"/>
              </a:ext>
            </a:extLst>
          </p:cNvPr>
          <p:cNvSpPr/>
          <p:nvPr/>
        </p:nvSpPr>
        <p:spPr>
          <a:xfrm>
            <a:off x="6116120" y="2567151"/>
            <a:ext cx="3027880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Tag-based Analysis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Topical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Variance-based Event Detection</a:t>
            </a:r>
          </a:p>
        </p:txBody>
      </p:sp>
    </p:spTree>
    <p:extLst>
      <p:ext uri="{BB962C8B-B14F-4D97-AF65-F5344CB8AC3E}">
        <p14:creationId xmlns:p14="http://schemas.microsoft.com/office/powerpoint/2010/main" val="3948212011"/>
      </p:ext>
    </p:extLst>
  </p:cSld>
  <p:clrMapOvr>
    <a:masterClrMapping/>
  </p:clrMapOvr>
  <p:transition spd="slow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666413D-71E2-4603-B0C7-9F7966B5E7AB}"/>
              </a:ext>
            </a:extLst>
          </p:cNvPr>
          <p:cNvSpPr/>
          <p:nvPr/>
        </p:nvSpPr>
        <p:spPr>
          <a:xfrm>
            <a:off x="0" y="509533"/>
            <a:ext cx="8509386" cy="147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Four Types of User</a:t>
            </a:r>
            <a:endParaRPr lang="en-US" altLang="zh-C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Questioner:</a:t>
            </a:r>
            <a:r>
              <a:rPr lang="zh-CN" alt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Users</a:t>
            </a:r>
            <a:r>
              <a:rPr lang="zh-CN" alt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who only</a:t>
            </a:r>
            <a:r>
              <a:rPr lang="zh-CN" alt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questions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Answerer: Users who only answer questions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Question-and-answerer: Users who both ask and answer questions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Do-</a:t>
            </a:r>
            <a:r>
              <a:rPr lang="en-US" altLang="zh-C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othinger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 Users who neither ask nor answer any question</a:t>
            </a:r>
          </a:p>
        </p:txBody>
      </p:sp>
      <p:sp>
        <p:nvSpPr>
          <p:cNvPr id="70" name="矩形 98">
            <a:extLst>
              <a:ext uri="{FF2B5EF4-FFF2-40B4-BE49-F238E27FC236}">
                <a16:creationId xmlns:a16="http://schemas.microsoft.com/office/drawing/2014/main" id="{9CABFF03-5E7A-4088-85A7-BB2F338F1C54}"/>
              </a:ext>
            </a:extLst>
          </p:cNvPr>
          <p:cNvSpPr/>
          <p:nvPr/>
        </p:nvSpPr>
        <p:spPr>
          <a:xfrm>
            <a:off x="62842" y="-19202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Type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EA488633-DEFA-4EB1-8F4D-85BA05B9B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3310"/>
              </p:ext>
            </p:extLst>
          </p:nvPr>
        </p:nvGraphicFramePr>
        <p:xfrm>
          <a:off x="496977" y="2080171"/>
          <a:ext cx="4075023" cy="1914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54">
                  <a:extLst>
                    <a:ext uri="{9D8B030D-6E8A-4147-A177-3AD203B41FA5}">
                      <a16:colId xmlns:a16="http://schemas.microsoft.com/office/drawing/2014/main" val="3748074460"/>
                    </a:ext>
                  </a:extLst>
                </a:gridCol>
                <a:gridCol w="992068">
                  <a:extLst>
                    <a:ext uri="{9D8B030D-6E8A-4147-A177-3AD203B41FA5}">
                      <a16:colId xmlns:a16="http://schemas.microsoft.com/office/drawing/2014/main" val="711598378"/>
                    </a:ext>
                  </a:extLst>
                </a:gridCol>
                <a:gridCol w="1234601">
                  <a:extLst>
                    <a:ext uri="{9D8B030D-6E8A-4147-A177-3AD203B41FA5}">
                      <a16:colId xmlns:a16="http://schemas.microsoft.com/office/drawing/2014/main" val="2761689290"/>
                    </a:ext>
                  </a:extLst>
                </a:gridCol>
              </a:tblGrid>
              <a:tr h="29345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Percent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86667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Questioner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2,277,145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825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Answerer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923,351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356"/>
                  </a:ext>
                </a:extLst>
              </a:tr>
              <a:tr h="4357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Question-and-answer-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1,332,988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8159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Do-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Nothinger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7,333,760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50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11,867,244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37932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2F10C31-1C52-4F1F-98AE-D424B56D9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573483"/>
              </p:ext>
            </p:extLst>
          </p:nvPr>
        </p:nvGraphicFramePr>
        <p:xfrm>
          <a:off x="4865679" y="1402742"/>
          <a:ext cx="4572000" cy="282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C592F22-3D02-4E17-B208-E1887D8A3AF8}"/>
              </a:ext>
            </a:extLst>
          </p:cNvPr>
          <p:cNvSpPr/>
          <p:nvPr/>
        </p:nvSpPr>
        <p:spPr>
          <a:xfrm>
            <a:off x="948296" y="4148487"/>
            <a:ext cx="7247408" cy="34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160"/>
              </a:lnSpc>
              <a:buClr>
                <a:schemeClr val="accent1"/>
              </a:buClr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users are inactive. It is those 38% active users that makes SO successful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90847-5EED-4BCD-8F50-B273B257E04C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Do-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Nothinger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not really doing nothing in SO. They do not ask or answer questions, but they would upvote or downvote other posts</a:t>
            </a:r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11D8F221-0814-4315-82F5-28189B51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9386" y="4759311"/>
            <a:ext cx="491490" cy="273844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0" name="矩形 98">
            <a:extLst>
              <a:ext uri="{FF2B5EF4-FFF2-40B4-BE49-F238E27FC236}">
                <a16:creationId xmlns:a16="http://schemas.microsoft.com/office/drawing/2014/main" id="{9CABFF03-5E7A-4088-85A7-BB2F338F1C54}"/>
              </a:ext>
            </a:extLst>
          </p:cNvPr>
          <p:cNvSpPr/>
          <p:nvPr/>
        </p:nvSpPr>
        <p:spPr>
          <a:xfrm>
            <a:off x="62842" y="-19202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Reputation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EA488633-DEFA-4EB1-8F4D-85BA05B9B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17040"/>
              </p:ext>
            </p:extLst>
          </p:nvPr>
        </p:nvGraphicFramePr>
        <p:xfrm>
          <a:off x="809759" y="2366914"/>
          <a:ext cx="7524481" cy="221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61">
                  <a:extLst>
                    <a:ext uri="{9D8B030D-6E8A-4147-A177-3AD203B41FA5}">
                      <a16:colId xmlns:a16="http://schemas.microsoft.com/office/drawing/2014/main" val="3748074460"/>
                    </a:ext>
                  </a:extLst>
                </a:gridCol>
                <a:gridCol w="1345436">
                  <a:extLst>
                    <a:ext uri="{9D8B030D-6E8A-4147-A177-3AD203B41FA5}">
                      <a16:colId xmlns:a16="http://schemas.microsoft.com/office/drawing/2014/main" val="711598378"/>
                    </a:ext>
                  </a:extLst>
                </a:gridCol>
                <a:gridCol w="1738058">
                  <a:extLst>
                    <a:ext uri="{9D8B030D-6E8A-4147-A177-3AD203B41FA5}">
                      <a16:colId xmlns:a16="http://schemas.microsoft.com/office/drawing/2014/main" val="2761689290"/>
                    </a:ext>
                  </a:extLst>
                </a:gridCol>
                <a:gridCol w="1675237">
                  <a:extLst>
                    <a:ext uri="{9D8B030D-6E8A-4147-A177-3AD203B41FA5}">
                      <a16:colId xmlns:a16="http://schemas.microsoft.com/office/drawing/2014/main" val="1333606367"/>
                    </a:ext>
                  </a:extLst>
                </a:gridCol>
                <a:gridCol w="1340189">
                  <a:extLst>
                    <a:ext uri="{9D8B030D-6E8A-4147-A177-3AD203B41FA5}">
                      <a16:colId xmlns:a16="http://schemas.microsoft.com/office/drawing/2014/main" val="2274062923"/>
                    </a:ext>
                  </a:extLst>
                </a:gridCol>
              </a:tblGrid>
              <a:tr h="29345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Asked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Unanswered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Answer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86667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825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101-1000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356"/>
                  </a:ext>
                </a:extLst>
              </a:tr>
              <a:tr h="27731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1001-10000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8159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100001-100000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50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37932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each item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users: 11,867,244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questions: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18,276,362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unanswered questions: 2,542,464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answer: 27,970,762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7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5B520D-92B2-429B-A4FC-BFFD1B4CA668}"/>
              </a:ext>
            </a:extLst>
          </p:cNvPr>
          <p:cNvSpPr/>
          <p:nvPr/>
        </p:nvSpPr>
        <p:spPr>
          <a:xfrm>
            <a:off x="0" y="456634"/>
            <a:ext cx="8359752" cy="183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160"/>
              </a:lnSpc>
              <a:buClr>
                <a:schemeClr val="accent1"/>
              </a:buClr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reputation distribution of all users ?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1: 1-100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2: 101-1000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3: 1001-10000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4: 10001-100000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5: &gt;100000</a:t>
            </a:r>
          </a:p>
          <a:p>
            <a:pPr marL="0" lvl="1">
              <a:lnSpc>
                <a:spcPts val="2160"/>
              </a:lnSpc>
              <a:buClr>
                <a:schemeClr val="accent1"/>
              </a:buClr>
            </a:pPr>
            <a:r>
              <a:rPr lang="en-US" sz="1600" b="1" dirty="0">
                <a:latin typeface="Roboto" panose="02000000000000000000" pitchFamily="2" charset="0"/>
              </a:rPr>
              <a:t>How many questions are asked by each level of users ? </a:t>
            </a:r>
          </a:p>
          <a:p>
            <a:pPr marL="0" lvl="1">
              <a:lnSpc>
                <a:spcPts val="2160"/>
              </a:lnSpc>
              <a:buClr>
                <a:schemeClr val="accent1"/>
              </a:buClr>
            </a:pPr>
            <a:r>
              <a:rPr lang="en-US" sz="1600" b="1" dirty="0">
                <a:latin typeface="Roboto" panose="02000000000000000000" pitchFamily="2" charset="0"/>
              </a:rPr>
              <a:t>What is the reputation of the users providing answers ?</a:t>
            </a:r>
          </a:p>
        </p:txBody>
      </p:sp>
    </p:spTree>
    <p:extLst>
      <p:ext uri="{BB962C8B-B14F-4D97-AF65-F5344CB8AC3E}">
        <p14:creationId xmlns:p14="http://schemas.microsoft.com/office/powerpoint/2010/main" val="13076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70" name="矩形 98">
            <a:extLst>
              <a:ext uri="{FF2B5EF4-FFF2-40B4-BE49-F238E27FC236}">
                <a16:creationId xmlns:a16="http://schemas.microsoft.com/office/drawing/2014/main" id="{9CABFF03-5E7A-4088-85A7-BB2F338F1C54}"/>
              </a:ext>
            </a:extLst>
          </p:cNvPr>
          <p:cNvSpPr/>
          <p:nvPr/>
        </p:nvSpPr>
        <p:spPr>
          <a:xfrm>
            <a:off x="62842" y="-19202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Reputation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21A7630-27FA-4DA2-8E4F-BF5655B9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75611"/>
              </p:ext>
            </p:extLst>
          </p:nvPr>
        </p:nvGraphicFramePr>
        <p:xfrm>
          <a:off x="250289" y="586764"/>
          <a:ext cx="875058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54">
                  <a:extLst>
                    <a:ext uri="{9D8B030D-6E8A-4147-A177-3AD203B41FA5}">
                      <a16:colId xmlns:a16="http://schemas.microsoft.com/office/drawing/2014/main" val="3748074460"/>
                    </a:ext>
                  </a:extLst>
                </a:gridCol>
                <a:gridCol w="1735976">
                  <a:extLst>
                    <a:ext uri="{9D8B030D-6E8A-4147-A177-3AD203B41FA5}">
                      <a16:colId xmlns:a16="http://schemas.microsoft.com/office/drawing/2014/main" val="711598378"/>
                    </a:ext>
                  </a:extLst>
                </a:gridCol>
                <a:gridCol w="1655819">
                  <a:extLst>
                    <a:ext uri="{9D8B030D-6E8A-4147-A177-3AD203B41FA5}">
                      <a16:colId xmlns:a16="http://schemas.microsoft.com/office/drawing/2014/main" val="2761689290"/>
                    </a:ext>
                  </a:extLst>
                </a:gridCol>
                <a:gridCol w="1808980">
                  <a:extLst>
                    <a:ext uri="{9D8B030D-6E8A-4147-A177-3AD203B41FA5}">
                      <a16:colId xmlns:a16="http://schemas.microsoft.com/office/drawing/2014/main" val="1333606367"/>
                    </a:ext>
                  </a:extLst>
                </a:gridCol>
                <a:gridCol w="1878958">
                  <a:extLst>
                    <a:ext uri="{9D8B030D-6E8A-4147-A177-3AD203B41FA5}">
                      <a16:colId xmlns:a16="http://schemas.microsoft.com/office/drawing/2014/main" val="2274062923"/>
                    </a:ext>
                  </a:extLst>
                </a:gridCol>
              </a:tblGrid>
              <a:tr h="28783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Asked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Unanswered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Answer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86667"/>
                  </a:ext>
                </a:extLst>
              </a:tr>
              <a:tr h="2665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8254"/>
                  </a:ext>
                </a:extLst>
              </a:tr>
              <a:tr h="2665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101-1000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356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1001-10000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8159"/>
                  </a:ext>
                </a:extLst>
              </a:tr>
              <a:tr h="2665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100001-100000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96504"/>
                  </a:ext>
                </a:extLst>
              </a:tr>
              <a:tr h="2665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37932"/>
                  </a:ext>
                </a:extLst>
              </a:tr>
              <a:tr h="43175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each item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users: 11,867,244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questions: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18,276,362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unanswered questions: 2,542,464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answer: 27,970,762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7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1041F7-3C96-48D1-BD49-5C110F290352}"/>
              </a:ext>
            </a:extLst>
          </p:cNvPr>
          <p:cNvSpPr/>
          <p:nvPr/>
        </p:nvSpPr>
        <p:spPr>
          <a:xfrm>
            <a:off x="181484" y="2830806"/>
            <a:ext cx="8962516" cy="909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than 90% users are novice user (level 1 user)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1.7073% users are professional user (level 3,4,5 user). </a:t>
            </a:r>
          </a:p>
          <a:p>
            <a:pPr marL="697230" lvl="1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However, these 1.7073% users provided more than 70% answers (98.13 answer / user)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82C8B-D98F-4AB9-857B-35046FF0A38D}"/>
              </a:ext>
            </a:extLst>
          </p:cNvPr>
          <p:cNvSpPr/>
          <p:nvPr/>
        </p:nvSpPr>
        <p:spPr>
          <a:xfrm>
            <a:off x="899435" y="4077187"/>
            <a:ext cx="7247408" cy="34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ts val="2160"/>
              </a:lnSpc>
              <a:buClr>
                <a:schemeClr val="accent1"/>
              </a:buClr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few of users are providing most answers</a:t>
            </a:r>
          </a:p>
        </p:txBody>
      </p:sp>
    </p:spTree>
    <p:extLst>
      <p:ext uri="{BB962C8B-B14F-4D97-AF65-F5344CB8AC3E}">
        <p14:creationId xmlns:p14="http://schemas.microsoft.com/office/powerpoint/2010/main" val="2064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5B53-23B6-423D-B02A-C78D4093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0" name="矩形 98">
            <a:extLst>
              <a:ext uri="{FF2B5EF4-FFF2-40B4-BE49-F238E27FC236}">
                <a16:creationId xmlns:a16="http://schemas.microsoft.com/office/drawing/2014/main" id="{9CABFF03-5E7A-4088-85A7-BB2F338F1C54}"/>
              </a:ext>
            </a:extLst>
          </p:cNvPr>
          <p:cNvSpPr/>
          <p:nvPr/>
        </p:nvSpPr>
        <p:spPr>
          <a:xfrm>
            <a:off x="62842" y="-19202"/>
            <a:ext cx="742761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2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Posting Frequency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816BB01-5EA8-4B51-914D-509FBD69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96629"/>
              </p:ext>
            </p:extLst>
          </p:nvPr>
        </p:nvGraphicFramePr>
        <p:xfrm>
          <a:off x="1640587" y="988757"/>
          <a:ext cx="5862826" cy="20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61">
                  <a:extLst>
                    <a:ext uri="{9D8B030D-6E8A-4147-A177-3AD203B41FA5}">
                      <a16:colId xmlns:a16="http://schemas.microsoft.com/office/drawing/2014/main" val="3748074460"/>
                    </a:ext>
                  </a:extLst>
                </a:gridCol>
                <a:gridCol w="1481123">
                  <a:extLst>
                    <a:ext uri="{9D8B030D-6E8A-4147-A177-3AD203B41FA5}">
                      <a16:colId xmlns:a16="http://schemas.microsoft.com/office/drawing/2014/main" val="711598378"/>
                    </a:ext>
                  </a:extLst>
                </a:gridCol>
                <a:gridCol w="1412733">
                  <a:extLst>
                    <a:ext uri="{9D8B030D-6E8A-4147-A177-3AD203B41FA5}">
                      <a16:colId xmlns:a16="http://schemas.microsoft.com/office/drawing/2014/main" val="2761689290"/>
                    </a:ext>
                  </a:extLst>
                </a:gridCol>
                <a:gridCol w="1543409">
                  <a:extLst>
                    <a:ext uri="{9D8B030D-6E8A-4147-A177-3AD203B41FA5}">
                      <a16:colId xmlns:a16="http://schemas.microsoft.com/office/drawing/2014/main" val="1333606367"/>
                    </a:ext>
                  </a:extLst>
                </a:gridCol>
              </a:tblGrid>
              <a:tr h="29345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 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 user per 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286667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8,831,773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825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101-1000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11,143,718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356"/>
                  </a:ext>
                </a:extLst>
              </a:tr>
              <a:tr h="27731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1001-10000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14,465,667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8159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100001-100000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8,892,982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454.02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504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&gt;100000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2,912,984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3379.33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37932"/>
                  </a:ext>
                </a:extLst>
              </a:tr>
              <a:tr h="2934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Avg: 3.65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Avg: 0.027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36055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23FEE0C-0DD2-447E-8776-11D8F8BC513F}"/>
              </a:ext>
            </a:extLst>
          </p:cNvPr>
          <p:cNvSpPr/>
          <p:nvPr/>
        </p:nvSpPr>
        <p:spPr>
          <a:xfrm>
            <a:off x="0" y="536389"/>
            <a:ext cx="8509386" cy="356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C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often do users post ?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B8E70-87E1-4A1A-9F09-1F446A965C45}"/>
              </a:ext>
            </a:extLst>
          </p:cNvPr>
          <p:cNvSpPr/>
          <p:nvPr/>
        </p:nvSpPr>
        <p:spPr>
          <a:xfrm>
            <a:off x="948296" y="3038157"/>
            <a:ext cx="7247408" cy="34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ts val="2160"/>
              </a:lnSpc>
              <a:buClr>
                <a:schemeClr val="accent1"/>
              </a:buClr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Level 5 users are most active (almost 1 post / day)</a:t>
            </a:r>
          </a:p>
        </p:txBody>
      </p:sp>
    </p:spTree>
    <p:extLst>
      <p:ext uri="{BB962C8B-B14F-4D97-AF65-F5344CB8AC3E}">
        <p14:creationId xmlns:p14="http://schemas.microsoft.com/office/powerpoint/2010/main" val="39473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00"/>
    </mc:Choice>
    <mc:Fallback xmlns="">
      <p:transition spd="slow" advTm="1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25805</TotalTime>
  <Words>1517</Words>
  <Application>Microsoft Office PowerPoint</Application>
  <PresentationFormat>On-screen Show (16:9)</PresentationFormat>
  <Paragraphs>441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微软雅黑</vt:lpstr>
      <vt:lpstr>Roboto</vt:lpstr>
      <vt:lpstr>华文楷体</vt:lpstr>
      <vt:lpstr>Arial</vt:lpstr>
      <vt:lpstr>Calibri</vt:lpstr>
      <vt:lpstr>Gill Sans MT</vt:lpstr>
      <vt:lpstr>Times New Roman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企业培训课程开发实务PPT课件</dc:title>
  <dc:creator>rocky lee</dc:creator>
  <cp:lastModifiedBy>Yuhan Liu</cp:lastModifiedBy>
  <cp:revision>1617</cp:revision>
  <dcterms:created xsi:type="dcterms:W3CDTF">2015-03-25T07:43:00Z</dcterms:created>
  <dcterms:modified xsi:type="dcterms:W3CDTF">2020-04-24T22:04:16Z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