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69" r:id="rId6"/>
    <p:sldId id="271" r:id="rId7"/>
    <p:sldId id="272" r:id="rId8"/>
    <p:sldId id="273" r:id="rId9"/>
    <p:sldId id="274" r:id="rId10"/>
    <p:sldId id="277" r:id="rId11"/>
    <p:sldId id="275" r:id="rId12"/>
    <p:sldId id="276" r:id="rId13"/>
    <p:sldId id="280" r:id="rId14"/>
    <p:sldId id="282" r:id="rId15"/>
    <p:sldId id="283" r:id="rId16"/>
    <p:sldId id="281" r:id="rId17"/>
    <p:sldId id="295" r:id="rId18"/>
    <p:sldId id="284" r:id="rId19"/>
    <p:sldId id="285" r:id="rId20"/>
    <p:sldId id="286" r:id="rId21"/>
    <p:sldId id="288" r:id="rId22"/>
    <p:sldId id="287" r:id="rId23"/>
    <p:sldId id="289" r:id="rId24"/>
    <p:sldId id="290" r:id="rId25"/>
    <p:sldId id="291" r:id="rId26"/>
    <p:sldId id="279" r:id="rId27"/>
    <p:sldId id="292" r:id="rId28"/>
    <p:sldId id="293" r:id="rId29"/>
    <p:sldId id="294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69850" y="-57150"/>
            <a:ext cx="12313920" cy="69888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66445" y="67945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445" y="2124075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445" y="346837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445" y="550291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9900" y="679450"/>
            <a:ext cx="108585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800">
                <a:ln/>
                <a:solidFill>
                  <a:schemeClr val="accent4"/>
                </a:solidFill>
                <a:effectLst/>
              </a:rPr>
              <a:t>top</a:t>
            </a:r>
            <a:endParaRPr lang="en-US" altLang="zh-CN" sz="480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5365" y="1684655"/>
            <a:ext cx="233616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4"/>
                </a:solidFill>
                <a:effectLst/>
              </a:rPr>
              <a:t>input_</a:t>
            </a:r>
            <a:endParaRPr lang="en-US" altLang="zh-CN" sz="4000">
              <a:solidFill>
                <a:schemeClr val="accent4"/>
              </a:solidFill>
              <a:effectLst/>
            </a:endParaRPr>
          </a:p>
          <a:p>
            <a:r>
              <a:rPr lang="en-US" altLang="zh-CN" sz="4000">
                <a:solidFill>
                  <a:schemeClr val="accent4"/>
                </a:solidFill>
                <a:effectLst/>
              </a:rPr>
              <a:t>interface</a:t>
            </a:r>
            <a:endParaRPr lang="en-US" altLang="zh-CN" sz="4000">
              <a:solidFill>
                <a:schemeClr val="accent4"/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13830" y="2000885"/>
            <a:ext cx="169862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4"/>
                </a:solidFill>
                <a:effectLst/>
              </a:rPr>
              <a:t>engine</a:t>
            </a:r>
            <a:endParaRPr lang="en-US" altLang="zh-CN" sz="4000">
              <a:solidFill>
                <a:schemeClr val="accent4"/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04045" y="1755140"/>
            <a:ext cx="195326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chemeClr val="accent4"/>
                </a:solidFill>
                <a:effectLst/>
              </a:rPr>
              <a:t>output_</a:t>
            </a:r>
            <a:endParaRPr lang="en-US" altLang="zh-CN" sz="3600">
              <a:solidFill>
                <a:schemeClr val="accent4"/>
              </a:solidFill>
              <a:effectLst/>
            </a:endParaRPr>
          </a:p>
          <a:p>
            <a:r>
              <a:rPr lang="en-US" altLang="zh-CN" sz="3600">
                <a:solidFill>
                  <a:schemeClr val="accent4"/>
                </a:solidFill>
                <a:effectLst/>
              </a:rPr>
              <a:t>interface</a:t>
            </a:r>
            <a:endParaRPr lang="en-US" altLang="zh-CN" sz="3600">
              <a:solidFill>
                <a:schemeClr val="accent4"/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94075" y="3342005"/>
            <a:ext cx="241046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chemeClr val="accent4"/>
                </a:solidFill>
                <a:effectLst/>
              </a:rPr>
              <a:t>input_plain</a:t>
            </a:r>
            <a:endParaRPr lang="en-US" altLang="zh-CN" sz="3600">
              <a:solidFill>
                <a:schemeClr val="accent4"/>
              </a:solidFill>
              <a:effectLst/>
            </a:endParaRPr>
          </a:p>
          <a:p>
            <a:r>
              <a:rPr lang="en-US" altLang="zh-CN" sz="3600">
                <a:solidFill>
                  <a:schemeClr val="accent4"/>
                </a:solidFill>
                <a:effectLst/>
              </a:rPr>
              <a:t>input_key</a:t>
            </a:r>
            <a:endParaRPr lang="en-US" altLang="zh-CN" sz="3600">
              <a:solidFill>
                <a:schemeClr val="accent4"/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49645" y="3377565"/>
            <a:ext cx="360299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chemeClr val="accent4"/>
                </a:solidFill>
                <a:effectLst/>
              </a:rPr>
              <a:t>  srd       shiftrow</a:t>
            </a:r>
            <a:endParaRPr lang="en-US" altLang="zh-CN" sz="3600">
              <a:solidFill>
                <a:schemeClr val="accent4"/>
              </a:solidFill>
              <a:effectLst/>
            </a:endParaRPr>
          </a:p>
          <a:p>
            <a:r>
              <a:rPr lang="en-US" altLang="zh-CN" sz="3600">
                <a:solidFill>
                  <a:schemeClr val="accent4"/>
                </a:solidFill>
                <a:effectLst/>
              </a:rPr>
              <a:t>mixcol    addkey</a:t>
            </a:r>
            <a:endParaRPr lang="en-US" altLang="zh-CN" sz="3600">
              <a:solidFill>
                <a:schemeClr val="accent4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0460" y="5595620"/>
            <a:ext cx="118173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chemeClr val="accent4"/>
                </a:solidFill>
                <a:effectLst/>
              </a:rPr>
              <a:t>sbox</a:t>
            </a:r>
            <a:endParaRPr lang="en-US" altLang="zh-CN" sz="3600">
              <a:solidFill>
                <a:schemeClr val="accent4"/>
              </a:solidFill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04535" y="559562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chemeClr val="accent4"/>
                </a:solidFill>
                <a:effectLst/>
              </a:rPr>
              <a:t>tbox</a:t>
            </a:r>
            <a:endParaRPr lang="en-US" altLang="zh-CN" sz="3600">
              <a:solidFill>
                <a:schemeClr val="accent4"/>
              </a:solidFill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31735" y="5595620"/>
            <a:ext cx="11899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chemeClr val="accent4"/>
                </a:solidFill>
                <a:effectLst/>
              </a:rPr>
              <a:t>xbox</a:t>
            </a:r>
            <a:endParaRPr lang="en-US" altLang="zh-CN" sz="3600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4045" y="5595620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chemeClr val="accent4"/>
                </a:solidFill>
                <a:effectLst/>
              </a:rPr>
              <a:t>dbox</a:t>
            </a:r>
            <a:endParaRPr lang="en-US" altLang="zh-CN" sz="3600">
              <a:solidFill>
                <a:schemeClr val="accent4"/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21725" y="4655820"/>
            <a:ext cx="299466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chemeClr val="accent4"/>
                </a:solidFill>
                <a:effectLst/>
              </a:rPr>
              <a:t>keyexpansion</a:t>
            </a:r>
            <a:endParaRPr lang="en-US" altLang="zh-CN" sz="3600">
              <a:solidFill>
                <a:schemeClr val="accent4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7690" y="163131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8485" y="314769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66445" y="4963160"/>
            <a:ext cx="7709535" cy="31115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36635" y="4728845"/>
            <a:ext cx="0" cy="671830"/>
          </a:xfrm>
          <a:prstGeom prst="line">
            <a:avLst/>
          </a:prstGeom>
          <a:ln w="28575" cap="flat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8618855" y="5436235"/>
            <a:ext cx="3070225" cy="35560"/>
          </a:xfrm>
          <a:prstGeom prst="line">
            <a:avLst/>
          </a:prstGeom>
          <a:ln w="28575" cap="flat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8646160" y="4655820"/>
            <a:ext cx="3070225" cy="35560"/>
          </a:xfrm>
          <a:prstGeom prst="line">
            <a:avLst/>
          </a:prstGeom>
          <a:ln w="28575" cap="flat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34480" y="59055"/>
            <a:ext cx="131254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top</a:t>
            </a:r>
            <a:endParaRPr lang="en-US" altLang="zh-CN" sz="48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04775" y="1464945"/>
            <a:ext cx="3874770" cy="23069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36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6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36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6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[8:1] din,</a:t>
            </a:r>
            <a:endParaRPr lang="en-US" altLang="zh-CN" sz="36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6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[2:1] cmd,</a:t>
            </a:r>
            <a:endParaRPr lang="en-US" altLang="zh-CN" sz="36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0495" y="1741805"/>
            <a:ext cx="4077335" cy="1753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[8:1]dout,</a:t>
            </a:r>
            <a:endParaRPr lang="en-US" altLang="zh-CN" sz="36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6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ok,</a:t>
            </a:r>
            <a:endParaRPr lang="en-US" altLang="zh-CN" sz="36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6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ready</a:t>
            </a:r>
            <a:endParaRPr lang="en-US" altLang="zh-CN" sz="36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652000" y="4733925"/>
            <a:ext cx="2195830" cy="132207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output_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interface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41675" y="3871595"/>
            <a:ext cx="239014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plain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key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start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44385" y="4117340"/>
            <a:ext cx="265366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cipher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ok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3266440" y="5453380"/>
            <a:ext cx="210756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虚尾箭头 35"/>
          <p:cNvSpPr/>
          <p:nvPr/>
        </p:nvSpPr>
        <p:spPr>
          <a:xfrm>
            <a:off x="7417435" y="5439410"/>
            <a:ext cx="210756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4055" y="4733925"/>
            <a:ext cx="2336165" cy="132207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input_</a:t>
            </a:r>
            <a:endParaRPr lang="en-US" altLang="zh-CN" sz="40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40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endParaRPr lang="en-US" altLang="zh-CN" sz="40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45085" y="-41275"/>
            <a:ext cx="12282170" cy="6940550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591810" y="5240020"/>
            <a:ext cx="1698625" cy="706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engine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45427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engine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3502660" cy="22453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key,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start,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27253" y="3137535"/>
            <a:ext cx="3899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sz="3600">
                <a:solidFill>
                  <a:schemeClr val="accent2"/>
                </a:solidFill>
              </a:rPr>
              <a:t>reg [4:1] counter_t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9830" y="1464945"/>
            <a:ext cx="397002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 cipher,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330" y="5414010"/>
            <a:ext cx="91948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srd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59760" y="5424488"/>
            <a:ext cx="204216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shiftrow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3965" y="5439410"/>
            <a:ext cx="170497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mixcol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2106930" y="5624195"/>
            <a:ext cx="90360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虚尾箭头 35"/>
          <p:cNvSpPr/>
          <p:nvPr/>
        </p:nvSpPr>
        <p:spPr>
          <a:xfrm>
            <a:off x="5374005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67495" y="5439728"/>
            <a:ext cx="195897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addkey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8154035" y="563880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>
            <a:off x="11189970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虚尾箭头 11"/>
          <p:cNvSpPr/>
          <p:nvPr/>
        </p:nvSpPr>
        <p:spPr>
          <a:xfrm>
            <a:off x="80010" y="5608320"/>
            <a:ext cx="942340" cy="31750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693" y="4030345"/>
            <a:ext cx="122936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trigger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5493" y="4486910"/>
            <a:ext cx="170370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01603" y="4486910"/>
            <a:ext cx="170878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8623" y="4486910"/>
            <a:ext cx="159131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91788" y="4486910"/>
            <a:ext cx="173037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1590" y="4090670"/>
            <a:ext cx="12245975" cy="2398395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45427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engine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38555" y="1918335"/>
            <a:ext cx="11075670" cy="1383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 sz="2800"/>
              <a:t>	</a:t>
            </a:r>
            <a:r>
              <a:rPr lang="zh-CN" altLang="en-US" sz="2800"/>
              <a:t>assign plain_t = (counter_t==4'b0001)?plain:plain_add;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assign ok_t = ~(counter_t==4'b0 | counter_t==4'b1100) &amp; start;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assign trigger_final = initial_trig | trigger;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38555" y="5025390"/>
            <a:ext cx="9653270" cy="953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sz="2800"/>
              <a:t>	assign is_final = (counter_t==4'b1011);</a:t>
            </a:r>
            <a:endParaRPr sz="2800"/>
          </a:p>
          <a:p>
            <a:pPr algn="l"/>
            <a:r>
              <a:rPr sz="2800"/>
              <a:t>	assign is_first = (counter_t==4'b0001);</a:t>
            </a:r>
            <a:endParaRPr sz="2800"/>
          </a:p>
        </p:txBody>
      </p:sp>
      <p:sp>
        <p:nvSpPr>
          <p:cNvPr id="8" name="文本框 7"/>
          <p:cNvSpPr txBox="1"/>
          <p:nvPr/>
        </p:nvSpPr>
        <p:spPr>
          <a:xfrm>
            <a:off x="1138555" y="3610610"/>
            <a:ext cx="6530975" cy="953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	assign cipher = plain_add;</a:t>
            </a:r>
            <a:endParaRPr lang="en-US" altLang="zh-CN" sz="2800"/>
          </a:p>
          <a:p>
            <a:pPr algn="l"/>
            <a:r>
              <a:rPr lang="en-US" altLang="zh-CN" sz="2800">
                <a:sym typeface="+mn-ea"/>
              </a:rPr>
              <a:t>	assign ok = (counter_t==4'b1100);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45427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engine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796405" y="1430655"/>
            <a:ext cx="5248275" cy="4892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 sz="2400">
                <a:sym typeface="+mn-ea"/>
              </a:rPr>
              <a:t>else if (is_start==1)</a:t>
            </a: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begin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	initial_trig &lt;= 1;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	is_start &lt;= 0;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end</a:t>
            </a:r>
            <a:endParaRPr lang="zh-CN" altLang="en-US" sz="2400"/>
          </a:p>
          <a:p>
            <a:pPr algn="l"/>
            <a:r>
              <a:rPr lang="zh-CN" altLang="en-US" sz="2400"/>
              <a:t>else if (initial_trig==1) initial_trig &lt;= 0;</a:t>
            </a:r>
            <a:endParaRPr lang="zh-CN" altLang="en-US" sz="2400"/>
          </a:p>
          <a:p>
            <a:pPr algn="l"/>
            <a:r>
              <a:rPr lang="zh-CN" altLang="en-US" sz="2400"/>
              <a:t>else if (add_cnt)</a:t>
            </a:r>
            <a:endParaRPr lang="zh-CN" altLang="en-US" sz="2400"/>
          </a:p>
          <a:p>
            <a:pPr algn="l"/>
            <a:r>
              <a:rPr lang="zh-CN" altLang="en-US" sz="2400"/>
              <a:t>begin</a:t>
            </a:r>
            <a:endParaRPr lang="zh-CN" altLang="en-US" sz="2400"/>
          </a:p>
          <a:p>
            <a:pPr algn="l"/>
            <a:r>
              <a:rPr lang="zh-CN" altLang="en-US" sz="2400"/>
              <a:t>	counter_t &lt;= counter_t + 1'b1;</a:t>
            </a:r>
            <a:endParaRPr lang="zh-CN" altLang="en-US" sz="2400"/>
          </a:p>
          <a:p>
            <a:pPr algn="l"/>
            <a:r>
              <a:rPr lang="zh-CN" altLang="en-US" sz="2400"/>
              <a:t>	add_cnt &lt;= 0;</a:t>
            </a:r>
            <a:endParaRPr lang="zh-CN" altLang="en-US" sz="2400"/>
          </a:p>
          <a:p>
            <a:pPr algn="l"/>
            <a:r>
              <a:rPr lang="zh-CN" altLang="en-US" sz="2400"/>
              <a:t>	trigger &lt;= 1;</a:t>
            </a:r>
            <a:endParaRPr lang="zh-CN" altLang="en-US" sz="2400"/>
          </a:p>
          <a:p>
            <a:pPr algn="l"/>
            <a:r>
              <a:rPr lang="zh-CN" altLang="en-US" sz="2400"/>
              <a:t>end</a:t>
            </a:r>
            <a:endParaRPr lang="zh-CN" altLang="en-US" sz="2400"/>
          </a:p>
          <a:p>
            <a:pPr algn="l"/>
            <a:r>
              <a:rPr lang="zh-CN" altLang="en-US" sz="2400"/>
              <a:t>else counter_t &lt;= counter_t;</a:t>
            </a:r>
            <a:endParaRPr lang="zh-CN" altLang="en-US" sz="2400"/>
          </a:p>
          <a:p>
            <a:pPr algn="l"/>
            <a:r>
              <a:rPr lang="zh-CN" altLang="en-US" sz="2400"/>
              <a:t>end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12090" y="1249045"/>
            <a:ext cx="6426835" cy="5631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 sz="2400"/>
              <a:t>	always @(posedge ok_add)</a:t>
            </a:r>
            <a:r>
              <a:rPr lang="en-US" altLang="zh-CN" sz="2400"/>
              <a:t>	</a:t>
            </a:r>
            <a:r>
              <a:rPr lang="zh-CN" altLang="en-US" sz="2400"/>
              <a:t>begin</a:t>
            </a:r>
            <a:endParaRPr lang="zh-CN" altLang="en-US" sz="2400"/>
          </a:p>
          <a:p>
            <a:pPr algn="l"/>
            <a:r>
              <a:rPr lang="zh-CN" altLang="en-US" sz="2400"/>
              <a:t>		add_cnt &lt;= 1;</a:t>
            </a:r>
            <a:endParaRPr lang="zh-CN" altLang="en-US" sz="2400"/>
          </a:p>
          <a:p>
            <a:pPr algn="l"/>
            <a:r>
              <a:rPr lang="zh-CN" altLang="en-US" sz="2400"/>
              <a:t>		trigger &lt;= 0;</a:t>
            </a:r>
            <a:endParaRPr lang="zh-CN" altLang="en-US" sz="2400"/>
          </a:p>
          <a:p>
            <a:pPr algn="l"/>
            <a:r>
              <a:rPr lang="zh-CN" altLang="en-US" sz="2400"/>
              <a:t>	end	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always @(posedge clk)</a:t>
            </a:r>
            <a:r>
              <a:rPr lang="en-US" altLang="zh-CN" sz="2400"/>
              <a:t>	</a:t>
            </a:r>
            <a:r>
              <a:rPr lang="zh-CN" altLang="en-US" sz="2400"/>
              <a:t>begin</a:t>
            </a:r>
            <a:endParaRPr lang="zh-CN" altLang="en-US" sz="2400"/>
          </a:p>
          <a:p>
            <a:pPr algn="l"/>
            <a:r>
              <a:rPr lang="zh-CN" altLang="en-US" sz="2400"/>
              <a:t>	if (~rst_ | ~start)</a:t>
            </a:r>
            <a:r>
              <a:rPr lang="en-US" altLang="zh-CN" sz="2400"/>
              <a:t>	</a:t>
            </a:r>
            <a:r>
              <a:rPr lang="zh-CN" altLang="en-US" sz="2400"/>
              <a:t>begin</a:t>
            </a:r>
            <a:endParaRPr lang="zh-CN" altLang="en-US" sz="2400"/>
          </a:p>
          <a:p>
            <a:pPr algn="l"/>
            <a:r>
              <a:rPr lang="zh-CN" altLang="en-US" sz="2400"/>
              <a:t>		counter_t &lt;= 4'b0;</a:t>
            </a:r>
            <a:endParaRPr lang="zh-CN" altLang="en-US" sz="2400"/>
          </a:p>
          <a:p>
            <a:pPr algn="l"/>
            <a:r>
              <a:rPr lang="zh-CN" altLang="en-US" sz="2400"/>
              <a:t>		add_cnt &lt;= 0;</a:t>
            </a:r>
            <a:endParaRPr lang="zh-CN" altLang="en-US" sz="2400"/>
          </a:p>
          <a:p>
            <a:pPr algn="l"/>
            <a:r>
              <a:rPr lang="zh-CN" altLang="en-US" sz="2400"/>
              <a:t>		trigger &lt;= 0;</a:t>
            </a:r>
            <a:endParaRPr lang="zh-CN" altLang="en-US" sz="2400"/>
          </a:p>
          <a:p>
            <a:pPr algn="l"/>
            <a:r>
              <a:rPr lang="zh-CN" altLang="en-US" sz="2400"/>
              <a:t>		is_start &lt;= 0;</a:t>
            </a:r>
            <a:endParaRPr lang="zh-CN" altLang="en-US" sz="2400"/>
          </a:p>
          <a:p>
            <a:pPr algn="l"/>
            <a:r>
              <a:rPr lang="zh-CN" altLang="en-US" sz="2400"/>
              <a:t>		initial_trig &lt;= 0;</a:t>
            </a:r>
            <a:endParaRPr lang="zh-CN" altLang="en-US" sz="2400"/>
          </a:p>
          <a:p>
            <a:pPr algn="l"/>
            <a:r>
              <a:rPr lang="zh-CN" altLang="en-US" sz="2400"/>
              <a:t>	end</a:t>
            </a:r>
            <a:endParaRPr lang="zh-CN" altLang="en-US" sz="2400"/>
          </a:p>
          <a:p>
            <a:pPr algn="l"/>
            <a:r>
              <a:rPr lang="zh-CN" altLang="en-US" sz="2400"/>
              <a:t>	else if (counter_t == 4'b1100) </a:t>
            </a:r>
            <a:endParaRPr lang="zh-CN" altLang="en-US" sz="2400"/>
          </a:p>
          <a:p>
            <a:pPr algn="l"/>
            <a:r>
              <a:rPr lang="en-US" altLang="zh-CN" sz="2400"/>
              <a:t>			</a:t>
            </a:r>
            <a:r>
              <a:rPr lang="zh-CN" altLang="en-US" sz="2400"/>
              <a:t>counter_t &lt;= counter_t;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45427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engine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3502660" cy="22453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key,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start,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27253" y="3137535"/>
            <a:ext cx="3899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sz="3600">
                <a:solidFill>
                  <a:schemeClr val="accent2"/>
                </a:solidFill>
              </a:rPr>
              <a:t>reg [4:1] counter_t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9830" y="1464945"/>
            <a:ext cx="397002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 cipher,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59760" y="5424488"/>
            <a:ext cx="204216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shiftrow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3965" y="5439410"/>
            <a:ext cx="170497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mixcol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2106930" y="5624195"/>
            <a:ext cx="90360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虚尾箭头 35"/>
          <p:cNvSpPr/>
          <p:nvPr/>
        </p:nvSpPr>
        <p:spPr>
          <a:xfrm>
            <a:off x="5374005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67495" y="5439728"/>
            <a:ext cx="195897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addkey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8154035" y="563880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>
            <a:off x="11189970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虚尾箭头 11"/>
          <p:cNvSpPr/>
          <p:nvPr/>
        </p:nvSpPr>
        <p:spPr>
          <a:xfrm>
            <a:off x="80010" y="5608320"/>
            <a:ext cx="942340" cy="31750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693" y="4030345"/>
            <a:ext cx="122936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trigger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5493" y="4486910"/>
            <a:ext cx="170370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01603" y="4486910"/>
            <a:ext cx="170878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8623" y="4486910"/>
            <a:ext cx="159131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91788" y="4486910"/>
            <a:ext cx="173037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1590" y="4090670"/>
            <a:ext cx="12245975" cy="2398395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18745" y="-36195"/>
            <a:ext cx="12440285" cy="6903085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6330" y="5414010"/>
            <a:ext cx="919480" cy="706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srd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127000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srd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3792220" cy="22453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plain_t,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ok_t,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trigger,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is_first,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9830" y="1464945"/>
            <a:ext cx="440436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[128:1]plain_sub,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ok_sub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82365" y="3450590"/>
            <a:ext cx="8362315" cy="953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sz="2800">
                <a:sym typeface="+mn-ea"/>
              </a:rPr>
              <a:t>    assign ok_sub = (ok_t==0)?0:trigger;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assign plain_sub = (is_first==1)?plain_t:plain_buf;</a:t>
            </a:r>
            <a:endParaRPr sz="28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9140" y="5250180"/>
            <a:ext cx="139192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sbox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虚尾箭头 11"/>
          <p:cNvSpPr/>
          <p:nvPr/>
        </p:nvSpPr>
        <p:spPr>
          <a:xfrm>
            <a:off x="1370330" y="5426710"/>
            <a:ext cx="1814830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5893" y="4728210"/>
            <a:ext cx="13804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plain_t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0" name="虚尾箭头 9"/>
          <p:cNvSpPr/>
          <p:nvPr/>
        </p:nvSpPr>
        <p:spPr>
          <a:xfrm>
            <a:off x="4770755" y="5436235"/>
            <a:ext cx="2540635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53953" y="4728210"/>
            <a:ext cx="18395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plain_buf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1370330" y="6134735"/>
            <a:ext cx="5941060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29513" y="5551170"/>
            <a:ext cx="19329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2"/>
                </a:solidFill>
                <a:effectLst/>
              </a:rPr>
              <a:t>is_first?</a:t>
            </a:r>
            <a:endParaRPr lang="en-US" altLang="zh-CN" sz="4000">
              <a:solidFill>
                <a:schemeClr val="accent2"/>
              </a:solidFill>
              <a:effectLst/>
            </a:endParaRPr>
          </a:p>
        </p:txBody>
      </p:sp>
      <p:sp>
        <p:nvSpPr>
          <p:cNvPr id="17" name="虚尾箭头 16"/>
          <p:cNvSpPr/>
          <p:nvPr/>
        </p:nvSpPr>
        <p:spPr>
          <a:xfrm>
            <a:off x="9785350" y="5771515"/>
            <a:ext cx="1886585" cy="30099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85033" y="4666615"/>
            <a:ext cx="1922780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plain_sub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ok_sub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2130" y="151130"/>
            <a:ext cx="553720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srd </a:t>
            </a:r>
            <a:r>
              <a:rPr lang="en-US" altLang="zh-CN" sz="4000">
                <a:solidFill>
                  <a:srgbClr val="FF0000"/>
                </a:solidFill>
                <a:effectLst/>
              </a:rPr>
              <a:t>(speed_vs_space)</a:t>
            </a:r>
            <a:endParaRPr lang="en-US" altLang="zh-CN" sz="4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5300" y="1558925"/>
            <a:ext cx="8288655" cy="3107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sz="2800">
                <a:sym typeface="+mn-ea"/>
              </a:rPr>
              <a:t>    genvar i;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generate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for (i=1;i&lt;122;i=i+8)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begin: generate_srd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    sbox sbox_uut(plain_t[i+7:i],plain_buf[i+7:i]);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end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endgenerate</a:t>
            </a:r>
            <a:endParaRPr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83078" y="3075305"/>
            <a:ext cx="199834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2"/>
                </a:solidFill>
                <a:effectLst/>
              </a:rPr>
              <a:t>16 sbox</a:t>
            </a:r>
            <a:endParaRPr lang="en-US" altLang="zh-CN" sz="4000">
              <a:solidFill>
                <a:schemeClr val="accent2"/>
              </a:solidFill>
              <a:effectLst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rcRect l="298" r="601"/>
          <a:stretch>
            <a:fillRect/>
          </a:stretch>
        </p:blipFill>
        <p:spPr>
          <a:xfrm>
            <a:off x="78105" y="4666615"/>
            <a:ext cx="12036425" cy="15671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691563" y="5872480"/>
            <a:ext cx="33820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2"/>
                </a:solidFill>
                <a:effectLst/>
              </a:rPr>
              <a:t>16 clk periods</a:t>
            </a:r>
            <a:endParaRPr lang="en-US" altLang="zh-CN" sz="4000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45427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engine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3502660" cy="22453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key,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start,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27253" y="3137535"/>
            <a:ext cx="3899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sz="3600">
                <a:solidFill>
                  <a:schemeClr val="accent2"/>
                </a:solidFill>
              </a:rPr>
              <a:t>reg [4:1] counter_t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9830" y="1464945"/>
            <a:ext cx="397002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 cipher,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330" y="5414010"/>
            <a:ext cx="91948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srd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3965" y="5439410"/>
            <a:ext cx="170497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mixcol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2106930" y="5624195"/>
            <a:ext cx="90360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虚尾箭头 35"/>
          <p:cNvSpPr/>
          <p:nvPr/>
        </p:nvSpPr>
        <p:spPr>
          <a:xfrm>
            <a:off x="5374005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67495" y="5439728"/>
            <a:ext cx="195897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addkey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8154035" y="563880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>
            <a:off x="11189970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虚尾箭头 11"/>
          <p:cNvSpPr/>
          <p:nvPr/>
        </p:nvSpPr>
        <p:spPr>
          <a:xfrm>
            <a:off x="80010" y="5608320"/>
            <a:ext cx="942340" cy="31750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693" y="4030345"/>
            <a:ext cx="122936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trigger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5493" y="4486910"/>
            <a:ext cx="170370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01603" y="4486910"/>
            <a:ext cx="170878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8623" y="4486910"/>
            <a:ext cx="159131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91788" y="4486910"/>
            <a:ext cx="173037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1590" y="4090670"/>
            <a:ext cx="12245975" cy="2398395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63830" y="8890"/>
            <a:ext cx="12440285" cy="6903085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159760" y="5424488"/>
            <a:ext cx="2042160" cy="706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shiftrow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89115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shiftrow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4266565" cy="1814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plain_sub,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ok_sub,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is_first,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9830" y="1464945"/>
            <a:ext cx="440944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[128:1]plain_row,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ok_row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300" y="3978275"/>
            <a:ext cx="10687685" cy="953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sz="2800">
                <a:sym typeface="+mn-ea"/>
              </a:rPr>
              <a:t>    assign ok_row = ok_sub;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assign plain_row = (is_first)?plain_sub:{plain_sub[128:121],</a:t>
            </a:r>
            <a:r>
              <a:rPr lang="en-US" sz="2800">
                <a:sym typeface="+mn-ea"/>
              </a:rPr>
              <a:t>......</a:t>
            </a:r>
            <a:r>
              <a:rPr sz="2800">
                <a:sym typeface="+mn-ea"/>
              </a:rPr>
              <a:t>};</a:t>
            </a:r>
            <a:endParaRPr sz="28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45427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engine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3502660" cy="22453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key,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start,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27253" y="3137535"/>
            <a:ext cx="3899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sz="3600">
                <a:solidFill>
                  <a:schemeClr val="accent2"/>
                </a:solidFill>
              </a:rPr>
              <a:t>reg [4:1] counter_t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9830" y="1464945"/>
            <a:ext cx="397002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 cipher,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330" y="5414010"/>
            <a:ext cx="91948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srd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59760" y="5424488"/>
            <a:ext cx="204216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shiftrow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2106930" y="5624195"/>
            <a:ext cx="90360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虚尾箭头 35"/>
          <p:cNvSpPr/>
          <p:nvPr/>
        </p:nvSpPr>
        <p:spPr>
          <a:xfrm>
            <a:off x="5374005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67495" y="5439728"/>
            <a:ext cx="195897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addkey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8154035" y="563880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>
            <a:off x="11189970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虚尾箭头 11"/>
          <p:cNvSpPr/>
          <p:nvPr/>
        </p:nvSpPr>
        <p:spPr>
          <a:xfrm>
            <a:off x="80010" y="5608320"/>
            <a:ext cx="942340" cy="31750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693" y="4030345"/>
            <a:ext cx="122936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trigger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5493" y="4486910"/>
            <a:ext cx="170370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01603" y="4486910"/>
            <a:ext cx="170878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8623" y="4486910"/>
            <a:ext cx="159131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91788" y="4486910"/>
            <a:ext cx="173037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1590" y="4090670"/>
            <a:ext cx="12245975" cy="2398395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4460" y="-22860"/>
            <a:ext cx="12440285" cy="6903085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323965" y="5439410"/>
            <a:ext cx="1704975" cy="706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mixcol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34480" y="59055"/>
            <a:ext cx="131254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top</a:t>
            </a:r>
            <a:endParaRPr lang="en-US" altLang="zh-CN" sz="48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04775" y="1464945"/>
            <a:ext cx="3468370" cy="20612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ln/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3200">
              <a:ln/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ln/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3200">
              <a:ln/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ln/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[8:1] din,</a:t>
            </a:r>
            <a:endParaRPr lang="en-US" altLang="zh-CN" sz="3200">
              <a:ln/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ln/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[2:1] cmd,</a:t>
            </a:r>
            <a:endParaRPr lang="en-US" altLang="zh-CN" sz="3200">
              <a:ln/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0495" y="1741805"/>
            <a:ext cx="364871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[8:1]dout,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ready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055" y="4733925"/>
            <a:ext cx="2336165" cy="132207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input_</a:t>
            </a:r>
            <a:endParaRPr lang="en-US" altLang="zh-CN" sz="400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400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endParaRPr lang="en-US" altLang="zh-CN" sz="400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91810" y="5240020"/>
            <a:ext cx="169862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engine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652000" y="4733925"/>
            <a:ext cx="2195830" cy="132207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</a:t>
            </a:r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_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interface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41675" y="3871595"/>
            <a:ext cx="239014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plain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key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start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44385" y="4117340"/>
            <a:ext cx="265366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cipher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ok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3266440" y="5453380"/>
            <a:ext cx="210756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虚尾箭头 35"/>
          <p:cNvSpPr/>
          <p:nvPr/>
        </p:nvSpPr>
        <p:spPr>
          <a:xfrm>
            <a:off x="7417435" y="5439410"/>
            <a:ext cx="210756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41236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mixcol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4271645" cy="22453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plain_row,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ok_row,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is_first,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is_final,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9830" y="1464945"/>
            <a:ext cx="429196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[128:1]plain_col,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ok_col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71800" y="3560445"/>
            <a:ext cx="8849995" cy="953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sz="2800">
                <a:sym typeface="+mn-ea"/>
              </a:rPr>
              <a:t>    assign ok_col = ok_row;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assign plain_col = (is_first | is_final)?plain_row:{</a:t>
            </a:r>
            <a:r>
              <a:rPr lang="en-US" sz="2800">
                <a:sym typeface="+mn-ea"/>
              </a:rPr>
              <a:t>......</a:t>
            </a:r>
            <a:r>
              <a:rPr sz="2800">
                <a:sym typeface="+mn-ea"/>
              </a:rPr>
              <a:t>}</a:t>
            </a:r>
            <a:r>
              <a:rPr lang="en-US" sz="2800">
                <a:sym typeface="+mn-ea"/>
              </a:rPr>
              <a:t>;</a:t>
            </a:r>
            <a:endParaRPr lang="en-US" sz="28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9140" y="5250180"/>
            <a:ext cx="139192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dbox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虚尾箭头 11"/>
          <p:cNvSpPr/>
          <p:nvPr/>
        </p:nvSpPr>
        <p:spPr>
          <a:xfrm>
            <a:off x="1370330" y="5426710"/>
            <a:ext cx="1814830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5893" y="4728210"/>
            <a:ext cx="19284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plain_row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0" name="虚尾箭头 9"/>
          <p:cNvSpPr/>
          <p:nvPr/>
        </p:nvSpPr>
        <p:spPr>
          <a:xfrm>
            <a:off x="4770755" y="5436235"/>
            <a:ext cx="2540635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53953" y="4728210"/>
            <a:ext cx="20656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plain_buf2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1370330" y="6134735"/>
            <a:ext cx="5941060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29513" y="5045710"/>
            <a:ext cx="2071370" cy="1753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is_first?</a:t>
            </a:r>
            <a:endParaRPr lang="en-US" altLang="zh-CN" sz="3600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is_final?</a:t>
            </a:r>
            <a:endParaRPr lang="en-US" altLang="zh-CN" sz="3600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matrixing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17" name="虚尾箭头 16"/>
          <p:cNvSpPr/>
          <p:nvPr/>
        </p:nvSpPr>
        <p:spPr>
          <a:xfrm>
            <a:off x="9785350" y="5771515"/>
            <a:ext cx="1886585" cy="30099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85033" y="4666615"/>
            <a:ext cx="179387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plain_col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ok_col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45427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engine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3502660" cy="22453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key,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start,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27253" y="3137535"/>
            <a:ext cx="3899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sz="3600">
                <a:solidFill>
                  <a:schemeClr val="accent2"/>
                </a:solidFill>
              </a:rPr>
              <a:t>reg [4:1] counter_t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9830" y="1464945"/>
            <a:ext cx="397002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 cipher,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330" y="5414010"/>
            <a:ext cx="91948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srd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59760" y="5424488"/>
            <a:ext cx="204216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shiftrow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3965" y="5439410"/>
            <a:ext cx="170497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mixcol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2106930" y="5624195"/>
            <a:ext cx="90360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虚尾箭头 35"/>
          <p:cNvSpPr/>
          <p:nvPr/>
        </p:nvSpPr>
        <p:spPr>
          <a:xfrm>
            <a:off x="5374005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虚尾箭头 7"/>
          <p:cNvSpPr/>
          <p:nvPr/>
        </p:nvSpPr>
        <p:spPr>
          <a:xfrm>
            <a:off x="8154035" y="563880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>
            <a:off x="11189970" y="5623560"/>
            <a:ext cx="854710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虚尾箭头 11"/>
          <p:cNvSpPr/>
          <p:nvPr/>
        </p:nvSpPr>
        <p:spPr>
          <a:xfrm>
            <a:off x="80010" y="5608320"/>
            <a:ext cx="942340" cy="31750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693" y="4030345"/>
            <a:ext cx="122936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ok_t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trigger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35493" y="4486910"/>
            <a:ext cx="170370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ok_sub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01603" y="4486910"/>
            <a:ext cx="170878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ok_row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8623" y="4486910"/>
            <a:ext cx="159131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ok_col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91788" y="4486910"/>
            <a:ext cx="173037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plain_add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</a:rPr>
              <a:t>ok_add</a:t>
            </a:r>
            <a:endParaRPr lang="en-US" altLang="zh-CN" sz="2800">
              <a:solidFill>
                <a:schemeClr val="accent1"/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1590" y="4090670"/>
            <a:ext cx="12245975" cy="2398395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18745" y="-22860"/>
            <a:ext cx="12440285" cy="6903085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67495" y="5439728"/>
            <a:ext cx="1958975" cy="706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addkey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68160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addkey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4154170" cy="26765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plain_col,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ok_col,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[4:1] counter_t,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key,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is_first,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9925" y="1447165"/>
            <a:ext cx="514223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reg [128:1] plain_add,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reg ok_add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98090" y="5568315"/>
            <a:ext cx="349885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keyexpansion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虚尾箭头 11"/>
          <p:cNvSpPr/>
          <p:nvPr/>
        </p:nvSpPr>
        <p:spPr>
          <a:xfrm>
            <a:off x="589280" y="5744845"/>
            <a:ext cx="1814830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6538" y="4666615"/>
            <a:ext cx="1899920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key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counter_t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0" name="虚尾箭头 9"/>
          <p:cNvSpPr/>
          <p:nvPr/>
        </p:nvSpPr>
        <p:spPr>
          <a:xfrm>
            <a:off x="6238875" y="5754370"/>
            <a:ext cx="1396365" cy="31623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52833" y="4695190"/>
            <a:ext cx="156781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newkey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ok_key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7" name="虚尾箭头 16"/>
          <p:cNvSpPr/>
          <p:nvPr/>
        </p:nvSpPr>
        <p:spPr>
          <a:xfrm>
            <a:off x="9785350" y="5771515"/>
            <a:ext cx="1886585" cy="30099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85033" y="4666615"/>
            <a:ext cx="1953260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plain_add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ok_add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0648" y="5589905"/>
            <a:ext cx="180975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add key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3" name="虚尾箭头 2"/>
          <p:cNvSpPr/>
          <p:nvPr/>
        </p:nvSpPr>
        <p:spPr>
          <a:xfrm rot="5400000">
            <a:off x="8174990" y="4959350"/>
            <a:ext cx="902335" cy="31623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91158" y="3590290"/>
            <a:ext cx="179387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plain_col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ok_col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68160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addkey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2385" y="1249045"/>
            <a:ext cx="7692390" cy="5262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sz="2800">
                <a:sym typeface="+mn-ea"/>
              </a:rPr>
              <a:t>    always @(posedge ok_col) refresh_col &lt;= 1;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always @(posedge ok_key) refresh_key &lt;= 1;</a:t>
            </a:r>
            <a:endParaRPr sz="2800">
              <a:sym typeface="+mn-ea"/>
            </a:endParaRPr>
          </a:p>
          <a:p>
            <a:pPr algn="l"/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always @(posedge clk) 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begin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if (~ok_col)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begin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    refresh_col &lt;= 0;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    refresh_key &lt;= 0;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    ok_add &lt;= 0;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end</a:t>
            </a:r>
            <a:endParaRPr sz="2800">
              <a:sym typeface="+mn-ea"/>
            </a:endParaRPr>
          </a:p>
          <a:p>
            <a:pPr algn="l"/>
            <a:endParaRPr sz="28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3170" y="2412365"/>
            <a:ext cx="6674485" cy="4399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else if (refresh_col)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begin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    plain_add &lt;= plain_col ^ newkey;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    ok_add &lt;= 1;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    refresh_col &lt;= 0;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    refresh_key &lt;= 0;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end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else ok_add &lt;= 0;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end</a:t>
            </a:r>
            <a:endParaRPr sz="28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268160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addkey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4154170" cy="26765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plain_col,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ok_col,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[4:1] counter_t,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key,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is_first,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9925" y="1447165"/>
            <a:ext cx="514223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reg [128:1] plain_add,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reg ok_add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2" name="虚尾箭头 11"/>
          <p:cNvSpPr/>
          <p:nvPr/>
        </p:nvSpPr>
        <p:spPr>
          <a:xfrm>
            <a:off x="589280" y="5744845"/>
            <a:ext cx="1814830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6538" y="4666615"/>
            <a:ext cx="1899920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key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counter_t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0" name="虚尾箭头 9"/>
          <p:cNvSpPr/>
          <p:nvPr/>
        </p:nvSpPr>
        <p:spPr>
          <a:xfrm>
            <a:off x="6238875" y="5754370"/>
            <a:ext cx="1396365" cy="31623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52833" y="4695190"/>
            <a:ext cx="156781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newkey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ok_key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7" name="虚尾箭头 16"/>
          <p:cNvSpPr/>
          <p:nvPr/>
        </p:nvSpPr>
        <p:spPr>
          <a:xfrm>
            <a:off x="9785350" y="5771515"/>
            <a:ext cx="1886585" cy="30099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85033" y="4666615"/>
            <a:ext cx="1953260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plain_add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ok_add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0648" y="5589905"/>
            <a:ext cx="180975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add key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3" name="虚尾箭头 2"/>
          <p:cNvSpPr/>
          <p:nvPr/>
        </p:nvSpPr>
        <p:spPr>
          <a:xfrm rot="5400000">
            <a:off x="8174990" y="4959350"/>
            <a:ext cx="902335" cy="31623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91158" y="3590290"/>
            <a:ext cx="179387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plain_col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ok_col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3825" y="-40640"/>
            <a:ext cx="12440285" cy="6903085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98090" y="5568315"/>
            <a:ext cx="3498850" cy="706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keyexpansion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32893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3170" y="151130"/>
            <a:ext cx="486791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keyexpansion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6855" y="1315085"/>
            <a:ext cx="3326765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4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4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4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key,</a:t>
            </a:r>
            <a:endParaRPr lang="en-US" altLang="zh-CN" sz="24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4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[4:1] counter_t,</a:t>
            </a:r>
            <a:endParaRPr lang="en-US" altLang="zh-CN" sz="24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4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ok_add,</a:t>
            </a:r>
            <a:endParaRPr lang="en-US" altLang="zh-CN" sz="24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9925" y="1447165"/>
            <a:ext cx="3620135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4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 newkey,</a:t>
            </a:r>
            <a:endParaRPr lang="en-US" altLang="zh-CN" sz="24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4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reg ok_key</a:t>
            </a:r>
            <a:endParaRPr lang="en-US" altLang="zh-CN" sz="24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98090" y="5079365"/>
            <a:ext cx="131826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xbox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虚尾箭头 11"/>
          <p:cNvSpPr/>
          <p:nvPr/>
        </p:nvSpPr>
        <p:spPr>
          <a:xfrm>
            <a:off x="589280" y="5255895"/>
            <a:ext cx="1814830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6538" y="4177665"/>
            <a:ext cx="235902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prekey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counter_buf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2" name="虚尾箭头 1"/>
          <p:cNvSpPr/>
          <p:nvPr/>
        </p:nvSpPr>
        <p:spPr>
          <a:xfrm>
            <a:off x="3983355" y="5265420"/>
            <a:ext cx="3036570" cy="33528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83038" y="4495800"/>
            <a:ext cx="29311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key_processed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96773" y="4955540"/>
            <a:ext cx="17576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is_first?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17" name="虚尾箭头 16"/>
          <p:cNvSpPr/>
          <p:nvPr/>
        </p:nvSpPr>
        <p:spPr>
          <a:xfrm>
            <a:off x="9131300" y="5282565"/>
            <a:ext cx="1886585" cy="30099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49753" y="4495800"/>
            <a:ext cx="15678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newkey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7" name="虚尾箭头 6"/>
          <p:cNvSpPr/>
          <p:nvPr/>
        </p:nvSpPr>
        <p:spPr>
          <a:xfrm rot="16200000">
            <a:off x="7666990" y="5712460"/>
            <a:ext cx="539750" cy="316230"/>
          </a:xfrm>
          <a:prstGeom prst="stripedRightArrow">
            <a:avLst>
              <a:gd name="adj1" fmla="val 50000"/>
              <a:gd name="adj2" fmla="val 927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28878" y="6066155"/>
            <a:ext cx="81534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/>
                </a:solidFill>
                <a:effectLst/>
              </a:rPr>
              <a:t>key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66590" y="2503170"/>
            <a:ext cx="6551295" cy="1814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sz="2800">
                <a:sym typeface="+mn-ea"/>
              </a:rPr>
              <a:t>    always @(posedge ok_add) </a:t>
            </a:r>
            <a:r>
              <a:rPr lang="en-US" sz="2800">
                <a:sym typeface="+mn-ea"/>
              </a:rPr>
              <a:t>	</a:t>
            </a:r>
            <a:r>
              <a:rPr sz="2800">
                <a:sym typeface="+mn-ea"/>
              </a:rPr>
              <a:t>begin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prekey &lt;= newkey;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    counter_buf &lt;= counter_t;</a:t>
            </a:r>
            <a:endParaRPr sz="2800">
              <a:sym typeface="+mn-ea"/>
            </a:endParaRPr>
          </a:p>
          <a:p>
            <a:pPr algn="l"/>
            <a:r>
              <a:rPr sz="2800">
                <a:sym typeface="+mn-ea"/>
              </a:rPr>
              <a:t>    end</a:t>
            </a:r>
            <a:endParaRPr sz="28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8090" y="5942965"/>
            <a:ext cx="131826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tbox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5850" y="5942965"/>
            <a:ext cx="131826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sbox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34480" y="59055"/>
            <a:ext cx="131254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top</a:t>
            </a:r>
            <a:endParaRPr lang="en-US" altLang="zh-CN" sz="48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04775" y="1464945"/>
            <a:ext cx="3468370" cy="20612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[8:1] din,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[2:1] cmd,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0495" y="1741805"/>
            <a:ext cx="364871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[8:1]dout,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ready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055" y="4733925"/>
            <a:ext cx="2336165" cy="132207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input_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91810" y="5240020"/>
            <a:ext cx="169862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engine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41675" y="3871595"/>
            <a:ext cx="239014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plain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key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start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44385" y="4117340"/>
            <a:ext cx="265366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cipher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ok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3266440" y="5453380"/>
            <a:ext cx="210756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虚尾箭头 35"/>
          <p:cNvSpPr/>
          <p:nvPr/>
        </p:nvSpPr>
        <p:spPr>
          <a:xfrm>
            <a:off x="7417435" y="5439410"/>
            <a:ext cx="210756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4460" y="-22860"/>
            <a:ext cx="12440285" cy="6903085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652000" y="4733925"/>
            <a:ext cx="2195830" cy="13220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output_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l"/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interface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8475" y="151130"/>
            <a:ext cx="572833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output_interface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2890" y="1464945"/>
            <a:ext cx="3733165" cy="1814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[128:1] cipher,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ok,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90410" y="1464945"/>
            <a:ext cx="331152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[8:1] dout,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ready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8130" y="370903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40805" y="3708400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44460" y="370903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57310" y="370903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79420" y="370903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25720" y="3963035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07355" y="3963670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906770" y="3963670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956993" y="4380865"/>
            <a:ext cx="10375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w16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88130" y="530796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40805" y="5307330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4460" y="530796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57310" y="530796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979420" y="530796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125720" y="5561965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507355" y="5562600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906770" y="5562600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615873" y="5979160"/>
            <a:ext cx="10375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w16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38433" y="2881630"/>
            <a:ext cx="35267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sz="3600">
                <a:solidFill>
                  <a:schemeClr val="accent2"/>
                </a:solidFill>
              </a:rPr>
              <a:t>reg [5:1] counter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79103" y="4309110"/>
            <a:ext cx="7835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w1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27488" y="4296410"/>
            <a:ext cx="7835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w2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979103" y="5979795"/>
            <a:ext cx="7835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w2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87813" y="5979795"/>
            <a:ext cx="7835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w3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6" name="下箭头 45"/>
          <p:cNvSpPr/>
          <p:nvPr/>
        </p:nvSpPr>
        <p:spPr>
          <a:xfrm rot="2340000">
            <a:off x="3533775" y="4837430"/>
            <a:ext cx="288290" cy="948055"/>
          </a:xfrm>
          <a:prstGeom prst="downArrow">
            <a:avLst>
              <a:gd name="adj1" fmla="val 50000"/>
              <a:gd name="adj2" fmla="val 887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 rot="2340000">
            <a:off x="7190105" y="4546600"/>
            <a:ext cx="288290" cy="948055"/>
          </a:xfrm>
          <a:prstGeom prst="downArrow">
            <a:avLst>
              <a:gd name="adj1" fmla="val 50000"/>
              <a:gd name="adj2" fmla="val 887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 rot="2340000">
            <a:off x="8402955" y="4629150"/>
            <a:ext cx="288290" cy="948055"/>
          </a:xfrm>
          <a:prstGeom prst="downArrow">
            <a:avLst>
              <a:gd name="adj1" fmla="val 50000"/>
              <a:gd name="adj2" fmla="val 887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 rot="2340000">
            <a:off x="4735195" y="4756150"/>
            <a:ext cx="288290" cy="948055"/>
          </a:xfrm>
          <a:prstGeom prst="downArrow">
            <a:avLst>
              <a:gd name="adj1" fmla="val 50000"/>
              <a:gd name="adj2" fmla="val 887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44588" y="3721735"/>
            <a:ext cx="111442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dout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18" name="下箭头 17"/>
          <p:cNvSpPr/>
          <p:nvPr/>
        </p:nvSpPr>
        <p:spPr>
          <a:xfrm rot="5400000">
            <a:off x="2663190" y="3655060"/>
            <a:ext cx="290830" cy="743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44588" y="5334635"/>
            <a:ext cx="111442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dout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22" name="下箭头 21"/>
          <p:cNvSpPr/>
          <p:nvPr/>
        </p:nvSpPr>
        <p:spPr>
          <a:xfrm rot="5400000">
            <a:off x="2663190" y="5267960"/>
            <a:ext cx="290830" cy="743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12218" y="5979795"/>
            <a:ext cx="10375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w15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15873" y="4366895"/>
            <a:ext cx="10375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w15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12218" y="4345305"/>
            <a:ext cx="10375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w14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29078" y="5979160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0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66445" y="67945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445" y="2124075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445" y="346837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445" y="550291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9900" y="679450"/>
            <a:ext cx="108585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800">
                <a:solidFill>
                  <a:srgbClr val="FF0000"/>
                </a:solidFill>
                <a:effectLst/>
              </a:rPr>
              <a:t>top</a:t>
            </a:r>
            <a:endParaRPr lang="en-US" altLang="zh-CN" sz="4800">
              <a:solidFill>
                <a:srgbClr val="FF0000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5365" y="1684655"/>
            <a:ext cx="233616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rgbClr val="FF0000"/>
                </a:solidFill>
                <a:effectLst/>
              </a:rPr>
              <a:t>input_</a:t>
            </a:r>
            <a:endParaRPr lang="en-US" altLang="zh-CN" sz="4000">
              <a:solidFill>
                <a:srgbClr val="FF0000"/>
              </a:solidFill>
              <a:effectLst/>
            </a:endParaRPr>
          </a:p>
          <a:p>
            <a:r>
              <a:rPr lang="en-US" altLang="zh-CN" sz="4000">
                <a:solidFill>
                  <a:srgbClr val="FF0000"/>
                </a:solidFill>
                <a:effectLst/>
              </a:rPr>
              <a:t>interface</a:t>
            </a:r>
            <a:endParaRPr lang="en-US" altLang="zh-CN" sz="4000">
              <a:solidFill>
                <a:srgbClr val="FF0000"/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13830" y="2000885"/>
            <a:ext cx="169862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rgbClr val="FF0000"/>
                </a:solidFill>
                <a:effectLst/>
              </a:rPr>
              <a:t>engine</a:t>
            </a:r>
            <a:endParaRPr lang="en-US" altLang="zh-CN" sz="4000">
              <a:solidFill>
                <a:srgbClr val="FF0000"/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04045" y="1755140"/>
            <a:ext cx="195326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rgbClr val="FF0000"/>
                </a:solidFill>
                <a:effectLst/>
              </a:rPr>
              <a:t>output_</a:t>
            </a:r>
            <a:endParaRPr lang="en-US" altLang="zh-CN" sz="3600">
              <a:solidFill>
                <a:srgbClr val="FF0000"/>
              </a:solidFill>
              <a:effectLst/>
            </a:endParaRPr>
          </a:p>
          <a:p>
            <a:r>
              <a:rPr lang="en-US" altLang="zh-CN" sz="3600">
                <a:solidFill>
                  <a:srgbClr val="FF0000"/>
                </a:solidFill>
                <a:effectLst/>
              </a:rPr>
              <a:t>interface</a:t>
            </a:r>
            <a:endParaRPr lang="en-US" altLang="zh-CN" sz="3600">
              <a:solidFill>
                <a:srgbClr val="FF0000"/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94075" y="3342005"/>
            <a:ext cx="241046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rgbClr val="FF0000"/>
                </a:solidFill>
                <a:effectLst/>
              </a:rPr>
              <a:t>input_plain</a:t>
            </a:r>
            <a:endParaRPr lang="en-US" altLang="zh-CN" sz="3600">
              <a:solidFill>
                <a:srgbClr val="FF0000"/>
              </a:solidFill>
              <a:effectLst/>
            </a:endParaRPr>
          </a:p>
          <a:p>
            <a:r>
              <a:rPr lang="en-US" altLang="zh-CN" sz="3600">
                <a:solidFill>
                  <a:srgbClr val="FF0000"/>
                </a:solidFill>
                <a:effectLst/>
              </a:rPr>
              <a:t>input_key</a:t>
            </a:r>
            <a:endParaRPr lang="en-US" altLang="zh-CN" sz="3600">
              <a:solidFill>
                <a:srgbClr val="FF0000"/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49645" y="3377565"/>
            <a:ext cx="360299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rgbClr val="FF0000"/>
                </a:solidFill>
                <a:effectLst/>
              </a:rPr>
              <a:t>  srd       shiftrow</a:t>
            </a:r>
            <a:endParaRPr lang="en-US" altLang="zh-CN" sz="3600">
              <a:solidFill>
                <a:srgbClr val="FF0000"/>
              </a:solidFill>
              <a:effectLst/>
            </a:endParaRPr>
          </a:p>
          <a:p>
            <a:r>
              <a:rPr lang="en-US" altLang="zh-CN" sz="3600">
                <a:solidFill>
                  <a:srgbClr val="FF0000"/>
                </a:solidFill>
                <a:effectLst/>
              </a:rPr>
              <a:t>mixcol    addkey</a:t>
            </a:r>
            <a:endParaRPr lang="en-US" altLang="zh-CN" sz="3600">
              <a:solidFill>
                <a:srgbClr val="FF0000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0460" y="5595620"/>
            <a:ext cx="118173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rgbClr val="FF0000"/>
                </a:solidFill>
                <a:effectLst/>
              </a:rPr>
              <a:t>sbox</a:t>
            </a:r>
            <a:endParaRPr lang="en-US" altLang="zh-CN" sz="3600">
              <a:solidFill>
                <a:srgbClr val="FF0000"/>
              </a:solidFill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04535" y="559562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rgbClr val="FF0000"/>
                </a:solidFill>
                <a:effectLst/>
              </a:rPr>
              <a:t>tbox</a:t>
            </a:r>
            <a:endParaRPr lang="en-US" altLang="zh-CN" sz="3600">
              <a:solidFill>
                <a:srgbClr val="FF0000"/>
              </a:solidFill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31735" y="5595620"/>
            <a:ext cx="118999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rgbClr val="FF0000"/>
                </a:solidFill>
                <a:effectLst/>
              </a:rPr>
              <a:t>xbox</a:t>
            </a:r>
            <a:endParaRPr lang="en-US" altLang="zh-CN" sz="3600">
              <a:solidFill>
                <a:srgbClr val="FF0000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4045" y="5595620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rgbClr val="FF0000"/>
                </a:solidFill>
                <a:effectLst/>
              </a:rPr>
              <a:t>dbox</a:t>
            </a:r>
            <a:endParaRPr lang="en-US" altLang="zh-CN" sz="3600">
              <a:solidFill>
                <a:srgbClr val="FF0000"/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21725" y="4655820"/>
            <a:ext cx="299466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>
                <a:solidFill>
                  <a:srgbClr val="FF0000"/>
                </a:solidFill>
                <a:effectLst/>
              </a:rPr>
              <a:t>keyexpansion</a:t>
            </a:r>
            <a:endParaRPr lang="en-US" altLang="zh-CN" sz="36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7690" y="163131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8485" y="314769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66445" y="4963160"/>
            <a:ext cx="7709535" cy="31115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36635" y="4728845"/>
            <a:ext cx="0" cy="671830"/>
          </a:xfrm>
          <a:prstGeom prst="line">
            <a:avLst/>
          </a:prstGeom>
          <a:ln w="28575" cap="flat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8618855" y="5436235"/>
            <a:ext cx="3070225" cy="35560"/>
          </a:xfrm>
          <a:prstGeom prst="line">
            <a:avLst/>
          </a:prstGeom>
          <a:ln w="28575" cap="flat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8646160" y="4655820"/>
            <a:ext cx="3070225" cy="35560"/>
          </a:xfrm>
          <a:prstGeom prst="line">
            <a:avLst/>
          </a:prstGeom>
          <a:ln w="28575" cap="flat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34480" y="59055"/>
            <a:ext cx="131254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top</a:t>
            </a:r>
            <a:endParaRPr lang="en-US" altLang="zh-CN" sz="48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04775" y="1464945"/>
            <a:ext cx="3468370" cy="20612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[8:1] din,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[2:1] cmd,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0495" y="1741805"/>
            <a:ext cx="364871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[8:1]dout,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ok,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32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ready</a:t>
            </a:r>
            <a:endParaRPr lang="en-US" altLang="zh-CN" sz="32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91810" y="5240020"/>
            <a:ext cx="169862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engine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652000" y="4733925"/>
            <a:ext cx="2195830" cy="132207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output_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interface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41675" y="3871595"/>
            <a:ext cx="239014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plain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key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start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44385" y="4117340"/>
            <a:ext cx="2653665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[128:1] cipher</a:t>
            </a:r>
            <a:endParaRPr lang="en-US" altLang="zh-CN" sz="320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altLang="zh-CN" sz="3200">
                <a:solidFill>
                  <a:schemeClr val="accent1"/>
                </a:solidFill>
                <a:effectLst/>
              </a:rPr>
              <a:t>ok</a:t>
            </a:r>
            <a:endParaRPr lang="en-US" altLang="zh-CN" sz="3200">
              <a:solidFill>
                <a:schemeClr val="accent1"/>
              </a:solidFill>
              <a:effectLst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3266440" y="5453380"/>
            <a:ext cx="210756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虚尾箭头 35"/>
          <p:cNvSpPr/>
          <p:nvPr/>
        </p:nvSpPr>
        <p:spPr>
          <a:xfrm>
            <a:off x="7417435" y="5439410"/>
            <a:ext cx="2107565" cy="30861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45085" y="-41275"/>
            <a:ext cx="12282170" cy="6940550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4055" y="4733925"/>
            <a:ext cx="2336165" cy="13220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input_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8475" y="151130"/>
            <a:ext cx="521970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input_interface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2890" y="1464945"/>
            <a:ext cx="3056255" cy="22453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[8:1] din,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[2:1] cmd,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ready,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90410" y="1464945"/>
            <a:ext cx="3739515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 plain,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[128:1] key,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start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4983" y="4431030"/>
            <a:ext cx="5904230" cy="1814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sz="2800"/>
              <a:t>    assign cmd_sp = (cmd == 2'b01);</a:t>
            </a:r>
            <a:endParaRPr lang="zh-CN" altLang="en-US" sz="2800"/>
          </a:p>
          <a:p>
            <a:pPr algn="l"/>
            <a:r>
              <a:rPr lang="zh-CN" altLang="en-US" sz="2800"/>
              <a:t>    assign cmd_sk = (cmd == 2'b10);</a:t>
            </a:r>
            <a:endParaRPr lang="zh-CN" altLang="en-US" sz="2800"/>
          </a:p>
          <a:p>
            <a:pPr algn="l"/>
            <a:r>
              <a:rPr lang="zh-CN" altLang="en-US" sz="2800"/>
              <a:t>    assign cmd_st = (cmd == 2'b11);</a:t>
            </a:r>
            <a:endParaRPr lang="zh-CN" altLang="en-US" sz="2800"/>
          </a:p>
          <a:p>
            <a:pPr algn="l"/>
            <a:r>
              <a:rPr lang="zh-CN" altLang="en-US" sz="2800"/>
              <a:t>    assign start = cmd_st;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7090093" y="4431030"/>
            <a:ext cx="3889375" cy="1814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sz="2800">
                <a:solidFill>
                  <a:schemeClr val="lt1"/>
                </a:solidFill>
              </a:rPr>
              <a:t>    parameter S_ID = 0;</a:t>
            </a:r>
            <a:endParaRPr lang="zh-CN" altLang="en-US" sz="2800">
              <a:solidFill>
                <a:schemeClr val="lt1"/>
              </a:solidFill>
            </a:endParaRPr>
          </a:p>
          <a:p>
            <a:pPr algn="l"/>
            <a:r>
              <a:rPr lang="zh-CN" altLang="en-US" sz="2800">
                <a:solidFill>
                  <a:schemeClr val="lt1"/>
                </a:solidFill>
              </a:rPr>
              <a:t>    parameter S_SP = 1;</a:t>
            </a:r>
            <a:endParaRPr lang="zh-CN" altLang="en-US" sz="2800">
              <a:solidFill>
                <a:schemeClr val="lt1"/>
              </a:solidFill>
            </a:endParaRPr>
          </a:p>
          <a:p>
            <a:pPr algn="l"/>
            <a:r>
              <a:rPr lang="zh-CN" altLang="en-US" sz="2800">
                <a:solidFill>
                  <a:schemeClr val="lt1"/>
                </a:solidFill>
              </a:rPr>
              <a:t>    parameter S_SK = 2;</a:t>
            </a:r>
            <a:endParaRPr lang="zh-CN" altLang="en-US" sz="2800">
              <a:solidFill>
                <a:schemeClr val="lt1"/>
              </a:solidFill>
            </a:endParaRPr>
          </a:p>
          <a:p>
            <a:pPr algn="l"/>
            <a:r>
              <a:rPr lang="zh-CN" altLang="en-US" sz="2800">
                <a:solidFill>
                  <a:schemeClr val="lt1"/>
                </a:solidFill>
              </a:rPr>
              <a:t>    parameter S_ST = 3;</a:t>
            </a:r>
            <a:endParaRPr lang="zh-CN" altLang="en-US"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8475" y="151130"/>
            <a:ext cx="521970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input_interface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56150" y="1675130"/>
            <a:ext cx="2016760" cy="1762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98815" y="3249295"/>
            <a:ext cx="2016760" cy="1762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21835" y="4853305"/>
            <a:ext cx="2016760" cy="1762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272540" y="2940050"/>
            <a:ext cx="2016760" cy="1762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54085" y="3746500"/>
            <a:ext cx="15068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S_ST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27810" y="3436620"/>
            <a:ext cx="15481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S_SP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56150" y="5349875"/>
            <a:ext cx="15589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S_SK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3175" y="2171700"/>
            <a:ext cx="1362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S_ID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 rot="9660000">
            <a:off x="2955290" y="2770505"/>
            <a:ext cx="181864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 rot="20400000">
            <a:off x="3308985" y="3332480"/>
            <a:ext cx="181864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5400000">
            <a:off x="4688205" y="4034155"/>
            <a:ext cx="144526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5161915" y="4034155"/>
            <a:ext cx="144526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2480000">
            <a:off x="6541770" y="3221355"/>
            <a:ext cx="181864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500000">
            <a:off x="6779895" y="2839720"/>
            <a:ext cx="181864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20580000">
            <a:off x="2692083" y="2051050"/>
            <a:ext cx="19989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cmd_sp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74403" y="4286885"/>
            <a:ext cx="19615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cmd_sk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  <p:sp>
        <p:nvSpPr>
          <p:cNvPr id="26" name="文本框 25"/>
          <p:cNvSpPr txBox="1"/>
          <p:nvPr/>
        </p:nvSpPr>
        <p:spPr>
          <a:xfrm rot="1440000">
            <a:off x="7062788" y="2121535"/>
            <a:ext cx="18580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cmd_st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  <p:sp>
        <p:nvSpPr>
          <p:cNvPr id="36" name="虚尾箭头 35"/>
          <p:cNvSpPr/>
          <p:nvPr/>
        </p:nvSpPr>
        <p:spPr>
          <a:xfrm>
            <a:off x="10424795" y="3882390"/>
            <a:ext cx="1729105" cy="497205"/>
          </a:xfrm>
          <a:prstGeom prst="stripedRightArrow">
            <a:avLst>
              <a:gd name="adj1" fmla="val 26337"/>
              <a:gd name="adj2" fmla="val 842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567988" y="325437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start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300" y="5666105"/>
            <a:ext cx="275526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input_plain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66025" y="5666105"/>
            <a:ext cx="2494915" cy="70675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input_key</a:t>
            </a:r>
            <a:endParaRPr lang="en-US" altLang="zh-CN" sz="40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1" name="虚尾箭头 30"/>
          <p:cNvSpPr/>
          <p:nvPr/>
        </p:nvSpPr>
        <p:spPr>
          <a:xfrm rot="5400000">
            <a:off x="1664335" y="5012690"/>
            <a:ext cx="941705" cy="318770"/>
          </a:xfrm>
          <a:prstGeom prst="stripedRightArrow">
            <a:avLst>
              <a:gd name="adj1" fmla="val 32057"/>
              <a:gd name="adj2" fmla="val 1231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 rot="20640000">
            <a:off x="3161348" y="3498215"/>
            <a:ext cx="211391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/>
              </a:rPr>
              <a:t>plain_ok_</a:t>
            </a:r>
            <a:endParaRPr lang="en-US" altLang="zh-CN" sz="3600">
              <a:solidFill>
                <a:schemeClr val="accent1"/>
              </a:solidFill>
              <a:effectLst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6569710" y="5802630"/>
            <a:ext cx="996950" cy="315595"/>
          </a:xfrm>
          <a:prstGeom prst="stripedRightArrow">
            <a:avLst>
              <a:gd name="adj1" fmla="val 26337"/>
              <a:gd name="adj2" fmla="val 842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58828" y="4366260"/>
            <a:ext cx="185166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/>
              </a:rPr>
              <a:t>key_ok_</a:t>
            </a:r>
            <a:endParaRPr lang="en-US" altLang="zh-CN" sz="3600">
              <a:solidFill>
                <a:schemeClr val="accent1"/>
              </a:solidFill>
              <a:effectLst/>
            </a:endParaRPr>
          </a:p>
        </p:txBody>
      </p:sp>
      <p:sp>
        <p:nvSpPr>
          <p:cNvPr id="38" name="文本框 37"/>
          <p:cNvSpPr txBox="1"/>
          <p:nvPr/>
        </p:nvSpPr>
        <p:spPr>
          <a:xfrm rot="1380000">
            <a:off x="6618923" y="3324225"/>
            <a:ext cx="1452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ready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8475" y="151130"/>
            <a:ext cx="521970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input_interface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1340" y="1284605"/>
            <a:ext cx="11416665" cy="5631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 sz="2400"/>
              <a:t>    reg [2:1] state, next_state;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    always@(*)</a:t>
            </a:r>
            <a:endParaRPr lang="zh-CN" altLang="en-US" sz="2400"/>
          </a:p>
          <a:p>
            <a:pPr algn="l"/>
            <a:r>
              <a:rPr lang="zh-CN" altLang="en-US" sz="2400"/>
              <a:t>    begin</a:t>
            </a:r>
            <a:endParaRPr lang="zh-CN" altLang="en-US" sz="2400"/>
          </a:p>
          <a:p>
            <a:pPr algn="l"/>
            <a:r>
              <a:rPr lang="zh-CN" altLang="en-US" sz="2400"/>
              <a:t>	if(~rst_) state = S_ID;</a:t>
            </a:r>
            <a:endParaRPr lang="zh-CN" altLang="en-US" sz="2400"/>
          </a:p>
          <a:p>
            <a:pPr algn="l"/>
            <a:r>
              <a:rPr lang="zh-CN" altLang="en-US" sz="2400"/>
              <a:t>	else case(state)</a:t>
            </a:r>
            <a:endParaRPr lang="zh-CN" altLang="en-US" sz="2400"/>
          </a:p>
          <a:p>
            <a:pPr algn="l"/>
            <a:r>
              <a:rPr lang="zh-CN" altLang="en-US" sz="2400"/>
              <a:t>	    S_ID: next_state = cmd_sp?S_SP : cmd_sk?S_SK : cmd_st?S_ST : state;</a:t>
            </a:r>
            <a:endParaRPr lang="zh-CN" altLang="en-US" sz="2400"/>
          </a:p>
          <a:p>
            <a:pPr algn="l"/>
            <a:r>
              <a:rPr lang="zh-CN" altLang="en-US" sz="2400"/>
              <a:t>	    S_SP: next_state = plain_ok_?state : S_ID;</a:t>
            </a:r>
            <a:endParaRPr lang="zh-CN" altLang="en-US" sz="2400"/>
          </a:p>
          <a:p>
            <a:pPr algn="l"/>
            <a:r>
              <a:rPr lang="zh-CN" altLang="en-US" sz="2400"/>
              <a:t>	    S_SK: next_state = key_ok_?state : S_ID;</a:t>
            </a:r>
            <a:endParaRPr lang="zh-CN" altLang="en-US" sz="2400"/>
          </a:p>
          <a:p>
            <a:pPr algn="l"/>
            <a:r>
              <a:rPr lang="zh-CN" altLang="en-US" sz="2400"/>
              <a:t>	    S_ST: next_state = ready?S_ID : state;</a:t>
            </a:r>
            <a:endParaRPr lang="zh-CN" altLang="en-US" sz="2400"/>
          </a:p>
          <a:p>
            <a:pPr algn="l"/>
            <a:r>
              <a:rPr lang="zh-CN" altLang="en-US" sz="2400"/>
              <a:t>	    default: next_state = S_ID;</a:t>
            </a:r>
            <a:endParaRPr lang="zh-CN" altLang="en-US" sz="2400"/>
          </a:p>
          <a:p>
            <a:pPr algn="l"/>
            <a:r>
              <a:rPr lang="zh-CN" altLang="en-US" sz="2400"/>
              <a:t>	endcase</a:t>
            </a:r>
            <a:endParaRPr lang="zh-CN" altLang="en-US" sz="2400"/>
          </a:p>
          <a:p>
            <a:pPr algn="l"/>
            <a:r>
              <a:rPr lang="zh-CN" altLang="en-US" sz="2400"/>
              <a:t>    end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    always@(posedge clk) state &lt;= next_state;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8475" y="151130"/>
            <a:ext cx="521970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input_interface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56150" y="1675130"/>
            <a:ext cx="2016760" cy="1762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98815" y="3249295"/>
            <a:ext cx="2016760" cy="1762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21835" y="4853305"/>
            <a:ext cx="2016760" cy="1762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272540" y="2940050"/>
            <a:ext cx="2016760" cy="1762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54085" y="3746500"/>
            <a:ext cx="15068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S_ST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27810" y="3436620"/>
            <a:ext cx="15481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S_SP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56150" y="5349875"/>
            <a:ext cx="15589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S_SK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3175" y="2171700"/>
            <a:ext cx="1362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S_ID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 rot="9660000">
            <a:off x="2955290" y="2770505"/>
            <a:ext cx="181864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 rot="20400000">
            <a:off x="3308985" y="3332480"/>
            <a:ext cx="181864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5400000">
            <a:off x="4688205" y="4034155"/>
            <a:ext cx="144526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5161915" y="4034155"/>
            <a:ext cx="144526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2480000">
            <a:off x="6541770" y="3221355"/>
            <a:ext cx="181864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500000">
            <a:off x="6779895" y="2839720"/>
            <a:ext cx="1818640" cy="193040"/>
          </a:xfrm>
          <a:prstGeom prst="rightArrow">
            <a:avLst>
              <a:gd name="adj1" fmla="val 50000"/>
              <a:gd name="adj2" fmla="val 236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20580000">
            <a:off x="2692083" y="2051050"/>
            <a:ext cx="19989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cmd_sp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74403" y="4286885"/>
            <a:ext cx="19615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cmd_sk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  <p:sp>
        <p:nvSpPr>
          <p:cNvPr id="26" name="文本框 25"/>
          <p:cNvSpPr txBox="1"/>
          <p:nvPr/>
        </p:nvSpPr>
        <p:spPr>
          <a:xfrm rot="1440000">
            <a:off x="7062788" y="2121535"/>
            <a:ext cx="18580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cmd_st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  <p:sp>
        <p:nvSpPr>
          <p:cNvPr id="36" name="虚尾箭头 35"/>
          <p:cNvSpPr/>
          <p:nvPr/>
        </p:nvSpPr>
        <p:spPr>
          <a:xfrm>
            <a:off x="10424795" y="3882390"/>
            <a:ext cx="1729105" cy="497205"/>
          </a:xfrm>
          <a:prstGeom prst="stripedRightArrow">
            <a:avLst>
              <a:gd name="adj1" fmla="val 26337"/>
              <a:gd name="adj2" fmla="val 842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567988" y="325437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start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  <p:sp>
        <p:nvSpPr>
          <p:cNvPr id="31" name="虚尾箭头 30"/>
          <p:cNvSpPr/>
          <p:nvPr/>
        </p:nvSpPr>
        <p:spPr>
          <a:xfrm rot="5400000">
            <a:off x="1664335" y="5012690"/>
            <a:ext cx="941705" cy="318770"/>
          </a:xfrm>
          <a:prstGeom prst="stripedRightArrow">
            <a:avLst>
              <a:gd name="adj1" fmla="val 32057"/>
              <a:gd name="adj2" fmla="val 1231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 rot="20640000">
            <a:off x="3161348" y="3498215"/>
            <a:ext cx="211391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/>
              </a:rPr>
              <a:t>plain_ok_</a:t>
            </a:r>
            <a:endParaRPr lang="en-US" altLang="zh-CN" sz="3600">
              <a:solidFill>
                <a:schemeClr val="accent1"/>
              </a:solidFill>
              <a:effectLst/>
            </a:endParaRPr>
          </a:p>
        </p:txBody>
      </p:sp>
      <p:sp>
        <p:nvSpPr>
          <p:cNvPr id="35" name="虚尾箭头 34"/>
          <p:cNvSpPr/>
          <p:nvPr/>
        </p:nvSpPr>
        <p:spPr>
          <a:xfrm>
            <a:off x="6569710" y="5802630"/>
            <a:ext cx="996950" cy="315595"/>
          </a:xfrm>
          <a:prstGeom prst="stripedRightArrow">
            <a:avLst>
              <a:gd name="adj1" fmla="val 26337"/>
              <a:gd name="adj2" fmla="val 842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58828" y="4366260"/>
            <a:ext cx="185166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/>
              </a:rPr>
              <a:t>key_ok_</a:t>
            </a:r>
            <a:endParaRPr lang="en-US" altLang="zh-CN" sz="3600">
              <a:solidFill>
                <a:schemeClr val="accent1"/>
              </a:solidFill>
              <a:effectLst/>
            </a:endParaRPr>
          </a:p>
        </p:txBody>
      </p:sp>
      <p:sp>
        <p:nvSpPr>
          <p:cNvPr id="38" name="文本框 37"/>
          <p:cNvSpPr txBox="1"/>
          <p:nvPr/>
        </p:nvSpPr>
        <p:spPr>
          <a:xfrm rot="1380000">
            <a:off x="6618923" y="3324225"/>
            <a:ext cx="1452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4000">
                <a:solidFill>
                  <a:schemeClr val="accent1"/>
                </a:solidFill>
                <a:effectLst/>
              </a:rPr>
              <a:t>ready</a:t>
            </a:r>
            <a:endParaRPr lang="en-US" altLang="zh-CN" sz="4000">
              <a:solidFill>
                <a:schemeClr val="accent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45085" y="-41275"/>
            <a:ext cx="12282170" cy="6940550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95300" y="5666105"/>
            <a:ext cx="2755265" cy="706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input_plain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66025" y="5666105"/>
            <a:ext cx="2494915" cy="7067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gradFill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en-US" altLang="zh-CN" sz="4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input_key</a:t>
            </a:r>
            <a:endParaRPr lang="en-US" altLang="zh-CN" sz="4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altLang="zh-CN" sz="4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68345" y="180975"/>
            <a:ext cx="807339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input_plain &amp; input_key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8300" y="1464945"/>
            <a:ext cx="2845435" cy="1814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clk,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rst_,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[8:1] din,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input cmd_sp,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16658" y="3844925"/>
            <a:ext cx="129222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din_1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7540" y="1464945"/>
            <a:ext cx="435165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reg [128:1] plain,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r>
              <a:rPr lang="en-US" altLang="zh-CN" sz="28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  output plain_ok_</a:t>
            </a:r>
            <a:endParaRPr lang="en-US" altLang="zh-CN" sz="280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3175" y="381825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95850" y="3817620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99505" y="381825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12355" y="381825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34465" y="381825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80765" y="4072255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2400" y="4072890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61815" y="4072890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5400000">
            <a:off x="7984490" y="3763645"/>
            <a:ext cx="290830" cy="743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816658" y="5443855"/>
            <a:ext cx="129222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din_2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43175" y="541718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895850" y="5416550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99505" y="541718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12355" y="541718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434465" y="5417185"/>
            <a:ext cx="7810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580765" y="5671185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62400" y="5671820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61815" y="5671820"/>
            <a:ext cx="16383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5400000">
            <a:off x="7984490" y="5362575"/>
            <a:ext cx="290830" cy="7435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943918" y="6088380"/>
            <a:ext cx="129222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din_1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38433" y="2881630"/>
            <a:ext cx="35267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sz="3600">
                <a:solidFill>
                  <a:schemeClr val="accent2"/>
                </a:solidFill>
              </a:rPr>
              <a:t>reg [5:1] counter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4148" y="4418330"/>
            <a:ext cx="90233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x_1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482533" y="4405630"/>
            <a:ext cx="90233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x_2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34148" y="6089015"/>
            <a:ext cx="90233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x_2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42858" y="6089015"/>
            <a:ext cx="90233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3600">
                <a:solidFill>
                  <a:schemeClr val="accent2"/>
                </a:solidFill>
                <a:effectLst/>
              </a:rPr>
              <a:t>x_3</a:t>
            </a:r>
            <a:endParaRPr lang="en-US" altLang="zh-CN" sz="3600">
              <a:solidFill>
                <a:schemeClr val="accent2"/>
              </a:solidFill>
              <a:effectLst/>
            </a:endParaRPr>
          </a:p>
        </p:txBody>
      </p:sp>
      <p:sp>
        <p:nvSpPr>
          <p:cNvPr id="46" name="下箭头 45"/>
          <p:cNvSpPr/>
          <p:nvPr/>
        </p:nvSpPr>
        <p:spPr>
          <a:xfrm rot="2340000">
            <a:off x="1988820" y="4946650"/>
            <a:ext cx="288290" cy="948055"/>
          </a:xfrm>
          <a:prstGeom prst="downArrow">
            <a:avLst>
              <a:gd name="adj1" fmla="val 50000"/>
              <a:gd name="adj2" fmla="val 887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 rot="2340000">
            <a:off x="5645150" y="4655820"/>
            <a:ext cx="288290" cy="948055"/>
          </a:xfrm>
          <a:prstGeom prst="downArrow">
            <a:avLst>
              <a:gd name="adj1" fmla="val 50000"/>
              <a:gd name="adj2" fmla="val 887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 rot="2340000">
            <a:off x="6858000" y="4738370"/>
            <a:ext cx="288290" cy="948055"/>
          </a:xfrm>
          <a:prstGeom prst="downArrow">
            <a:avLst>
              <a:gd name="adj1" fmla="val 50000"/>
              <a:gd name="adj2" fmla="val 887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 rot="2340000">
            <a:off x="3190240" y="4865370"/>
            <a:ext cx="288290" cy="948055"/>
          </a:xfrm>
          <a:prstGeom prst="downArrow">
            <a:avLst>
              <a:gd name="adj1" fmla="val 50000"/>
              <a:gd name="adj2" fmla="val 887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055" y="243840"/>
            <a:ext cx="219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 </a:t>
            </a:r>
            <a:r>
              <a:rPr lang="en-US" altLang="zh-CN" sz="4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altLang="zh-CN" sz="48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68345" y="180975"/>
            <a:ext cx="807339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6000">
                <a:solidFill>
                  <a:srgbClr val="FF0000"/>
                </a:solidFill>
                <a:effectLst/>
              </a:rPr>
              <a:t>input_plain &amp; input_key</a:t>
            </a:r>
            <a:endParaRPr lang="en-US" altLang="zh-CN" sz="6000"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5300" y="1195705"/>
            <a:ext cx="11549380" cy="53340"/>
          </a:xfrm>
          <a:prstGeom prst="line">
            <a:avLst/>
          </a:prstGeom>
          <a:ln w="25400" cap="flat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6535" y="1423035"/>
            <a:ext cx="6630035" cy="4892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 sz="2400"/>
              <a:t>    assign plain_ok_ = ~(counter == 5'b10000);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    always @(posedge cmd_sp) is_working &lt;= 1;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    always @(posedge clk)</a:t>
            </a:r>
            <a:endParaRPr lang="zh-CN" altLang="en-US" sz="2400"/>
          </a:p>
          <a:p>
            <a:pPr algn="l"/>
            <a:r>
              <a:rPr lang="zh-CN" altLang="en-US" sz="2400"/>
              <a:t>    begin</a:t>
            </a:r>
            <a:endParaRPr lang="zh-CN" altLang="en-US" sz="2400"/>
          </a:p>
          <a:p>
            <a:pPr algn="l"/>
            <a:r>
              <a:rPr lang="zh-CN" altLang="en-US" sz="2400"/>
              <a:t>	if (~rst_ | ((is_working==0)&amp;~cmd_sp)) </a:t>
            </a:r>
            <a:endParaRPr lang="zh-CN" altLang="en-US" sz="2400"/>
          </a:p>
          <a:p>
            <a:pPr algn="l"/>
            <a:r>
              <a:rPr lang="zh-CN" altLang="en-US" sz="2400"/>
              <a:t>	begin</a:t>
            </a:r>
            <a:endParaRPr lang="zh-CN" altLang="en-US" sz="2400"/>
          </a:p>
          <a:p>
            <a:pPr algn="l"/>
            <a:r>
              <a:rPr lang="zh-CN" altLang="en-US" sz="2400"/>
              <a:t>		is_working &lt;= 0;</a:t>
            </a:r>
            <a:endParaRPr lang="zh-CN" altLang="en-US" sz="2400"/>
          </a:p>
          <a:p>
            <a:pPr algn="l"/>
            <a:r>
              <a:rPr lang="zh-CN" altLang="en-US" sz="2400"/>
              <a:t>	    counter &lt;= 5'b0;</a:t>
            </a:r>
            <a:endParaRPr lang="zh-CN" altLang="en-US" sz="2400"/>
          </a:p>
          <a:p>
            <a:pPr algn="l"/>
            <a:r>
              <a:rPr lang="zh-CN" altLang="en-US" sz="2400"/>
              <a:t>	    plain &lt;= 128'b0;</a:t>
            </a:r>
            <a:endParaRPr lang="zh-CN" altLang="en-US" sz="2400"/>
          </a:p>
          <a:p>
            <a:pPr algn="l"/>
            <a:r>
              <a:rPr lang="zh-CN" altLang="en-US" sz="2400"/>
              <a:t>	end</a:t>
            </a:r>
            <a:endParaRPr lang="zh-CN" altLang="en-US" sz="2400"/>
          </a:p>
          <a:p>
            <a:pPr algn="l"/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6955155" y="1792605"/>
            <a:ext cx="5089525" cy="4523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endParaRPr lang="zh-CN" altLang="en-US" sz="2400"/>
          </a:p>
          <a:p>
            <a:pPr algn="l"/>
            <a:r>
              <a:rPr lang="zh-CN" altLang="en-US" sz="2400"/>
              <a:t>	else if (counter == 5'b10000)</a:t>
            </a:r>
            <a:endParaRPr lang="zh-CN" altLang="en-US" sz="2400"/>
          </a:p>
          <a:p>
            <a:pPr algn="l"/>
            <a:r>
              <a:rPr lang="zh-CN" altLang="en-US" sz="2400"/>
              <a:t>	begin</a:t>
            </a:r>
            <a:endParaRPr lang="zh-CN" altLang="en-US" sz="2400"/>
          </a:p>
          <a:p>
            <a:pPr algn="l"/>
            <a:r>
              <a:rPr lang="zh-CN" altLang="en-US" sz="2400"/>
              <a:t>	    counter &lt;= counter;</a:t>
            </a:r>
            <a:endParaRPr lang="zh-CN" altLang="en-US" sz="2400"/>
          </a:p>
          <a:p>
            <a:pPr algn="l"/>
            <a:r>
              <a:rPr lang="zh-CN" altLang="en-US" sz="2400"/>
              <a:t>	    plain &lt;= plain;</a:t>
            </a:r>
            <a:endParaRPr lang="zh-CN" altLang="en-US" sz="2400"/>
          </a:p>
          <a:p>
            <a:pPr algn="l"/>
            <a:r>
              <a:rPr lang="zh-CN" altLang="en-US" sz="2400"/>
              <a:t>	end</a:t>
            </a:r>
            <a:endParaRPr lang="zh-CN" altLang="en-US" sz="2400"/>
          </a:p>
          <a:p>
            <a:pPr algn="l"/>
            <a:r>
              <a:rPr lang="zh-CN" altLang="en-US" sz="2400"/>
              <a:t>	else</a:t>
            </a:r>
            <a:endParaRPr lang="zh-CN" altLang="en-US" sz="2400"/>
          </a:p>
          <a:p>
            <a:pPr algn="l"/>
            <a:r>
              <a:rPr lang="zh-CN" altLang="en-US" sz="2400"/>
              <a:t>	begin</a:t>
            </a:r>
            <a:endParaRPr lang="zh-CN" altLang="en-US" sz="2400"/>
          </a:p>
          <a:p>
            <a:pPr algn="l"/>
            <a:r>
              <a:rPr lang="zh-CN" altLang="en-US" sz="2400"/>
              <a:t>	    counter &lt;= counter + 1'b1;</a:t>
            </a:r>
            <a:endParaRPr lang="zh-CN" altLang="en-US" sz="2400"/>
          </a:p>
          <a:p>
            <a:pPr algn="l"/>
            <a:r>
              <a:rPr lang="zh-CN" altLang="en-US" sz="2400"/>
              <a:t>	    plain &lt;= {plain[120:1],din};</a:t>
            </a:r>
            <a:endParaRPr lang="zh-CN" altLang="en-US" sz="2400"/>
          </a:p>
          <a:p>
            <a:pPr algn="l"/>
            <a:r>
              <a:rPr lang="zh-CN" altLang="en-US" sz="2400"/>
              <a:t>	end</a:t>
            </a:r>
            <a:endParaRPr lang="zh-CN" altLang="en-US" sz="2400"/>
          </a:p>
          <a:p>
            <a:pPr algn="l"/>
            <a:r>
              <a:rPr lang="zh-CN" altLang="en-US" sz="2400"/>
              <a:t>    end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7473</Words>
  <Application>WPS 演示</Application>
  <PresentationFormat>宽屏</PresentationFormat>
  <Paragraphs>831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</dc:creator>
  <cp:lastModifiedBy>mike</cp:lastModifiedBy>
  <cp:revision>6</cp:revision>
  <dcterms:created xsi:type="dcterms:W3CDTF">2020-05-20T10:21:43Z</dcterms:created>
  <dcterms:modified xsi:type="dcterms:W3CDTF">2020-05-20T10:21:43Z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