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9" r:id="rId3"/>
    <p:sldId id="280" r:id="rId4"/>
    <p:sldId id="281" r:id="rId5"/>
    <p:sldId id="282" r:id="rId6"/>
    <p:sldId id="290" r:id="rId7"/>
    <p:sldId id="291" r:id="rId8"/>
    <p:sldId id="292" r:id="rId9"/>
    <p:sldId id="293" r:id="rId10"/>
    <p:sldId id="294" r:id="rId11"/>
    <p:sldId id="295" r:id="rId12"/>
    <p:sldId id="296" r:id="rId13"/>
    <p:sldId id="283" r:id="rId14"/>
    <p:sldId id="284" r:id="rId15"/>
    <p:sldId id="285" r:id="rId16"/>
    <p:sldId id="286" r:id="rId17"/>
    <p:sldId id="298" r:id="rId18"/>
    <p:sldId id="288" r:id="rId19"/>
    <p:sldId id="289" r:id="rId20"/>
    <p:sldId id="270" r:id="rId21"/>
    <p:sldId id="269" r:id="rId22"/>
    <p:sldId id="278" r:id="rId23"/>
    <p:sldId id="275" r:id="rId24"/>
    <p:sldId id="276" r:id="rId25"/>
    <p:sldId id="277" r:id="rId26"/>
    <p:sldId id="274" r:id="rId27"/>
    <p:sldId id="273" r:id="rId28"/>
    <p:sldId id="272" r:id="rId29"/>
    <p:sldId id="29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60"/>
  </p:normalViewPr>
  <p:slideViewPr>
    <p:cSldViewPr snapToGrid="0" snapToObjects="1">
      <p:cViewPr>
        <p:scale>
          <a:sx n="121" d="100"/>
          <a:sy n="121" d="100"/>
        </p:scale>
        <p:origin x="-134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145788-7CD0-004B-80B3-07B6EA42B47B}" type="datetimeFigureOut">
              <a:rPr lang="en-US" smtClean="0"/>
              <a:t>5/10/13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F5FA1E-EA8F-5548-A14D-F30AD8BD5EC3}" type="slidenum">
              <a:rPr lang="en-US" smtClean="0"/>
              <a:t>‹#›</a:t>
            </a:fld>
            <a:endParaRPr lang="en-US"/>
          </a:p>
        </p:txBody>
      </p:sp>
    </p:spTree>
    <p:extLst>
      <p:ext uri="{BB962C8B-B14F-4D97-AF65-F5344CB8AC3E}">
        <p14:creationId xmlns:p14="http://schemas.microsoft.com/office/powerpoint/2010/main" val="2312844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 we ideally hope the table that store conflicts be low cost and can perform fast search.</a:t>
            </a:r>
          </a:p>
          <a:p>
            <a:r>
              <a:rPr lang="en-US" dirty="0" smtClean="0"/>
              <a:t>It is similar</a:t>
            </a:r>
            <a:r>
              <a:rPr lang="en-US" baseline="0" dirty="0" smtClean="0"/>
              <a:t> to the context of cache.</a:t>
            </a:r>
          </a:p>
          <a:p>
            <a:endParaRPr lang="en-US" dirty="0"/>
          </a:p>
        </p:txBody>
      </p:sp>
      <p:sp>
        <p:nvSpPr>
          <p:cNvPr id="4" name="Slide Number Placeholder 3"/>
          <p:cNvSpPr>
            <a:spLocks noGrp="1"/>
          </p:cNvSpPr>
          <p:nvPr>
            <p:ph type="sldNum" sz="quarter" idx="10"/>
          </p:nvPr>
        </p:nvSpPr>
        <p:spPr/>
        <p:txBody>
          <a:bodyPr/>
          <a:lstStyle/>
          <a:p>
            <a:fld id="{74A71098-9A44-B34B-91D6-E22C42D17BFE}" type="slidenum">
              <a:rPr lang="en-US" smtClean="0"/>
              <a:t>13</a:t>
            </a:fld>
            <a:endParaRPr lang="en-US"/>
          </a:p>
        </p:txBody>
      </p:sp>
    </p:spTree>
    <p:extLst>
      <p:ext uri="{BB962C8B-B14F-4D97-AF65-F5344CB8AC3E}">
        <p14:creationId xmlns:p14="http://schemas.microsoft.com/office/powerpoint/2010/main" val="330193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Logically, we design the conflict cache as an set associative cache.</a:t>
            </a:r>
            <a:r>
              <a:rPr lang="en-US" baseline="0" dirty="0" smtClean="0"/>
              <a:t> Thus can use different policy to maintain limited number of conflict transactions in the cache.</a:t>
            </a:r>
          </a:p>
          <a:p>
            <a:r>
              <a:rPr lang="en-US" baseline="0" dirty="0" smtClean="0"/>
              <a:t>But physically, because transaction id is very short (e.g. one byte in our configuration). It is possible and better to assign all ways to one cache line to achieve parallel search. </a:t>
            </a:r>
            <a:endParaRPr lang="en-US" dirty="0"/>
          </a:p>
        </p:txBody>
      </p:sp>
      <p:sp>
        <p:nvSpPr>
          <p:cNvPr id="4" name="Slide Number Placeholder 3"/>
          <p:cNvSpPr>
            <a:spLocks noGrp="1"/>
          </p:cNvSpPr>
          <p:nvPr>
            <p:ph type="sldNum" sz="quarter" idx="10"/>
          </p:nvPr>
        </p:nvSpPr>
        <p:spPr/>
        <p:txBody>
          <a:bodyPr/>
          <a:lstStyle/>
          <a:p>
            <a:fld id="{74A71098-9A44-B34B-91D6-E22C42D17BFE}" type="slidenum">
              <a:rPr lang="en-US" smtClean="0"/>
              <a:t>14</a:t>
            </a:fld>
            <a:endParaRPr lang="en-US"/>
          </a:p>
        </p:txBody>
      </p:sp>
    </p:spTree>
    <p:extLst>
      <p:ext uri="{BB962C8B-B14F-4D97-AF65-F5344CB8AC3E}">
        <p14:creationId xmlns:p14="http://schemas.microsoft.com/office/powerpoint/2010/main" val="15191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TM_Cond_Enter</a:t>
            </a:r>
            <a:r>
              <a:rPr lang="en-US" dirty="0" smtClean="0"/>
              <a:t> hashes the current PC to a transaction ID to index various hardware tables (AHT, CHT, conflict cache etc.) depending on which level-2 prediction scheme to use. If the transaction is scheduled to execute (speculatively) according to our prediction, ATV will be updated to indicate that this transaction becomes active and the thread continues executing the rest instructions in the transaction. If a transaction is scheduled to stall, a conditional branch will point the control flow to the </a:t>
            </a:r>
            <a:r>
              <a:rPr lang="en-US" dirty="0" err="1" smtClean="0"/>
              <a:t>TM_Cond_Enter</a:t>
            </a:r>
            <a:r>
              <a:rPr lang="en-US" dirty="0" smtClean="0"/>
              <a:t> instruction again.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4A71098-9A44-B34B-91D6-E22C42D17BFE}" type="slidenum">
              <a:rPr lang="en-US" smtClean="0"/>
              <a:t>17</a:t>
            </a:fld>
            <a:endParaRPr lang="en-US"/>
          </a:p>
        </p:txBody>
      </p:sp>
    </p:spTree>
    <p:extLst>
      <p:ext uri="{BB962C8B-B14F-4D97-AF65-F5344CB8AC3E}">
        <p14:creationId xmlns:p14="http://schemas.microsoft.com/office/powerpoint/2010/main" val="321140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940B569D-72C2-D14E-AC17-2C93635B8097}" type="datetimeFigureOut">
              <a:rPr lang="en-US" smtClean="0"/>
              <a:t>5/10/13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6586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B569D-72C2-D14E-AC17-2C93635B8097}" type="datetimeFigureOut">
              <a:rPr lang="en-US" smtClean="0"/>
              <a:t>5/10/13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81004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B569D-72C2-D14E-AC17-2C93635B8097}" type="datetimeFigureOut">
              <a:rPr lang="en-US" smtClean="0"/>
              <a:t>5/10/13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59501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B569D-72C2-D14E-AC17-2C93635B8097}" type="datetimeFigureOut">
              <a:rPr lang="en-US" smtClean="0"/>
              <a:t>5/10/13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184672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B569D-72C2-D14E-AC17-2C93635B8097}" type="datetimeFigureOut">
              <a:rPr lang="en-US" smtClean="0"/>
              <a:t>5/10/13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286403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0B569D-72C2-D14E-AC17-2C93635B8097}" type="datetimeFigureOut">
              <a:rPr lang="en-US" smtClean="0"/>
              <a:t>5/10/13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15892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0B569D-72C2-D14E-AC17-2C93635B8097}" type="datetimeFigureOut">
              <a:rPr lang="en-US" smtClean="0"/>
              <a:t>5/10/13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389822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0B569D-72C2-D14E-AC17-2C93635B8097}" type="datetimeFigureOut">
              <a:rPr lang="en-US" smtClean="0"/>
              <a:t>5/10/13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248862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B569D-72C2-D14E-AC17-2C93635B8097}" type="datetimeFigureOut">
              <a:rPr lang="en-US" smtClean="0"/>
              <a:t>5/10/13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87686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B569D-72C2-D14E-AC17-2C93635B8097}" type="datetimeFigureOut">
              <a:rPr lang="en-US" smtClean="0"/>
              <a:t>5/10/13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172865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B569D-72C2-D14E-AC17-2C93635B8097}" type="datetimeFigureOut">
              <a:rPr lang="en-US" smtClean="0"/>
              <a:t>5/10/13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639C5-DC96-114A-B393-42CB3177F828}" type="slidenum">
              <a:rPr lang="en-US" smtClean="0"/>
              <a:t>‹#›</a:t>
            </a:fld>
            <a:endParaRPr lang="en-US"/>
          </a:p>
        </p:txBody>
      </p:sp>
    </p:spTree>
    <p:extLst>
      <p:ext uri="{BB962C8B-B14F-4D97-AF65-F5344CB8AC3E}">
        <p14:creationId xmlns:p14="http://schemas.microsoft.com/office/powerpoint/2010/main" val="1806758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B569D-72C2-D14E-AC17-2C93635B8097}" type="datetimeFigureOut">
              <a:rPr lang="en-US" smtClean="0"/>
              <a:t>5/10/13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639C5-DC96-114A-B393-42CB3177F828}" type="slidenum">
              <a:rPr lang="en-US" smtClean="0"/>
              <a:t>‹#›</a:t>
            </a:fld>
            <a:endParaRPr lang="en-US"/>
          </a:p>
        </p:txBody>
      </p:sp>
    </p:spTree>
    <p:extLst>
      <p:ext uri="{BB962C8B-B14F-4D97-AF65-F5344CB8AC3E}">
        <p14:creationId xmlns:p14="http://schemas.microsoft.com/office/powerpoint/2010/main" val="273519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rochester.edu/research/synchronization/rstm" TargetMode="External"/><Relationship Id="rId3" Type="http://schemas.openxmlformats.org/officeDocument/2006/relationships/hyperlink" Target="http://stamp.stanford.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9675"/>
            <a:ext cx="7772400" cy="1470025"/>
          </a:xfrm>
        </p:spPr>
        <p:txBody>
          <a:bodyPr>
            <a:normAutofit/>
          </a:bodyPr>
          <a:lstStyle/>
          <a:p>
            <a:r>
              <a:rPr lang="en-US" dirty="0" smtClean="0"/>
              <a:t>Two-Level Prediction Based Hybrid Transactional Memory</a:t>
            </a:r>
            <a:endParaRPr lang="en-US" dirty="0"/>
          </a:p>
        </p:txBody>
      </p:sp>
      <p:sp>
        <p:nvSpPr>
          <p:cNvPr id="3" name="Subtitle 2"/>
          <p:cNvSpPr>
            <a:spLocks noGrp="1"/>
          </p:cNvSpPr>
          <p:nvPr>
            <p:ph type="subTitle" idx="1"/>
          </p:nvPr>
        </p:nvSpPr>
        <p:spPr>
          <a:xfrm>
            <a:off x="1371600" y="3503083"/>
            <a:ext cx="6400800" cy="2135717"/>
          </a:xfrm>
        </p:spPr>
        <p:txBody>
          <a:bodyPr>
            <a:normAutofit fontScale="92500" lnSpcReduction="10000"/>
          </a:bodyPr>
          <a:lstStyle/>
          <a:p>
            <a:r>
              <a:rPr lang="en-US" dirty="0" smtClean="0">
                <a:solidFill>
                  <a:schemeClr val="tx1"/>
                </a:solidFill>
              </a:rPr>
              <a:t>Yong Li</a:t>
            </a:r>
          </a:p>
          <a:p>
            <a:r>
              <a:rPr lang="en-US" dirty="0" smtClean="0">
                <a:solidFill>
                  <a:schemeClr val="tx1"/>
                </a:solidFill>
              </a:rPr>
              <a:t>Song Zhang</a:t>
            </a:r>
          </a:p>
          <a:p>
            <a:r>
              <a:rPr lang="en-US" dirty="0" err="1" smtClean="0">
                <a:solidFill>
                  <a:schemeClr val="tx1"/>
                </a:solidFill>
              </a:rPr>
              <a:t>Tianhao</a:t>
            </a:r>
            <a:r>
              <a:rPr lang="en-US" dirty="0" smtClean="0">
                <a:solidFill>
                  <a:schemeClr val="tx1"/>
                </a:solidFill>
              </a:rPr>
              <a:t> </a:t>
            </a:r>
            <a:r>
              <a:rPr lang="en-US" dirty="0" err="1" smtClean="0">
                <a:solidFill>
                  <a:schemeClr val="tx1"/>
                </a:solidFill>
              </a:rPr>
              <a:t>Zheng</a:t>
            </a:r>
            <a:endParaRPr lang="en-US" dirty="0" smtClean="0">
              <a:solidFill>
                <a:schemeClr val="tx1"/>
              </a:solidFill>
            </a:endParaRPr>
          </a:p>
          <a:p>
            <a:r>
              <a:rPr lang="en-US" dirty="0" err="1" smtClean="0">
                <a:solidFill>
                  <a:schemeClr val="tx1"/>
                </a:solidFill>
              </a:rPr>
              <a:t>Yuhao</a:t>
            </a:r>
            <a:r>
              <a:rPr lang="en-US" dirty="0" smtClean="0">
                <a:solidFill>
                  <a:schemeClr val="tx1"/>
                </a:solidFill>
              </a:rPr>
              <a:t> Zhu</a:t>
            </a:r>
          </a:p>
        </p:txBody>
      </p:sp>
    </p:spTree>
    <p:extLst>
      <p:ext uri="{BB962C8B-B14F-4D97-AF65-F5344CB8AC3E}">
        <p14:creationId xmlns:p14="http://schemas.microsoft.com/office/powerpoint/2010/main" val="15978635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Brute Force </a:t>
            </a:r>
            <a:r>
              <a:rPr lang="en-US" dirty="0" smtClean="0"/>
              <a:t>Searching (cont.)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1738968"/>
            <a:ext cx="4765963" cy="48562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410" y="2975484"/>
            <a:ext cx="3771900" cy="1409700"/>
          </a:xfrm>
          <a:prstGeom prst="rect">
            <a:avLst/>
          </a:prstGeom>
        </p:spPr>
      </p:pic>
    </p:spTree>
    <p:extLst>
      <p:ext uri="{BB962C8B-B14F-4D97-AF65-F5344CB8AC3E}">
        <p14:creationId xmlns:p14="http://schemas.microsoft.com/office/powerpoint/2010/main" val="1441257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Brute Force Searching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Prediction Scheme</a:t>
            </a:r>
          </a:p>
          <a:p>
            <a:pPr lvl="1"/>
            <a:r>
              <a:rPr lang="en-US" dirty="0" smtClean="0"/>
              <a:t>check corresponding entry in CHT</a:t>
            </a:r>
          </a:p>
          <a:p>
            <a:pPr lvl="1"/>
            <a:r>
              <a:rPr lang="en-US" dirty="0" smtClean="0"/>
              <a:t>for each element in the entry of CHT</a:t>
            </a:r>
          </a:p>
          <a:p>
            <a:pPr lvl="2"/>
            <a:r>
              <a:rPr lang="en-US" dirty="0" smtClean="0"/>
              <a:t>check whether the transaction is alive</a:t>
            </a:r>
          </a:p>
          <a:p>
            <a:pPr lvl="1"/>
            <a:r>
              <a:rPr lang="en-US" dirty="0" smtClean="0"/>
              <a:t>if any conflict transaction is alive</a:t>
            </a:r>
          </a:p>
          <a:p>
            <a:pPr lvl="2"/>
            <a:r>
              <a:rPr lang="en-US" dirty="0" smtClean="0"/>
              <a:t>stall the current thread, and keep pulling status of all conflict transactions until none of them is alive</a:t>
            </a:r>
          </a:p>
          <a:p>
            <a:pPr lvl="1"/>
            <a:r>
              <a:rPr lang="en-US" dirty="0" smtClean="0"/>
              <a:t>allow the thread to enter the transaction</a:t>
            </a:r>
          </a:p>
          <a:p>
            <a:r>
              <a:rPr lang="en-US" dirty="0" smtClean="0"/>
              <a:t>Trade-offs</a:t>
            </a:r>
          </a:p>
          <a:p>
            <a:pPr lvl="1"/>
            <a:r>
              <a:rPr lang="en-US" dirty="0" smtClean="0"/>
              <a:t>Most accurate in prediction</a:t>
            </a:r>
          </a:p>
          <a:p>
            <a:pPr lvl="1"/>
            <a:r>
              <a:rPr lang="en-US" dirty="0" smtClean="0"/>
              <a:t>Unaffordable memory and computation overhead</a:t>
            </a:r>
          </a:p>
        </p:txBody>
      </p:sp>
    </p:spTree>
    <p:extLst>
      <p:ext uri="{BB962C8B-B14F-4D97-AF65-F5344CB8AC3E}">
        <p14:creationId xmlns:p14="http://schemas.microsoft.com/office/powerpoint/2010/main" val="12636269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Simple Hashing</a:t>
            </a:r>
            <a:endParaRPr lang="en-US" dirty="0"/>
          </a:p>
        </p:txBody>
      </p:sp>
      <p:sp>
        <p:nvSpPr>
          <p:cNvPr id="3" name="Content Placeholder 2"/>
          <p:cNvSpPr>
            <a:spLocks noGrp="1"/>
          </p:cNvSpPr>
          <p:nvPr>
            <p:ph idx="1"/>
          </p:nvPr>
        </p:nvSpPr>
        <p:spPr/>
        <p:txBody>
          <a:bodyPr/>
          <a:lstStyle/>
          <a:p>
            <a:r>
              <a:rPr lang="en-US" dirty="0" smtClean="0"/>
              <a:t>To tackle the overhead of brute force scheme</a:t>
            </a:r>
          </a:p>
          <a:p>
            <a:pPr lvl="1"/>
            <a:r>
              <a:rPr lang="en-US" dirty="0" smtClean="0"/>
              <a:t>map multiple different transactions into the same vector element in CHT entry</a:t>
            </a:r>
          </a:p>
          <a:p>
            <a:r>
              <a:rPr lang="en-US" dirty="0" smtClean="0"/>
              <a:t>Trade-offs</a:t>
            </a:r>
          </a:p>
          <a:p>
            <a:pPr lvl="1"/>
            <a:r>
              <a:rPr lang="en-US" dirty="0" smtClean="0"/>
              <a:t>reduce entry size of CHT</a:t>
            </a:r>
          </a:p>
          <a:p>
            <a:pPr lvl="1"/>
            <a:r>
              <a:rPr lang="en-US" dirty="0" smtClean="0"/>
              <a:t>false positive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927" y="2754022"/>
            <a:ext cx="3794381" cy="3988062"/>
          </a:xfrm>
          <a:prstGeom prst="rect">
            <a:avLst/>
          </a:prstGeom>
        </p:spPr>
      </p:pic>
    </p:spTree>
    <p:extLst>
      <p:ext uri="{BB962C8B-B14F-4D97-AF65-F5344CB8AC3E}">
        <p14:creationId xmlns:p14="http://schemas.microsoft.com/office/powerpoint/2010/main" val="22398288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Conflict Cache</a:t>
            </a:r>
            <a:endParaRPr lang="en-US" dirty="0"/>
          </a:p>
        </p:txBody>
      </p:sp>
      <p:sp>
        <p:nvSpPr>
          <p:cNvPr id="3" name="Content Placeholder 2"/>
          <p:cNvSpPr>
            <a:spLocks noGrp="1"/>
          </p:cNvSpPr>
          <p:nvPr>
            <p:ph idx="1"/>
          </p:nvPr>
        </p:nvSpPr>
        <p:spPr/>
        <p:txBody>
          <a:bodyPr>
            <a:normAutofit/>
          </a:bodyPr>
          <a:lstStyle/>
          <a:p>
            <a:r>
              <a:rPr lang="en-US" dirty="0" smtClean="0"/>
              <a:t>Low </a:t>
            </a:r>
            <a:r>
              <a:rPr lang="en-US" dirty="0" smtClean="0"/>
              <a:t>Cost &amp; Fast </a:t>
            </a:r>
            <a:r>
              <a:rPr lang="en-US" dirty="0" smtClean="0"/>
              <a:t>search </a:t>
            </a:r>
          </a:p>
          <a:p>
            <a:pPr marL="0" indent="0">
              <a:buNone/>
            </a:pPr>
            <a:r>
              <a:rPr lang="en-US" dirty="0" smtClean="0"/>
              <a:t>	</a:t>
            </a:r>
            <a:r>
              <a:rPr lang="en-US" dirty="0" smtClean="0">
                <a:sym typeface="Wingdings"/>
              </a:rPr>
              <a:t>Most </a:t>
            </a:r>
            <a:r>
              <a:rPr lang="en-US" dirty="0" smtClean="0">
                <a:sym typeface="Wingdings"/>
              </a:rPr>
              <a:t>recently conflicted  Conflict </a:t>
            </a:r>
            <a:r>
              <a:rPr lang="en-US" dirty="0">
                <a:sym typeface="Wingdings"/>
              </a:rPr>
              <a:t>c</a:t>
            </a:r>
            <a:r>
              <a:rPr lang="en-US" dirty="0" smtClean="0">
                <a:sym typeface="Wingdings"/>
              </a:rPr>
              <a:t>ache</a:t>
            </a:r>
            <a:r>
              <a:rPr lang="en-US" dirty="0" smtClean="0"/>
              <a:t> </a:t>
            </a:r>
            <a:endParaRPr lang="en-US" dirty="0" smtClean="0"/>
          </a:p>
          <a:p>
            <a:r>
              <a:rPr lang="en-US" altLang="zh-CN" dirty="0" smtClean="0"/>
              <a:t>I</a:t>
            </a:r>
            <a:r>
              <a:rPr lang="en-US" dirty="0" smtClean="0"/>
              <a:t>ndexed </a:t>
            </a:r>
            <a:r>
              <a:rPr lang="en-US" dirty="0"/>
              <a:t>by the transaction </a:t>
            </a:r>
            <a:r>
              <a:rPr lang="en-US" altLang="zh-CN" dirty="0" smtClean="0"/>
              <a:t>id</a:t>
            </a:r>
          </a:p>
          <a:p>
            <a:r>
              <a:rPr lang="en-US" dirty="0"/>
              <a:t>Store </a:t>
            </a:r>
            <a:r>
              <a:rPr lang="en-US" dirty="0" smtClean="0"/>
              <a:t>transaction </a:t>
            </a:r>
            <a:r>
              <a:rPr lang="en-US" dirty="0" smtClean="0"/>
              <a:t>ids that </a:t>
            </a:r>
            <a:r>
              <a:rPr lang="en-US" dirty="0"/>
              <a:t>previously aborted the indexed </a:t>
            </a:r>
            <a:r>
              <a:rPr lang="en-US" dirty="0" smtClean="0"/>
              <a:t>transaction (called </a:t>
            </a:r>
            <a:r>
              <a:rPr lang="en-US" i="1" dirty="0" smtClean="0"/>
              <a:t>conflicting </a:t>
            </a:r>
            <a:r>
              <a:rPr lang="en-US" i="1" dirty="0" err="1" smtClean="0"/>
              <a:t>txs</a:t>
            </a:r>
            <a:r>
              <a:rPr lang="en-US" dirty="0" smtClean="0"/>
              <a:t>)</a:t>
            </a:r>
          </a:p>
          <a:p>
            <a:r>
              <a:rPr lang="en-US" dirty="0" smtClean="0"/>
              <a:t>If any </a:t>
            </a:r>
            <a:r>
              <a:rPr lang="en-US" i="1" dirty="0" smtClean="0"/>
              <a:t>conflicting </a:t>
            </a:r>
            <a:r>
              <a:rPr lang="en-US" i="1" dirty="0" err="1" smtClean="0"/>
              <a:t>tx</a:t>
            </a:r>
            <a:r>
              <a:rPr lang="en-US" i="1" dirty="0" smtClean="0"/>
              <a:t> </a:t>
            </a:r>
            <a:r>
              <a:rPr lang="en-US" dirty="0" smtClean="0"/>
              <a:t>is active (consulting ATV), stall the indexed transaction</a:t>
            </a:r>
            <a:endParaRPr lang="en-US" dirty="0" smtClean="0"/>
          </a:p>
          <a:p>
            <a:r>
              <a:rPr lang="en-US" dirty="0" smtClean="0"/>
              <a:t>Avoid false positive in simple hashing</a:t>
            </a:r>
            <a:endParaRPr lang="en-US" dirty="0" smtClean="0"/>
          </a:p>
          <a:p>
            <a:endParaRPr lang="en-US" dirty="0"/>
          </a:p>
        </p:txBody>
      </p:sp>
    </p:spTree>
    <p:extLst>
      <p:ext uri="{BB962C8B-B14F-4D97-AF65-F5344CB8AC3E}">
        <p14:creationId xmlns:p14="http://schemas.microsoft.com/office/powerpoint/2010/main" val="15995236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Conflict Cache</a:t>
            </a:r>
          </a:p>
        </p:txBody>
      </p:sp>
      <p:sp>
        <p:nvSpPr>
          <p:cNvPr id="3" name="Content Placeholder 2"/>
          <p:cNvSpPr>
            <a:spLocks noGrp="1"/>
          </p:cNvSpPr>
          <p:nvPr>
            <p:ph idx="1"/>
          </p:nvPr>
        </p:nvSpPr>
        <p:spPr/>
        <p:txBody>
          <a:bodyPr/>
          <a:lstStyle/>
          <a:p>
            <a:r>
              <a:rPr lang="en-US" dirty="0" smtClean="0"/>
              <a:t>Logically </a:t>
            </a:r>
            <a:r>
              <a:rPr lang="en-US" dirty="0"/>
              <a:t>s</a:t>
            </a:r>
            <a:r>
              <a:rPr lang="en-US" dirty="0" smtClean="0"/>
              <a:t>et associative</a:t>
            </a:r>
          </a:p>
          <a:p>
            <a:pPr marL="0" indent="0">
              <a:buNone/>
            </a:pPr>
            <a:endParaRPr lang="en-US" dirty="0" smtClean="0"/>
          </a:p>
          <a:p>
            <a:endParaRPr lang="en-US" dirty="0"/>
          </a:p>
          <a:p>
            <a:endParaRPr lang="en-US" dirty="0" smtClean="0"/>
          </a:p>
          <a:p>
            <a:endParaRPr lang="en-US" dirty="0"/>
          </a:p>
          <a:p>
            <a:r>
              <a:rPr lang="en-US" dirty="0" smtClean="0"/>
              <a:t>Physically direct mapped</a:t>
            </a:r>
            <a:endParaRPr lang="en-US" dirty="0"/>
          </a:p>
        </p:txBody>
      </p:sp>
      <p:pic>
        <p:nvPicPr>
          <p:cNvPr id="6" name="Picture 5" descr="Ccach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00" y="2230019"/>
            <a:ext cx="4558577" cy="2472272"/>
          </a:xfrm>
          <a:prstGeom prst="rect">
            <a:avLst/>
          </a:prstGeom>
        </p:spPr>
      </p:pic>
    </p:spTree>
    <p:extLst>
      <p:ext uri="{BB962C8B-B14F-4D97-AF65-F5344CB8AC3E}">
        <p14:creationId xmlns:p14="http://schemas.microsoft.com/office/powerpoint/2010/main" val="905922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46438"/>
            <a:ext cx="5906128" cy="879636"/>
          </a:xfrm>
          <a:prstGeom prst="rect">
            <a:avLst/>
          </a:prstGeom>
        </p:spPr>
      </p:pic>
      <p:sp>
        <p:nvSpPr>
          <p:cNvPr id="2" name="Title 1"/>
          <p:cNvSpPr>
            <a:spLocks noGrp="1"/>
          </p:cNvSpPr>
          <p:nvPr>
            <p:ph type="title"/>
          </p:nvPr>
        </p:nvSpPr>
        <p:spPr/>
        <p:txBody>
          <a:bodyPr/>
          <a:lstStyle/>
          <a:p>
            <a:pPr algn="l"/>
            <a:r>
              <a:rPr lang="en-US" dirty="0" smtClean="0"/>
              <a:t>Conflict Cache</a:t>
            </a:r>
            <a:endParaRPr lang="en-US" dirty="0"/>
          </a:p>
        </p:txBody>
      </p:sp>
      <p:sp>
        <p:nvSpPr>
          <p:cNvPr id="3" name="Content Placeholder 2"/>
          <p:cNvSpPr>
            <a:spLocks noGrp="1"/>
          </p:cNvSpPr>
          <p:nvPr>
            <p:ph idx="1"/>
          </p:nvPr>
        </p:nvSpPr>
        <p:spPr/>
        <p:txBody>
          <a:bodyPr/>
          <a:lstStyle/>
          <a:p>
            <a:r>
              <a:rPr lang="en-US" dirty="0" smtClean="0"/>
              <a:t>Replacement policy:</a:t>
            </a:r>
          </a:p>
          <a:p>
            <a:pPr lvl="1"/>
            <a:r>
              <a:rPr lang="en-US" dirty="0" smtClean="0"/>
              <a:t>LRC: Last Recently Conflict</a:t>
            </a:r>
          </a:p>
          <a:p>
            <a:endParaRPr lang="en-US" dirty="0" smtClean="0"/>
          </a:p>
          <a:p>
            <a:endParaRPr lang="en-US" dirty="0" smtClean="0"/>
          </a:p>
          <a:p>
            <a:r>
              <a:rPr lang="en-US" dirty="0" smtClean="0"/>
              <a:t>T0 </a:t>
            </a:r>
            <a:r>
              <a:rPr lang="en-US" dirty="0"/>
              <a:t>aborted by </a:t>
            </a:r>
            <a:r>
              <a:rPr lang="en-US" dirty="0" smtClean="0"/>
              <a:t>T2</a:t>
            </a:r>
          </a:p>
          <a:p>
            <a:endParaRPr lang="en-US" dirty="0"/>
          </a:p>
          <a:p>
            <a:r>
              <a:rPr lang="en-US" dirty="0"/>
              <a:t>T0 </a:t>
            </a:r>
            <a:r>
              <a:rPr lang="en-US" dirty="0" smtClean="0"/>
              <a:t>aborted </a:t>
            </a:r>
            <a:r>
              <a:rPr lang="en-US" dirty="0"/>
              <a:t>by </a:t>
            </a:r>
            <a:r>
              <a:rPr lang="en-US" dirty="0" smtClean="0"/>
              <a:t>T1</a:t>
            </a:r>
          </a:p>
          <a:p>
            <a:endParaRPr lang="en-US" dirty="0" smtClean="0"/>
          </a:p>
          <a:p>
            <a:endParaRPr lang="en-US" dirty="0"/>
          </a:p>
          <a:p>
            <a:endParaRPr lang="en-US" dirty="0" smtClean="0"/>
          </a:p>
          <a:p>
            <a:pPr marL="0" indent="0">
              <a:buNone/>
            </a:pPr>
            <a:endParaRPr lang="en-US" dirty="0" smtClean="0"/>
          </a:p>
          <a:p>
            <a:endParaRPr lang="en-US" dirty="0"/>
          </a:p>
        </p:txBody>
      </p:sp>
      <p:pic>
        <p:nvPicPr>
          <p:cNvPr id="4" name="Picture 3" descr="c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97071"/>
            <a:ext cx="5906128" cy="887490"/>
          </a:xfrm>
          <a:prstGeom prst="rect">
            <a:avLst/>
          </a:prstGeom>
        </p:spPr>
      </p:pic>
      <p:pic>
        <p:nvPicPr>
          <p:cNvPr id="6" name="Picture 5" descr="c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5596494"/>
            <a:ext cx="5906128" cy="883964"/>
          </a:xfrm>
          <a:prstGeom prst="rect">
            <a:avLst/>
          </a:prstGeom>
        </p:spPr>
      </p:pic>
    </p:spTree>
    <p:extLst>
      <p:ext uri="{BB962C8B-B14F-4D97-AF65-F5344CB8AC3E}">
        <p14:creationId xmlns:p14="http://schemas.microsoft.com/office/powerpoint/2010/main" val="1860514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Conflict Cache</a:t>
            </a:r>
            <a:endParaRPr lang="en-US" dirty="0"/>
          </a:p>
        </p:txBody>
      </p:sp>
      <p:sp>
        <p:nvSpPr>
          <p:cNvPr id="3" name="Content Placeholder 2"/>
          <p:cNvSpPr>
            <a:spLocks noGrp="1"/>
          </p:cNvSpPr>
          <p:nvPr>
            <p:ph idx="1"/>
          </p:nvPr>
        </p:nvSpPr>
        <p:spPr/>
        <p:txBody>
          <a:bodyPr/>
          <a:lstStyle/>
          <a:p>
            <a:r>
              <a:rPr lang="en-US" dirty="0" smtClean="0"/>
              <a:t>Performance</a:t>
            </a:r>
          </a:p>
          <a:p>
            <a:r>
              <a:rPr lang="en-US" dirty="0" smtClean="0"/>
              <a:t>Cost</a:t>
            </a:r>
          </a:p>
          <a:p>
            <a:r>
              <a:rPr lang="en-US" dirty="0" smtClean="0"/>
              <a:t>Temporal Locality</a:t>
            </a:r>
            <a:endParaRPr lang="en-US" dirty="0" smtClean="0"/>
          </a:p>
          <a:p>
            <a:r>
              <a:rPr lang="en-US" dirty="0" smtClean="0"/>
              <a:t>No false positive</a:t>
            </a:r>
            <a:endParaRPr lang="en-US" dirty="0" smtClean="0"/>
          </a:p>
          <a:p>
            <a:endParaRPr lang="en-US" dirty="0"/>
          </a:p>
        </p:txBody>
      </p:sp>
      <p:sp>
        <p:nvSpPr>
          <p:cNvPr id="4" name="Smiley Face 3"/>
          <p:cNvSpPr/>
          <p:nvPr/>
        </p:nvSpPr>
        <p:spPr>
          <a:xfrm>
            <a:off x="3226090" y="1756146"/>
            <a:ext cx="453115" cy="432302"/>
          </a:xfrm>
          <a:prstGeom prst="smileyFac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miley Face 5"/>
          <p:cNvSpPr/>
          <p:nvPr/>
        </p:nvSpPr>
        <p:spPr>
          <a:xfrm>
            <a:off x="1766101" y="2311160"/>
            <a:ext cx="453115" cy="432302"/>
          </a:xfrm>
          <a:prstGeom prst="smileyFac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Smiley Face 6"/>
          <p:cNvSpPr/>
          <p:nvPr/>
        </p:nvSpPr>
        <p:spPr>
          <a:xfrm>
            <a:off x="4123897" y="2908137"/>
            <a:ext cx="453115" cy="432302"/>
          </a:xfrm>
          <a:prstGeom prst="smileyFac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Smiley Face 7"/>
          <p:cNvSpPr/>
          <p:nvPr/>
        </p:nvSpPr>
        <p:spPr>
          <a:xfrm>
            <a:off x="3815196" y="3501287"/>
            <a:ext cx="453115" cy="432302"/>
          </a:xfrm>
          <a:prstGeom prst="smileyFace">
            <a:avLst>
              <a:gd name="adj" fmla="val -2631"/>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52312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ISA Support</a:t>
            </a:r>
            <a:endParaRPr lang="en-US" dirty="0"/>
          </a:p>
        </p:txBody>
      </p:sp>
      <p:sp>
        <p:nvSpPr>
          <p:cNvPr id="3" name="Content Placeholder 2"/>
          <p:cNvSpPr>
            <a:spLocks noGrp="1"/>
          </p:cNvSpPr>
          <p:nvPr>
            <p:ph idx="1"/>
          </p:nvPr>
        </p:nvSpPr>
        <p:spPr/>
        <p:txBody>
          <a:bodyPr/>
          <a:lstStyle/>
          <a:p>
            <a:r>
              <a:rPr lang="en-US" dirty="0" smtClean="0"/>
              <a:t>Two new instruction (to perform AHT, CHT, conflict cache, etc. manipulation)</a:t>
            </a:r>
          </a:p>
          <a:p>
            <a:pPr lvl="1"/>
            <a:r>
              <a:rPr lang="en-US" dirty="0" err="1" smtClean="0"/>
              <a:t>TM_Cond_Enter</a:t>
            </a:r>
            <a:endParaRPr lang="en-US" dirty="0" smtClean="0"/>
          </a:p>
          <a:p>
            <a:pPr lvl="1"/>
            <a:r>
              <a:rPr lang="en-US" dirty="0" err="1" smtClean="0"/>
              <a:t>TM_End</a:t>
            </a:r>
            <a:endParaRPr lang="en-US" dirty="0"/>
          </a:p>
          <a:p>
            <a:r>
              <a:rPr lang="en-US" dirty="0" smtClean="0"/>
              <a:t>New programming model</a:t>
            </a:r>
          </a:p>
          <a:p>
            <a:pPr marL="0" indent="0">
              <a:buNone/>
            </a:pPr>
            <a:r>
              <a:rPr lang="en-US" sz="2400" dirty="0" smtClean="0"/>
              <a:t>	</a:t>
            </a:r>
            <a:r>
              <a:rPr lang="en-US" sz="2400" dirty="0" err="1" smtClean="0"/>
              <a:t>TM_Cond_Enter</a:t>
            </a:r>
            <a:r>
              <a:rPr lang="en-US" sz="2400" dirty="0"/>
              <a:t>()</a:t>
            </a:r>
          </a:p>
          <a:p>
            <a:pPr marL="0" indent="0">
              <a:buNone/>
            </a:pPr>
            <a:r>
              <a:rPr lang="en-US" sz="2400" dirty="0" smtClean="0"/>
              <a:t>		some </a:t>
            </a:r>
            <a:r>
              <a:rPr lang="en-US" sz="2400" dirty="0"/>
              <a:t>TM transaction work...</a:t>
            </a:r>
          </a:p>
          <a:p>
            <a:pPr marL="0" indent="0">
              <a:buNone/>
            </a:pPr>
            <a:r>
              <a:rPr lang="en-US" sz="2400" dirty="0" smtClean="0"/>
              <a:t>	</a:t>
            </a:r>
            <a:r>
              <a:rPr lang="en-US" sz="2400" dirty="0" err="1" smtClean="0"/>
              <a:t>TM_End</a:t>
            </a:r>
            <a:r>
              <a:rPr lang="en-US" sz="2400" dirty="0"/>
              <a:t>()</a:t>
            </a:r>
          </a:p>
        </p:txBody>
      </p:sp>
    </p:spTree>
    <p:extLst>
      <p:ext uri="{BB962C8B-B14F-4D97-AF65-F5344CB8AC3E}">
        <p14:creationId xmlns:p14="http://schemas.microsoft.com/office/powerpoint/2010/main" val="3442850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Microarchitecture Support</a:t>
            </a:r>
            <a:endParaRPr lang="en-US" dirty="0"/>
          </a:p>
        </p:txBody>
      </p:sp>
      <p:pic>
        <p:nvPicPr>
          <p:cNvPr id="4" name="Content Placeholder 3" descr="marchs.png"/>
          <p:cNvPicPr>
            <a:picLocks noGrp="1" noChangeAspect="1"/>
          </p:cNvPicPr>
          <p:nvPr>
            <p:ph idx="1"/>
          </p:nvPr>
        </p:nvPicPr>
        <p:blipFill>
          <a:blip r:embed="rId2">
            <a:extLst>
              <a:ext uri="{28A0092B-C50C-407E-A947-70E740481C1C}">
                <a14:useLocalDpi xmlns:a14="http://schemas.microsoft.com/office/drawing/2010/main" val="0"/>
              </a:ext>
            </a:extLst>
          </a:blip>
          <a:srcRect l="-6869" r="-6869"/>
          <a:stretch>
            <a:fillRect/>
          </a:stretch>
        </p:blipFill>
        <p:spPr>
          <a:xfrm>
            <a:off x="457200" y="1600199"/>
            <a:ext cx="7995229" cy="4396321"/>
          </a:xfrm>
        </p:spPr>
      </p:pic>
      <p:sp>
        <p:nvSpPr>
          <p:cNvPr id="9" name="TextBox 8"/>
          <p:cNvSpPr txBox="1"/>
          <p:nvPr/>
        </p:nvSpPr>
        <p:spPr>
          <a:xfrm>
            <a:off x="3934470" y="1537735"/>
            <a:ext cx="2789519" cy="400110"/>
          </a:xfrm>
          <a:prstGeom prst="rect">
            <a:avLst/>
          </a:prstGeom>
          <a:solidFill>
            <a:srgbClr val="C0504D"/>
          </a:solidFill>
        </p:spPr>
        <p:txBody>
          <a:bodyPr wrap="square" rtlCol="0">
            <a:spAutoFit/>
          </a:bodyPr>
          <a:lstStyle/>
          <a:p>
            <a:r>
              <a:rPr lang="en-US" sz="2000" dirty="0" smtClean="0"/>
              <a:t>Switch with thread</a:t>
            </a:r>
            <a:endParaRPr lang="en-US" sz="2000" dirty="0"/>
          </a:p>
        </p:txBody>
      </p:sp>
    </p:spTree>
    <p:extLst>
      <p:ext uri="{BB962C8B-B14F-4D97-AF65-F5344CB8AC3E}">
        <p14:creationId xmlns:p14="http://schemas.microsoft.com/office/powerpoint/2010/main" val="2371330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Power, Area and Timing Estimation</a:t>
            </a:r>
            <a:endParaRPr lang="en-US" dirty="0"/>
          </a:p>
        </p:txBody>
      </p:sp>
      <p:pic>
        <p:nvPicPr>
          <p:cNvPr id="4" name="Content Placeholder 3"/>
          <p:cNvPicPr>
            <a:picLocks noGrp="1" noChangeAspect="1"/>
          </p:cNvPicPr>
          <p:nvPr>
            <p:ph idx="1"/>
          </p:nvPr>
        </p:nvPicPr>
        <p:blipFill>
          <a:blip r:embed="rId2"/>
          <a:srcRect t="-22771" b="-22771"/>
          <a:stretch>
            <a:fillRect/>
          </a:stretch>
        </p:blipFill>
        <p:spPr>
          <a:xfrm>
            <a:off x="1013435" y="1227106"/>
            <a:ext cx="6639913" cy="3651697"/>
          </a:xfrm>
        </p:spPr>
      </p:pic>
      <p:pic>
        <p:nvPicPr>
          <p:cNvPr id="5" name="Picture 4"/>
          <p:cNvPicPr>
            <a:picLocks noChangeAspect="1"/>
          </p:cNvPicPr>
          <p:nvPr/>
        </p:nvPicPr>
        <p:blipFill>
          <a:blip r:embed="rId3"/>
          <a:stretch>
            <a:fillRect/>
          </a:stretch>
        </p:blipFill>
        <p:spPr>
          <a:xfrm>
            <a:off x="1002939" y="4637608"/>
            <a:ext cx="6639913" cy="1524823"/>
          </a:xfrm>
          <a:prstGeom prst="rect">
            <a:avLst/>
          </a:prstGeom>
        </p:spPr>
      </p:pic>
      <p:sp>
        <p:nvSpPr>
          <p:cNvPr id="3" name="TextBox 2"/>
          <p:cNvSpPr txBox="1"/>
          <p:nvPr/>
        </p:nvSpPr>
        <p:spPr>
          <a:xfrm>
            <a:off x="6465084" y="6255777"/>
            <a:ext cx="1377751" cy="461665"/>
          </a:xfrm>
          <a:prstGeom prst="rect">
            <a:avLst/>
          </a:prstGeom>
          <a:noFill/>
        </p:spPr>
        <p:txBody>
          <a:bodyPr wrap="none" rtlCol="0">
            <a:spAutoFit/>
          </a:bodyPr>
          <a:lstStyle/>
          <a:p>
            <a:r>
              <a:rPr lang="en-US" sz="2400" dirty="0" smtClean="0"/>
              <a:t>CACIT 6.5</a:t>
            </a:r>
            <a:endParaRPr lang="en-US" sz="2400" dirty="0"/>
          </a:p>
        </p:txBody>
      </p:sp>
      <p:sp>
        <p:nvSpPr>
          <p:cNvPr id="6" name="TextBox 5"/>
          <p:cNvSpPr txBox="1"/>
          <p:nvPr/>
        </p:nvSpPr>
        <p:spPr>
          <a:xfrm>
            <a:off x="1076405" y="1337519"/>
            <a:ext cx="1892465" cy="461665"/>
          </a:xfrm>
          <a:prstGeom prst="rect">
            <a:avLst/>
          </a:prstGeom>
          <a:noFill/>
        </p:spPr>
        <p:txBody>
          <a:bodyPr wrap="none" rtlCol="0">
            <a:spAutoFit/>
          </a:bodyPr>
          <a:lstStyle/>
          <a:p>
            <a:r>
              <a:rPr lang="en-US" sz="2400" dirty="0" smtClean="0"/>
              <a:t>Configuration</a:t>
            </a:r>
            <a:endParaRPr lang="en-US" sz="2400" dirty="0"/>
          </a:p>
        </p:txBody>
      </p:sp>
      <p:sp>
        <p:nvSpPr>
          <p:cNvPr id="7" name="TextBox 6"/>
          <p:cNvSpPr txBox="1"/>
          <p:nvPr/>
        </p:nvSpPr>
        <p:spPr>
          <a:xfrm>
            <a:off x="1065910" y="4176966"/>
            <a:ext cx="1081095" cy="461665"/>
          </a:xfrm>
          <a:prstGeom prst="rect">
            <a:avLst/>
          </a:prstGeom>
          <a:noFill/>
        </p:spPr>
        <p:txBody>
          <a:bodyPr wrap="none" rtlCol="0">
            <a:spAutoFit/>
          </a:bodyPr>
          <a:lstStyle/>
          <a:p>
            <a:r>
              <a:rPr lang="en-US" sz="2400" dirty="0" smtClean="0"/>
              <a:t>Results</a:t>
            </a:r>
            <a:endParaRPr lang="en-US" sz="2400" dirty="0"/>
          </a:p>
        </p:txBody>
      </p:sp>
    </p:spTree>
    <p:extLst>
      <p:ext uri="{BB962C8B-B14F-4D97-AF65-F5344CB8AC3E}">
        <p14:creationId xmlns:p14="http://schemas.microsoft.com/office/powerpoint/2010/main" val="1870415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is Transactional Memory (TM)</a:t>
            </a:r>
          </a:p>
          <a:p>
            <a:r>
              <a:rPr lang="en-US" dirty="0" smtClean="0"/>
              <a:t>Benefits of TM</a:t>
            </a:r>
          </a:p>
          <a:p>
            <a:pPr lvl="1"/>
            <a:r>
              <a:rPr lang="en-US" dirty="0"/>
              <a:t>E</a:t>
            </a:r>
            <a:r>
              <a:rPr lang="en-US" dirty="0" smtClean="0"/>
              <a:t>ase parallel programming</a:t>
            </a:r>
          </a:p>
          <a:p>
            <a:pPr lvl="1"/>
            <a:r>
              <a:rPr lang="en-US" dirty="0"/>
              <a:t>P</a:t>
            </a:r>
            <a:r>
              <a:rPr lang="en-US" dirty="0" smtClean="0"/>
              <a:t>arallel execution of transactions</a:t>
            </a:r>
          </a:p>
          <a:p>
            <a:r>
              <a:rPr lang="en-US" dirty="0" smtClean="0"/>
              <a:t>Problems of TM</a:t>
            </a:r>
          </a:p>
          <a:p>
            <a:pPr lvl="1"/>
            <a:r>
              <a:rPr lang="en-US" dirty="0" smtClean="0"/>
              <a:t>Design complexity</a:t>
            </a:r>
          </a:p>
          <a:p>
            <a:pPr lvl="1"/>
            <a:r>
              <a:rPr lang="en-US" b="1" dirty="0" smtClean="0"/>
              <a:t>Performance issues</a:t>
            </a:r>
          </a:p>
          <a:p>
            <a:r>
              <a:rPr lang="en-US" dirty="0" smtClean="0"/>
              <a:t>Our goal: improve STM performance</a:t>
            </a:r>
          </a:p>
          <a:p>
            <a:endParaRPr lang="en-US" dirty="0"/>
          </a:p>
        </p:txBody>
      </p:sp>
    </p:spTree>
    <p:extLst>
      <p:ext uri="{BB962C8B-B14F-4D97-AF65-F5344CB8AC3E}">
        <p14:creationId xmlns:p14="http://schemas.microsoft.com/office/powerpoint/2010/main" val="1488228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Modified RSTM for software implementation</a:t>
            </a:r>
          </a:p>
          <a:p>
            <a:pPr lvl="1"/>
            <a:r>
              <a:rPr lang="en-US" dirty="0"/>
              <a:t>LLT as the </a:t>
            </a:r>
            <a:r>
              <a:rPr lang="en-US" dirty="0" smtClean="0"/>
              <a:t>baseline</a:t>
            </a:r>
            <a:endParaRPr lang="en-US" dirty="0" smtClean="0"/>
          </a:p>
          <a:p>
            <a:pPr lvl="1"/>
            <a:r>
              <a:rPr lang="en-US" dirty="0" smtClean="0"/>
              <a:t>Only </a:t>
            </a:r>
            <a:r>
              <a:rPr lang="en-US" dirty="0" smtClean="0"/>
              <a:t>libraries modified, no application source-level change required</a:t>
            </a:r>
          </a:p>
          <a:p>
            <a:pPr lvl="1"/>
            <a:r>
              <a:rPr lang="en-US" dirty="0" smtClean="0"/>
              <a:t>Carefully use fine</a:t>
            </a:r>
            <a:r>
              <a:rPr lang="en-US" dirty="0" smtClean="0"/>
              <a:t>-grained locks..</a:t>
            </a:r>
            <a:r>
              <a:rPr lang="en-US" dirty="0" smtClean="0"/>
              <a:t>.</a:t>
            </a:r>
          </a:p>
          <a:p>
            <a:r>
              <a:rPr lang="en-US" dirty="0" smtClean="0"/>
              <a:t>Evaluated </a:t>
            </a:r>
            <a:r>
              <a:rPr lang="en-US" dirty="0" smtClean="0"/>
              <a:t>on STAMP Benchmark</a:t>
            </a:r>
          </a:p>
          <a:p>
            <a:pPr lvl="1"/>
            <a:r>
              <a:rPr lang="en-US" dirty="0" smtClean="0"/>
              <a:t>Both high/low contention applications</a:t>
            </a:r>
          </a:p>
          <a:p>
            <a:pPr lvl="1"/>
            <a:r>
              <a:rPr lang="en-US" dirty="0" smtClean="0"/>
              <a:t>Both long/short transaction applications</a:t>
            </a:r>
          </a:p>
          <a:p>
            <a:r>
              <a:rPr lang="en-US" altLang="zh-CN" dirty="0" smtClean="0"/>
              <a:t>24</a:t>
            </a:r>
            <a:r>
              <a:rPr lang="en-US" dirty="0" smtClean="0"/>
              <a:t>-</a:t>
            </a:r>
            <a:r>
              <a:rPr lang="en-US" dirty="0" smtClean="0"/>
              <a:t>core Xeon X5560 system</a:t>
            </a:r>
          </a:p>
          <a:p>
            <a:pPr lvl="1"/>
            <a:r>
              <a:rPr lang="en-US" dirty="0" smtClean="0"/>
              <a:t>4-socket, penalize lock synchronizations</a:t>
            </a:r>
          </a:p>
          <a:p>
            <a:pPr lvl="1"/>
            <a:r>
              <a:rPr lang="en-US" dirty="0" smtClean="0"/>
              <a:t>256 threads to create contentions; mean of 5 runs</a:t>
            </a:r>
          </a:p>
          <a:p>
            <a:endParaRPr lang="en-US" dirty="0"/>
          </a:p>
        </p:txBody>
      </p:sp>
      <p:sp>
        <p:nvSpPr>
          <p:cNvPr id="4" name="TextBox 3"/>
          <p:cNvSpPr txBox="1"/>
          <p:nvPr/>
        </p:nvSpPr>
        <p:spPr>
          <a:xfrm>
            <a:off x="545756" y="6073683"/>
            <a:ext cx="6577980" cy="646331"/>
          </a:xfrm>
          <a:prstGeom prst="rect">
            <a:avLst/>
          </a:prstGeom>
          <a:noFill/>
        </p:spPr>
        <p:txBody>
          <a:bodyPr wrap="none" rtlCol="0">
            <a:spAutoFit/>
          </a:bodyPr>
          <a:lstStyle/>
          <a:p>
            <a:r>
              <a:rPr lang="en-US" dirty="0" smtClean="0"/>
              <a:t>RSTM: </a:t>
            </a:r>
            <a:r>
              <a:rPr lang="en-US" dirty="0" smtClean="0">
                <a:hlinkClick r:id="rId2"/>
              </a:rPr>
              <a:t>http</a:t>
            </a:r>
            <a:r>
              <a:rPr lang="en-US" dirty="0">
                <a:hlinkClick r:id="rId2"/>
              </a:rPr>
              <a:t>://www.cs.rochester.edu/research/synchronization/</a:t>
            </a:r>
            <a:r>
              <a:rPr lang="en-US" dirty="0" smtClean="0">
                <a:hlinkClick r:id="rId2"/>
              </a:rPr>
              <a:t>rstm</a:t>
            </a:r>
            <a:endParaRPr lang="en-US" dirty="0" smtClean="0"/>
          </a:p>
          <a:p>
            <a:r>
              <a:rPr lang="en-US" dirty="0"/>
              <a:t>STAMP: </a:t>
            </a:r>
            <a:r>
              <a:rPr lang="en-US" dirty="0">
                <a:hlinkClick r:id="rId3"/>
              </a:rPr>
              <a:t>http://</a:t>
            </a:r>
            <a:r>
              <a:rPr lang="en-US" dirty="0" smtClean="0">
                <a:hlinkClick r:id="rId3"/>
              </a:rPr>
              <a:t>stamp.stanford.edu</a:t>
            </a:r>
            <a:endParaRPr lang="en-US" dirty="0"/>
          </a:p>
        </p:txBody>
      </p:sp>
    </p:spTree>
    <p:extLst>
      <p:ext uri="{BB962C8B-B14F-4D97-AF65-F5344CB8AC3E}">
        <p14:creationId xmlns:p14="http://schemas.microsoft.com/office/powerpoint/2010/main" val="34074186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641985699"/>
              </p:ext>
            </p:extLst>
          </p:nvPr>
        </p:nvGraphicFramePr>
        <p:xfrm>
          <a:off x="113487" y="3505747"/>
          <a:ext cx="8933431" cy="1606344"/>
        </p:xfrm>
        <a:graphic>
          <a:graphicData uri="http://schemas.openxmlformats.org/drawingml/2006/table">
            <a:tbl>
              <a:tblPr firstRow="1" bandRow="1">
                <a:tableStyleId>{073A0DAA-6AF3-43AB-8588-CEC1D06C72B9}</a:tableStyleId>
              </a:tblPr>
              <a:tblGrid>
                <a:gridCol w="661805"/>
                <a:gridCol w="798163"/>
                <a:gridCol w="1021647"/>
                <a:gridCol w="989722"/>
                <a:gridCol w="1053574"/>
                <a:gridCol w="1064217"/>
                <a:gridCol w="1128069"/>
                <a:gridCol w="1114232"/>
                <a:gridCol w="1102002"/>
              </a:tblGrid>
              <a:tr h="483132">
                <a:tc>
                  <a:txBody>
                    <a:bodyPr/>
                    <a:lstStyle/>
                    <a:p>
                      <a:pPr algn="ct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err="1" smtClean="0">
                          <a:solidFill>
                            <a:srgbClr val="000000"/>
                          </a:solidFill>
                        </a:rPr>
                        <a:t>bayes</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genome</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intruder</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kmeans1</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kmeans2</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vacation1</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vacation2</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ssca2</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83132">
                <a:tc>
                  <a:txBody>
                    <a:bodyPr/>
                    <a:lstStyle/>
                    <a:p>
                      <a:pPr algn="ctr"/>
                      <a:r>
                        <a:rPr lang="en-US" dirty="0" smtClean="0"/>
                        <a:t>LLT</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79.2%</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2.51%</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1004%</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98.24%</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388.27%</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0.87%</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6.64%</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0.0067%</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83132">
                <a:tc>
                  <a:txBody>
                    <a:bodyPr/>
                    <a:lstStyle/>
                    <a:p>
                      <a:pPr algn="ctr"/>
                      <a:r>
                        <a:rPr lang="en-US" dirty="0" smtClean="0"/>
                        <a:t>Two-level</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3.39%</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0.47%</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8.01%</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7.31%</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8.91%</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0.49%</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1.56%</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dirty="0" smtClean="0">
                          <a:solidFill>
                            <a:srgbClr val="000000"/>
                          </a:solidFill>
                        </a:rPr>
                        <a:t>0.00043%</a:t>
                      </a:r>
                      <a:endParaRPr lang="en-US" dirty="0">
                        <a:solidFill>
                          <a:srgbClr val="000000"/>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4" name="TextBox 23"/>
          <p:cNvSpPr txBox="1"/>
          <p:nvPr/>
        </p:nvSpPr>
        <p:spPr>
          <a:xfrm>
            <a:off x="3592039" y="2905496"/>
            <a:ext cx="1574319" cy="461665"/>
          </a:xfrm>
          <a:prstGeom prst="rect">
            <a:avLst/>
          </a:prstGeom>
          <a:noFill/>
        </p:spPr>
        <p:txBody>
          <a:bodyPr wrap="none" rtlCol="0">
            <a:spAutoFit/>
          </a:bodyPr>
          <a:lstStyle/>
          <a:p>
            <a:pPr algn="ctr"/>
            <a:r>
              <a:rPr lang="en-US" sz="2400" b="1" dirty="0" smtClean="0">
                <a:solidFill>
                  <a:srgbClr val="000000"/>
                </a:solidFill>
              </a:rPr>
              <a:t>Abort Rate</a:t>
            </a:r>
            <a:endParaRPr lang="en-US" sz="2400" b="1" dirty="0">
              <a:solidFill>
                <a:srgbClr val="000000"/>
              </a:solidFill>
            </a:endParaRPr>
          </a:p>
        </p:txBody>
      </p:sp>
      <p:sp>
        <p:nvSpPr>
          <p:cNvPr id="26" name="Content Placeholder 2"/>
          <p:cNvSpPr txBox="1">
            <a:spLocks/>
          </p:cNvSpPr>
          <p:nvPr/>
        </p:nvSpPr>
        <p:spPr>
          <a:xfrm>
            <a:off x="457200" y="1600201"/>
            <a:ext cx="8229600" cy="11708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Two-level prediction effectively reduces the abort rate significantly</a:t>
            </a:r>
            <a:endParaRPr lang="en-US" dirty="0"/>
          </a:p>
        </p:txBody>
      </p:sp>
    </p:spTree>
    <p:extLst>
      <p:ext uri="{BB962C8B-B14F-4D97-AF65-F5344CB8AC3E}">
        <p14:creationId xmlns:p14="http://schemas.microsoft.com/office/powerpoint/2010/main" val="12244995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pic>
        <p:nvPicPr>
          <p:cNvPr id="8" name="Picture 7" descr="16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6" y="2666989"/>
            <a:ext cx="9144000" cy="3165139"/>
          </a:xfrm>
          <a:prstGeom prst="rect">
            <a:avLst/>
          </a:prstGeom>
        </p:spPr>
      </p:pic>
      <p:sp>
        <p:nvSpPr>
          <p:cNvPr id="9" name="Content Placeholder 2"/>
          <p:cNvSpPr>
            <a:spLocks noGrp="1"/>
          </p:cNvSpPr>
          <p:nvPr>
            <p:ph idx="1"/>
          </p:nvPr>
        </p:nvSpPr>
        <p:spPr>
          <a:xfrm>
            <a:off x="457200" y="1600201"/>
            <a:ext cx="8229600" cy="654050"/>
          </a:xfrm>
        </p:spPr>
        <p:txBody>
          <a:bodyPr/>
          <a:lstStyle/>
          <a:p>
            <a:r>
              <a:rPr lang="en-US" dirty="0" smtClean="0"/>
              <a:t>Execution time normalized to LLT</a:t>
            </a:r>
            <a:endParaRPr lang="en-US" dirty="0"/>
          </a:p>
        </p:txBody>
      </p:sp>
      <p:sp>
        <p:nvSpPr>
          <p:cNvPr id="10" name="Rectangle 9"/>
          <p:cNvSpPr/>
          <p:nvPr/>
        </p:nvSpPr>
        <p:spPr>
          <a:xfrm>
            <a:off x="836084" y="4466166"/>
            <a:ext cx="783166" cy="846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866900" y="2783417"/>
            <a:ext cx="783166" cy="2529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897717" y="3397250"/>
            <a:ext cx="783166" cy="19155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28534" y="2783417"/>
            <a:ext cx="783166" cy="25294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948764" y="2899833"/>
            <a:ext cx="783166" cy="24129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979577" y="2794000"/>
            <a:ext cx="783166" cy="25188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031561" y="3725333"/>
            <a:ext cx="783166"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041208" y="3725331"/>
            <a:ext cx="783166"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556500" y="2811383"/>
            <a:ext cx="1267874" cy="920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762743" y="3031076"/>
            <a:ext cx="1267874" cy="7895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200643" y="2666989"/>
            <a:ext cx="1267874" cy="7895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7247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pic>
        <p:nvPicPr>
          <p:cNvPr id="8" name="Picture 7" descr="16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6" y="2666989"/>
            <a:ext cx="9144000" cy="3165139"/>
          </a:xfrm>
          <a:prstGeom prst="rect">
            <a:avLst/>
          </a:prstGeom>
        </p:spPr>
      </p:pic>
      <p:sp>
        <p:nvSpPr>
          <p:cNvPr id="9" name="Content Placeholder 2"/>
          <p:cNvSpPr>
            <a:spLocks noGrp="1"/>
          </p:cNvSpPr>
          <p:nvPr>
            <p:ph idx="1"/>
          </p:nvPr>
        </p:nvSpPr>
        <p:spPr>
          <a:xfrm>
            <a:off x="457200" y="1600201"/>
            <a:ext cx="8229600" cy="654050"/>
          </a:xfrm>
        </p:spPr>
        <p:txBody>
          <a:bodyPr/>
          <a:lstStyle/>
          <a:p>
            <a:r>
              <a:rPr lang="en-US" dirty="0" smtClean="0"/>
              <a:t>Brute force overhead generally is unaffordable</a:t>
            </a:r>
          </a:p>
          <a:p>
            <a:endParaRPr lang="en-US" dirty="0"/>
          </a:p>
        </p:txBody>
      </p:sp>
      <p:sp>
        <p:nvSpPr>
          <p:cNvPr id="10" name="Rectangle 9"/>
          <p:cNvSpPr/>
          <p:nvPr/>
        </p:nvSpPr>
        <p:spPr>
          <a:xfrm>
            <a:off x="1032772" y="4466166"/>
            <a:ext cx="571500" cy="846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063750" y="2783417"/>
            <a:ext cx="586316" cy="2529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094125" y="3397250"/>
            <a:ext cx="579965" cy="19155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124103" y="2783417"/>
            <a:ext cx="580805" cy="25294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161222" y="2899833"/>
            <a:ext cx="563916" cy="24129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183159" y="2794000"/>
            <a:ext cx="579583" cy="25188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224673" y="3725333"/>
            <a:ext cx="590054"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257396" y="3725331"/>
            <a:ext cx="632817"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8257396" y="2818175"/>
            <a:ext cx="566978" cy="920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762743" y="3172752"/>
            <a:ext cx="1267874" cy="6478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29196" y="4466166"/>
            <a:ext cx="798160" cy="1117849"/>
          </a:xfrm>
          <a:prstGeom prst="rect">
            <a:avLst/>
          </a:prstGeom>
          <a:solidFill>
            <a:schemeClr val="bg1">
              <a:alpha val="0"/>
            </a:scheme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26008" y="5751955"/>
            <a:ext cx="2959010" cy="923330"/>
          </a:xfrm>
          <a:prstGeom prst="rect">
            <a:avLst/>
          </a:prstGeom>
          <a:noFill/>
        </p:spPr>
        <p:txBody>
          <a:bodyPr wrap="square" rtlCol="0">
            <a:spAutoFit/>
          </a:bodyPr>
          <a:lstStyle/>
          <a:p>
            <a:r>
              <a:rPr lang="en-US" dirty="0" smtClean="0"/>
              <a:t>Very few transactions</a:t>
            </a:r>
          </a:p>
          <a:p>
            <a:r>
              <a:rPr lang="en-US" dirty="0" smtClean="0"/>
              <a:t>Very long transactions</a:t>
            </a:r>
          </a:p>
          <a:p>
            <a:r>
              <a:rPr lang="en-US" dirty="0" smtClean="0"/>
              <a:t>Very high contention (</a:t>
            </a:r>
            <a:r>
              <a:rPr lang="en-US" dirty="0" smtClean="0">
                <a:solidFill>
                  <a:srgbClr val="000000"/>
                </a:solidFill>
              </a:rPr>
              <a:t>79.2%</a:t>
            </a:r>
            <a:r>
              <a:rPr lang="en-US" dirty="0" smtClean="0"/>
              <a:t>)</a:t>
            </a:r>
          </a:p>
        </p:txBody>
      </p:sp>
    </p:spTree>
    <p:extLst>
      <p:ext uri="{BB962C8B-B14F-4D97-AF65-F5344CB8AC3E}">
        <p14:creationId xmlns:p14="http://schemas.microsoft.com/office/powerpoint/2010/main" val="2839517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pic>
        <p:nvPicPr>
          <p:cNvPr id="8" name="Picture 7" descr="16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6" y="2666989"/>
            <a:ext cx="9144000" cy="3165139"/>
          </a:xfrm>
          <a:prstGeom prst="rect">
            <a:avLst/>
          </a:prstGeom>
        </p:spPr>
      </p:pic>
      <p:sp>
        <p:nvSpPr>
          <p:cNvPr id="9" name="Content Placeholder 2"/>
          <p:cNvSpPr>
            <a:spLocks noGrp="1"/>
          </p:cNvSpPr>
          <p:nvPr>
            <p:ph idx="1"/>
          </p:nvPr>
        </p:nvSpPr>
        <p:spPr>
          <a:xfrm>
            <a:off x="457200" y="1600201"/>
            <a:ext cx="8229600" cy="654050"/>
          </a:xfrm>
        </p:spPr>
        <p:txBody>
          <a:bodyPr/>
          <a:lstStyle/>
          <a:p>
            <a:r>
              <a:rPr lang="en-US" dirty="0" smtClean="0"/>
              <a:t>Simple hashing reduces searching overhead</a:t>
            </a:r>
          </a:p>
          <a:p>
            <a:endParaRPr lang="en-US" dirty="0"/>
          </a:p>
        </p:txBody>
      </p:sp>
      <p:sp>
        <p:nvSpPr>
          <p:cNvPr id="10" name="Rectangle 9"/>
          <p:cNvSpPr/>
          <p:nvPr/>
        </p:nvSpPr>
        <p:spPr>
          <a:xfrm>
            <a:off x="1222482" y="4466166"/>
            <a:ext cx="374998" cy="846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254804" y="2783417"/>
            <a:ext cx="415638" cy="2529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87121" y="3397250"/>
            <a:ext cx="400553" cy="19155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305855" y="2783417"/>
            <a:ext cx="405845" cy="25294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351757" y="2899833"/>
            <a:ext cx="380173" cy="24129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363701" y="2794000"/>
            <a:ext cx="399041" cy="25188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416394" y="3725333"/>
            <a:ext cx="398333"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441921" y="3725331"/>
            <a:ext cx="448292"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8445010" y="2811383"/>
            <a:ext cx="382452" cy="920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762743" y="3327972"/>
            <a:ext cx="1267874" cy="4926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31864" y="4466165"/>
            <a:ext cx="879455" cy="1116319"/>
          </a:xfrm>
          <a:prstGeom prst="rect">
            <a:avLst/>
          </a:prstGeom>
          <a:solidFill>
            <a:schemeClr val="bg1">
              <a:alpha val="0"/>
            </a:scheme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326008" y="5751955"/>
            <a:ext cx="1518715" cy="369332"/>
          </a:xfrm>
          <a:prstGeom prst="rect">
            <a:avLst/>
          </a:prstGeom>
          <a:noFill/>
        </p:spPr>
        <p:txBody>
          <a:bodyPr wrap="none" rtlCol="0">
            <a:spAutoFit/>
          </a:bodyPr>
          <a:lstStyle/>
          <a:p>
            <a:r>
              <a:rPr lang="en-US" dirty="0" smtClean="0"/>
              <a:t>False Positive!</a:t>
            </a:r>
          </a:p>
        </p:txBody>
      </p:sp>
    </p:spTree>
    <p:extLst>
      <p:ext uri="{BB962C8B-B14F-4D97-AF65-F5344CB8AC3E}">
        <p14:creationId xmlns:p14="http://schemas.microsoft.com/office/powerpoint/2010/main" val="944897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pic>
        <p:nvPicPr>
          <p:cNvPr id="8" name="Picture 7" descr="16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6" y="2666989"/>
            <a:ext cx="9144000" cy="3165139"/>
          </a:xfrm>
          <a:prstGeom prst="rect">
            <a:avLst/>
          </a:prstGeom>
        </p:spPr>
      </p:pic>
      <p:sp>
        <p:nvSpPr>
          <p:cNvPr id="9" name="Content Placeholder 2"/>
          <p:cNvSpPr>
            <a:spLocks noGrp="1"/>
          </p:cNvSpPr>
          <p:nvPr>
            <p:ph idx="1"/>
          </p:nvPr>
        </p:nvSpPr>
        <p:spPr>
          <a:xfrm>
            <a:off x="457200" y="1642185"/>
            <a:ext cx="8229600" cy="1056292"/>
          </a:xfrm>
        </p:spPr>
        <p:txBody>
          <a:bodyPr>
            <a:normAutofit lnSpcReduction="10000"/>
          </a:bodyPr>
          <a:lstStyle/>
          <a:p>
            <a:r>
              <a:rPr lang="en-US" dirty="0" smtClean="0"/>
              <a:t>Pure conflict cache </a:t>
            </a:r>
            <a:r>
              <a:rPr lang="en-US" dirty="0" smtClean="0"/>
              <a:t>only checks most recently conflicted transactions</a:t>
            </a:r>
            <a:endParaRPr lang="en-US" dirty="0" smtClean="0"/>
          </a:p>
        </p:txBody>
      </p:sp>
      <p:sp>
        <p:nvSpPr>
          <p:cNvPr id="10" name="Rectangle 9"/>
          <p:cNvSpPr/>
          <p:nvPr/>
        </p:nvSpPr>
        <p:spPr>
          <a:xfrm>
            <a:off x="1405856" y="4466166"/>
            <a:ext cx="198416" cy="846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451758" y="2783417"/>
            <a:ext cx="245851" cy="25294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77282" y="3397250"/>
            <a:ext cx="190015" cy="19155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509605" y="2783417"/>
            <a:ext cx="229263" cy="25294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541923" y="2899833"/>
            <a:ext cx="217175" cy="24129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574241" y="2794000"/>
            <a:ext cx="202085" cy="25188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606559" y="3725333"/>
            <a:ext cx="221752"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638877" y="3725331"/>
            <a:ext cx="258127" cy="1587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8638877" y="2811383"/>
            <a:ext cx="199079" cy="920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762743" y="3484183"/>
            <a:ext cx="1267874" cy="33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31864" y="4466165"/>
            <a:ext cx="879455" cy="1116319"/>
          </a:xfrm>
          <a:prstGeom prst="rect">
            <a:avLst/>
          </a:prstGeom>
          <a:solidFill>
            <a:schemeClr val="bg1">
              <a:alpha val="0"/>
            </a:scheme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26008" y="5751955"/>
            <a:ext cx="2248407" cy="369332"/>
          </a:xfrm>
          <a:prstGeom prst="rect">
            <a:avLst/>
          </a:prstGeom>
          <a:noFill/>
        </p:spPr>
        <p:txBody>
          <a:bodyPr wrap="none" rtlCol="0">
            <a:spAutoFit/>
          </a:bodyPr>
          <a:lstStyle/>
          <a:p>
            <a:r>
              <a:rPr lang="en-US" dirty="0" smtClean="0"/>
              <a:t>No Temporal Locality!</a:t>
            </a:r>
          </a:p>
        </p:txBody>
      </p:sp>
    </p:spTree>
    <p:extLst>
      <p:ext uri="{BB962C8B-B14F-4D97-AF65-F5344CB8AC3E}">
        <p14:creationId xmlns:p14="http://schemas.microsoft.com/office/powerpoint/2010/main" val="15710519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pic>
        <p:nvPicPr>
          <p:cNvPr id="8" name="Picture 7" descr="16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6" y="2666989"/>
            <a:ext cx="9144000" cy="3165139"/>
          </a:xfrm>
          <a:prstGeom prst="rect">
            <a:avLst/>
          </a:prstGeom>
        </p:spPr>
      </p:pic>
      <p:sp>
        <p:nvSpPr>
          <p:cNvPr id="9" name="Content Placeholder 2"/>
          <p:cNvSpPr>
            <a:spLocks noGrp="1"/>
          </p:cNvSpPr>
          <p:nvPr>
            <p:ph idx="1"/>
          </p:nvPr>
        </p:nvSpPr>
        <p:spPr>
          <a:xfrm>
            <a:off x="457199" y="1600201"/>
            <a:ext cx="8393455" cy="887415"/>
          </a:xfrm>
        </p:spPr>
        <p:txBody>
          <a:bodyPr>
            <a:normAutofit/>
          </a:bodyPr>
          <a:lstStyle/>
          <a:p>
            <a:r>
              <a:rPr lang="en-US" dirty="0" smtClean="0"/>
              <a:t>Two-level scheme </a:t>
            </a:r>
            <a:r>
              <a:rPr lang="en-US" dirty="0" smtClean="0"/>
              <a:t>generally outperforms </a:t>
            </a:r>
            <a:r>
              <a:rPr lang="en-US" dirty="0" smtClean="0"/>
              <a:t>LLT</a:t>
            </a:r>
          </a:p>
          <a:p>
            <a:endParaRPr lang="en-US" dirty="0"/>
          </a:p>
        </p:txBody>
      </p:sp>
      <p:sp>
        <p:nvSpPr>
          <p:cNvPr id="5" name="Rectangle 4"/>
          <p:cNvSpPr/>
          <p:nvPr/>
        </p:nvSpPr>
        <p:spPr>
          <a:xfrm>
            <a:off x="7863103" y="2687981"/>
            <a:ext cx="987552" cy="2873511"/>
          </a:xfrm>
          <a:prstGeom prst="rect">
            <a:avLst/>
          </a:prstGeom>
          <a:solidFill>
            <a:schemeClr val="bg1">
              <a:alpha val="0"/>
            </a:scheme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622512" y="5751955"/>
            <a:ext cx="2382426" cy="923330"/>
          </a:xfrm>
          <a:prstGeom prst="rect">
            <a:avLst/>
          </a:prstGeom>
          <a:noFill/>
        </p:spPr>
        <p:txBody>
          <a:bodyPr wrap="square" rtlCol="0">
            <a:spAutoFit/>
          </a:bodyPr>
          <a:lstStyle/>
          <a:p>
            <a:r>
              <a:rPr lang="en-US" dirty="0" smtClean="0"/>
              <a:t>Very low contention (</a:t>
            </a:r>
            <a:r>
              <a:rPr lang="en-US" dirty="0" smtClean="0">
                <a:solidFill>
                  <a:srgbClr val="000000"/>
                </a:solidFill>
              </a:rPr>
              <a:t>0.0067%)</a:t>
            </a:r>
            <a:r>
              <a:rPr lang="en-US" dirty="0" smtClean="0"/>
              <a:t> </a:t>
            </a:r>
          </a:p>
          <a:p>
            <a:r>
              <a:rPr lang="en-US" dirty="0" smtClean="0"/>
              <a:t>Very short transactions</a:t>
            </a:r>
          </a:p>
        </p:txBody>
      </p:sp>
    </p:spTree>
    <p:extLst>
      <p:ext uri="{BB962C8B-B14F-4D97-AF65-F5344CB8AC3E}">
        <p14:creationId xmlns:p14="http://schemas.microsoft.com/office/powerpoint/2010/main" val="2884160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t>We </a:t>
            </a:r>
            <a:r>
              <a:rPr lang="en-US" sz="2800" dirty="0" smtClean="0"/>
              <a:t>asked </a:t>
            </a:r>
            <a:r>
              <a:rPr lang="en-US" sz="2800" dirty="0" smtClean="0"/>
              <a:t>a fundamental question: when do we choose between transactional memory and locks?</a:t>
            </a:r>
          </a:p>
          <a:p>
            <a:r>
              <a:rPr lang="en-US" sz="2800" dirty="0" smtClean="0"/>
              <a:t>Better to stall a transaction if it will be aborted later</a:t>
            </a:r>
          </a:p>
          <a:p>
            <a:r>
              <a:rPr lang="en-US" sz="2800" dirty="0" smtClean="0"/>
              <a:t>We </a:t>
            </a:r>
            <a:r>
              <a:rPr lang="en-US" sz="2800" dirty="0" smtClean="0"/>
              <a:t>proposed </a:t>
            </a:r>
            <a:r>
              <a:rPr lang="en-US" sz="2800" dirty="0" smtClean="0"/>
              <a:t>a two-level prediction strategy that dynamically adapts between TM and locks</a:t>
            </a:r>
          </a:p>
          <a:p>
            <a:r>
              <a:rPr lang="en-US" sz="2800" dirty="0" smtClean="0"/>
              <a:t>Our pure STM implementation achieves 17.2% improvement on high-contention applications</a:t>
            </a:r>
          </a:p>
          <a:p>
            <a:r>
              <a:rPr lang="en-US" sz="2800" dirty="0" smtClean="0"/>
              <a:t>Preliminary analysis also shows hardware acceleration is promising</a:t>
            </a:r>
          </a:p>
          <a:p>
            <a:endParaRPr lang="en-US" sz="2800" dirty="0"/>
          </a:p>
        </p:txBody>
      </p:sp>
    </p:spTree>
    <p:extLst>
      <p:ext uri="{BB962C8B-B14F-4D97-AF65-F5344CB8AC3E}">
        <p14:creationId xmlns:p14="http://schemas.microsoft.com/office/powerpoint/2010/main" val="306793773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 y="1714500"/>
            <a:ext cx="8980185" cy="3165935"/>
          </a:xfrm>
          <a:prstGeom prst="rect">
            <a:avLst/>
          </a:prstGeom>
        </p:spPr>
      </p:pic>
      <p:sp>
        <p:nvSpPr>
          <p:cNvPr id="3" name="Content Placeholder 2"/>
          <p:cNvSpPr>
            <a:spLocks noGrp="1"/>
          </p:cNvSpPr>
          <p:nvPr>
            <p:ph idx="1"/>
          </p:nvPr>
        </p:nvSpPr>
        <p:spPr>
          <a:xfrm>
            <a:off x="457200" y="424617"/>
            <a:ext cx="8229600" cy="1496199"/>
          </a:xfrm>
        </p:spPr>
        <p:txBody>
          <a:bodyPr>
            <a:normAutofit/>
          </a:bodyPr>
          <a:lstStyle/>
          <a:p>
            <a:pPr marL="0" indent="0" algn="ctr">
              <a:buNone/>
            </a:pPr>
            <a:r>
              <a:rPr lang="en-US" sz="8000" dirty="0" smtClean="0">
                <a:solidFill>
                  <a:srgbClr val="FF0000"/>
                </a:solidFill>
              </a:rPr>
              <a:t>Thanks!</a:t>
            </a:r>
            <a:endParaRPr lang="en-US" sz="8000" dirty="0">
              <a:solidFill>
                <a:srgbClr val="FF0000"/>
              </a:solidFill>
            </a:endParaRPr>
          </a:p>
        </p:txBody>
      </p:sp>
    </p:spTree>
    <p:extLst>
      <p:ext uri="{BB962C8B-B14F-4D97-AF65-F5344CB8AC3E}">
        <p14:creationId xmlns:p14="http://schemas.microsoft.com/office/powerpoint/2010/main" val="19559551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Evaluation</a:t>
            </a:r>
            <a:endParaRPr lang="en-US" dirty="0"/>
          </a:p>
        </p:txBody>
      </p:sp>
      <p:sp>
        <p:nvSpPr>
          <p:cNvPr id="9" name="Content Placeholder 2"/>
          <p:cNvSpPr>
            <a:spLocks noGrp="1"/>
          </p:cNvSpPr>
          <p:nvPr>
            <p:ph idx="1"/>
          </p:nvPr>
        </p:nvSpPr>
        <p:spPr>
          <a:xfrm>
            <a:off x="457200" y="1600201"/>
            <a:ext cx="8229600" cy="654050"/>
          </a:xfrm>
        </p:spPr>
        <p:txBody>
          <a:bodyPr/>
          <a:lstStyle/>
          <a:p>
            <a:r>
              <a:rPr lang="en-US" dirty="0" smtClean="0"/>
              <a:t>Dual core: less contention</a:t>
            </a:r>
          </a:p>
        </p:txBody>
      </p:sp>
      <p:pic>
        <p:nvPicPr>
          <p:cNvPr id="3" name="Picture 2" descr="perf-2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9268"/>
            <a:ext cx="9144000" cy="3980167"/>
          </a:xfrm>
          <a:prstGeom prst="rect">
            <a:avLst/>
          </a:prstGeom>
        </p:spPr>
      </p:pic>
    </p:spTree>
    <p:extLst>
      <p:ext uri="{BB962C8B-B14F-4D97-AF65-F5344CB8AC3E}">
        <p14:creationId xmlns:p14="http://schemas.microsoft.com/office/powerpoint/2010/main" val="12880388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Our Approach</a:t>
            </a:r>
          </a:p>
          <a:p>
            <a:pPr lvl="1"/>
            <a:r>
              <a:rPr lang="en-US" dirty="0" smtClean="0"/>
              <a:t>Two-level prediction </a:t>
            </a:r>
            <a:r>
              <a:rPr lang="en-US" smtClean="0"/>
              <a:t>adaptive scheme</a:t>
            </a:r>
            <a:endParaRPr lang="en-US" dirty="0" smtClean="0"/>
          </a:p>
          <a:p>
            <a:r>
              <a:rPr lang="en-US" dirty="0" smtClean="0"/>
              <a:t>Evaluation</a:t>
            </a:r>
          </a:p>
          <a:p>
            <a:r>
              <a:rPr lang="en-US" dirty="0" smtClean="0"/>
              <a:t>Conclusion</a:t>
            </a:r>
          </a:p>
          <a:p>
            <a:endParaRPr lang="en-US" dirty="0"/>
          </a:p>
        </p:txBody>
      </p:sp>
    </p:spTree>
    <p:extLst>
      <p:ext uri="{BB962C8B-B14F-4D97-AF65-F5344CB8AC3E}">
        <p14:creationId xmlns:p14="http://schemas.microsoft.com/office/powerpoint/2010/main" val="3572698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HTM vs. STM</a:t>
            </a:r>
          </a:p>
          <a:p>
            <a:pPr lvl="1"/>
            <a:r>
              <a:rPr lang="en-US" dirty="0" smtClean="0"/>
              <a:t>HTM: faster but more complicated</a:t>
            </a:r>
          </a:p>
          <a:p>
            <a:pPr lvl="1"/>
            <a:r>
              <a:rPr lang="en-US" dirty="0" smtClean="0"/>
              <a:t>STM: flexible but slower </a:t>
            </a:r>
          </a:p>
          <a:p>
            <a:r>
              <a:rPr lang="en-US" dirty="0" smtClean="0"/>
              <a:t>STM Algorithms</a:t>
            </a:r>
          </a:p>
          <a:p>
            <a:pPr lvl="1"/>
            <a:r>
              <a:rPr lang="en-US" dirty="0" smtClean="0"/>
              <a:t>Acquisition and Versioning</a:t>
            </a:r>
          </a:p>
          <a:p>
            <a:pPr lvl="1"/>
            <a:r>
              <a:rPr lang="en-US" dirty="0" smtClean="0"/>
              <a:t>Models &amp; Algorithms (LLT)</a:t>
            </a:r>
          </a:p>
          <a:p>
            <a:r>
              <a:rPr lang="en-US" dirty="0" smtClean="0"/>
              <a:t>Improve STM Efficiency</a:t>
            </a:r>
          </a:p>
          <a:p>
            <a:pPr lvl="1"/>
            <a:r>
              <a:rPr lang="en-US" dirty="0" smtClean="0"/>
              <a:t>Hybrid Approach</a:t>
            </a:r>
          </a:p>
          <a:p>
            <a:pPr lvl="1"/>
            <a:r>
              <a:rPr lang="en-US" dirty="0" smtClean="0"/>
              <a:t>Adaptive Approach</a:t>
            </a:r>
          </a:p>
          <a:p>
            <a:endParaRPr lang="en-US" dirty="0"/>
          </a:p>
        </p:txBody>
      </p:sp>
    </p:spTree>
    <p:extLst>
      <p:ext uri="{BB962C8B-B14F-4D97-AF65-F5344CB8AC3E}">
        <p14:creationId xmlns:p14="http://schemas.microsoft.com/office/powerpoint/2010/main" val="4216523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Motivation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Observation</a:t>
            </a:r>
          </a:p>
          <a:p>
            <a:pPr lvl="1"/>
            <a:r>
              <a:rPr lang="en-US" altLang="zh-CN" dirty="0" smtClean="0"/>
              <a:t>Example: </a:t>
            </a:r>
            <a:r>
              <a:rPr lang="en-US" altLang="zh-CN" dirty="0" err="1" smtClean="0"/>
              <a:t>CounterBench</a:t>
            </a:r>
            <a:r>
              <a:rPr lang="en-US" altLang="zh-CN" dirty="0" smtClean="0"/>
              <a:t> in RSTM</a:t>
            </a:r>
          </a:p>
          <a:p>
            <a:r>
              <a:rPr lang="en-US" altLang="zh-CN" dirty="0" smtClean="0"/>
              <a:t>TM vs. Lock: </a:t>
            </a:r>
          </a:p>
          <a:p>
            <a:pPr lvl="1"/>
            <a:r>
              <a:rPr lang="en-US" altLang="zh-CN" dirty="0"/>
              <a:t> S</a:t>
            </a:r>
            <a:r>
              <a:rPr lang="en-US" altLang="zh-CN" dirty="0" smtClean="0"/>
              <a:t>peculation </a:t>
            </a:r>
            <a:r>
              <a:rPr lang="en-US" altLang="zh-CN" dirty="0"/>
              <a:t>&amp;</a:t>
            </a:r>
            <a:r>
              <a:rPr lang="en-US" altLang="zh-CN" dirty="0" smtClean="0"/>
              <a:t> Conflict vs. Stall &amp; Conflict-free</a:t>
            </a:r>
            <a:endParaRPr lang="en-US" altLang="zh-CN" dirty="0"/>
          </a:p>
          <a:p>
            <a:r>
              <a:rPr lang="en-US" altLang="zh-CN" dirty="0" smtClean="0"/>
              <a:t>Key: Better to stall than speculative if doomed to abort</a:t>
            </a:r>
          </a:p>
          <a:p>
            <a:r>
              <a:rPr lang="en-US" altLang="zh-CN" dirty="0" smtClean="0"/>
              <a:t>Start from a STM Implementation</a:t>
            </a:r>
          </a:p>
          <a:p>
            <a:pPr lvl="1"/>
            <a:r>
              <a:rPr lang="en-US" altLang="zh-CN" dirty="0" smtClean="0"/>
              <a:t>Propose Conflict Prediction</a:t>
            </a:r>
            <a:endParaRPr lang="en-US" altLang="zh-CN" dirty="0"/>
          </a:p>
          <a:p>
            <a:pPr lvl="1"/>
            <a:r>
              <a:rPr lang="en-US" altLang="zh-CN" dirty="0" smtClean="0"/>
              <a:t>Accelerate STM in Hardware</a:t>
            </a:r>
          </a:p>
        </p:txBody>
      </p:sp>
    </p:spTree>
    <p:extLst>
      <p:ext uri="{BB962C8B-B14F-4D97-AF65-F5344CB8AC3E}">
        <p14:creationId xmlns:p14="http://schemas.microsoft.com/office/powerpoint/2010/main" val="21370072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Two-Level Prediction Scheme</a:t>
            </a:r>
            <a:endParaRPr lang="en-US" dirty="0"/>
          </a:p>
        </p:txBody>
      </p:sp>
      <p:sp>
        <p:nvSpPr>
          <p:cNvPr id="3" name="Content Placeholder 2"/>
          <p:cNvSpPr>
            <a:spLocks noGrp="1"/>
          </p:cNvSpPr>
          <p:nvPr>
            <p:ph idx="1"/>
          </p:nvPr>
        </p:nvSpPr>
        <p:spPr/>
        <p:txBody>
          <a:bodyPr>
            <a:normAutofit/>
          </a:bodyPr>
          <a:lstStyle/>
          <a:p>
            <a:r>
              <a:rPr lang="en-US" dirty="0" smtClean="0"/>
              <a:t>Goal: precisely predict if a transaction will be aborted later</a:t>
            </a:r>
          </a:p>
          <a:p>
            <a:r>
              <a:rPr lang="en-US" dirty="0" smtClean="0"/>
              <a:t>First </a:t>
            </a:r>
            <a:r>
              <a:rPr lang="en-US" dirty="0"/>
              <a:t>L</a:t>
            </a:r>
            <a:r>
              <a:rPr lang="en-US" dirty="0" smtClean="0"/>
              <a:t>evel Prediction</a:t>
            </a:r>
          </a:p>
          <a:p>
            <a:pPr lvl="1"/>
            <a:r>
              <a:rPr lang="en-US" dirty="0"/>
              <a:t>b</a:t>
            </a:r>
            <a:r>
              <a:rPr lang="en-US" dirty="0" smtClean="0"/>
              <a:t>ased on (coarse-grained) abort ratio information</a:t>
            </a:r>
          </a:p>
          <a:p>
            <a:pPr lvl="1"/>
            <a:r>
              <a:rPr lang="en-US" dirty="0" smtClean="0"/>
              <a:t>simple, fast, but less precise</a:t>
            </a:r>
          </a:p>
          <a:p>
            <a:r>
              <a:rPr lang="en-US" dirty="0" smtClean="0"/>
              <a:t>Second Level Prediction</a:t>
            </a:r>
          </a:p>
          <a:p>
            <a:pPr lvl="1"/>
            <a:r>
              <a:rPr lang="en-US" dirty="0"/>
              <a:t>b</a:t>
            </a:r>
            <a:r>
              <a:rPr lang="en-US" dirty="0" smtClean="0"/>
              <a:t>ased on (fine-grained) conflict history </a:t>
            </a:r>
          </a:p>
          <a:p>
            <a:pPr lvl="1"/>
            <a:r>
              <a:rPr lang="en-US" dirty="0" smtClean="0"/>
              <a:t>more accurate, but higher bookkeeping overhead</a:t>
            </a:r>
          </a:p>
        </p:txBody>
      </p:sp>
    </p:spTree>
    <p:extLst>
      <p:ext uri="{BB962C8B-B14F-4D97-AF65-F5344CB8AC3E}">
        <p14:creationId xmlns:p14="http://schemas.microsoft.com/office/powerpoint/2010/main" val="24884681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 Level Predictor</a:t>
            </a:r>
            <a:endParaRPr lang="en-US" dirty="0"/>
          </a:p>
        </p:txBody>
      </p:sp>
      <p:sp>
        <p:nvSpPr>
          <p:cNvPr id="3" name="Content Placeholder 2"/>
          <p:cNvSpPr>
            <a:spLocks noGrp="1"/>
          </p:cNvSpPr>
          <p:nvPr>
            <p:ph idx="1"/>
          </p:nvPr>
        </p:nvSpPr>
        <p:spPr/>
        <p:txBody>
          <a:bodyPr>
            <a:normAutofit/>
          </a:bodyPr>
          <a:lstStyle/>
          <a:p>
            <a:r>
              <a:rPr lang="en-US" dirty="0" smtClean="0"/>
              <a:t>Abort History Table (AHT)</a:t>
            </a:r>
          </a:p>
          <a:p>
            <a:pPr lvl="1"/>
            <a:r>
              <a:rPr lang="en-US" dirty="0"/>
              <a:t>m</a:t>
            </a:r>
            <a:r>
              <a:rPr lang="en-US" dirty="0" smtClean="0"/>
              <a:t>aintain per thread per transaction abort ratio </a:t>
            </a:r>
          </a:p>
          <a:p>
            <a:pPr lvl="1"/>
            <a:r>
              <a:rPr lang="en-US" dirty="0"/>
              <a:t>m</a:t>
            </a:r>
            <a:r>
              <a:rPr lang="en-US" dirty="0" smtClean="0"/>
              <a:t>aintain overhead negligible</a:t>
            </a:r>
          </a:p>
          <a:p>
            <a:r>
              <a:rPr lang="en-US" dirty="0" smtClean="0"/>
              <a:t>Quick decision: Enter TM or NOT</a:t>
            </a:r>
          </a:p>
          <a:p>
            <a:pPr lvl="1"/>
            <a:r>
              <a:rPr lang="en-US" dirty="0"/>
              <a:t>l</a:t>
            </a:r>
            <a:r>
              <a:rPr lang="en-US" dirty="0" smtClean="0"/>
              <a:t>ow abort ratio </a:t>
            </a:r>
            <a:endParaRPr lang="en-US" dirty="0">
              <a:sym typeface="Wingdings" pitchFamily="2" charset="2"/>
            </a:endParaRPr>
          </a:p>
          <a:p>
            <a:pPr lvl="2"/>
            <a:r>
              <a:rPr lang="en-US" dirty="0">
                <a:sym typeface="Wingdings" pitchFamily="2" charset="2"/>
              </a:rPr>
              <a:t>u</a:t>
            </a:r>
            <a:r>
              <a:rPr lang="en-US" dirty="0" smtClean="0">
                <a:sym typeface="Wingdings" pitchFamily="2" charset="2"/>
              </a:rPr>
              <a:t>sing LLT</a:t>
            </a:r>
          </a:p>
          <a:p>
            <a:pPr lvl="1"/>
            <a:r>
              <a:rPr lang="en-US" dirty="0">
                <a:sym typeface="Wingdings" pitchFamily="2" charset="2"/>
              </a:rPr>
              <a:t>h</a:t>
            </a:r>
            <a:r>
              <a:rPr lang="en-US" dirty="0" smtClean="0">
                <a:sym typeface="Wingdings" pitchFamily="2" charset="2"/>
              </a:rPr>
              <a:t>igh abort ratio</a:t>
            </a:r>
          </a:p>
          <a:p>
            <a:pPr lvl="2"/>
            <a:r>
              <a:rPr lang="en-US" dirty="0" smtClean="0">
                <a:sym typeface="Wingdings" pitchFamily="2" charset="2"/>
              </a:rPr>
              <a:t>Second Level Prediction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0915" t="14812" r="34053" b="66804"/>
          <a:stretch/>
        </p:blipFill>
        <p:spPr>
          <a:xfrm>
            <a:off x="4807543" y="3868057"/>
            <a:ext cx="4253346" cy="2888469"/>
          </a:xfrm>
          <a:prstGeom prst="rect">
            <a:avLst/>
          </a:prstGeom>
        </p:spPr>
      </p:pic>
    </p:spTree>
    <p:extLst>
      <p:ext uri="{BB962C8B-B14F-4D97-AF65-F5344CB8AC3E}">
        <p14:creationId xmlns:p14="http://schemas.microsoft.com/office/powerpoint/2010/main" val="14066037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Second Level Predictor</a:t>
            </a:r>
            <a:endParaRPr lang="en-US" dirty="0"/>
          </a:p>
        </p:txBody>
      </p:sp>
      <p:sp>
        <p:nvSpPr>
          <p:cNvPr id="3" name="Content Placeholder 2"/>
          <p:cNvSpPr>
            <a:spLocks noGrp="1"/>
          </p:cNvSpPr>
          <p:nvPr>
            <p:ph idx="1"/>
          </p:nvPr>
        </p:nvSpPr>
        <p:spPr/>
        <p:txBody>
          <a:bodyPr>
            <a:normAutofit lnSpcReduction="10000"/>
          </a:bodyPr>
          <a:lstStyle/>
          <a:p>
            <a:r>
              <a:rPr lang="en-US" dirty="0" smtClean="0"/>
              <a:t>To decide whether a thread should enter a TM </a:t>
            </a:r>
            <a:r>
              <a:rPr lang="en-US" dirty="0" smtClean="0"/>
              <a:t>even when the abort </a:t>
            </a:r>
            <a:r>
              <a:rPr lang="en-US" dirty="0" smtClean="0"/>
              <a:t>ratio is high</a:t>
            </a:r>
          </a:p>
          <a:p>
            <a:r>
              <a:rPr lang="en-US" dirty="0" smtClean="0"/>
              <a:t>Hypothesis</a:t>
            </a:r>
          </a:p>
          <a:p>
            <a:pPr lvl="1"/>
            <a:r>
              <a:rPr lang="en-US" i="1" dirty="0"/>
              <a:t>Two transactions are very likely to conflict with each other as long as they </a:t>
            </a:r>
            <a:r>
              <a:rPr lang="en-US" i="1" dirty="0" smtClean="0"/>
              <a:t>conflict once.</a:t>
            </a:r>
          </a:p>
          <a:p>
            <a:r>
              <a:rPr lang="en-US" dirty="0" smtClean="0"/>
              <a:t>Three different schemes</a:t>
            </a:r>
          </a:p>
          <a:p>
            <a:pPr lvl="1"/>
            <a:r>
              <a:rPr lang="en-US" dirty="0" smtClean="0"/>
              <a:t>Brute Force Searching</a:t>
            </a:r>
          </a:p>
          <a:p>
            <a:pPr lvl="1"/>
            <a:r>
              <a:rPr lang="en-US" dirty="0" smtClean="0"/>
              <a:t>Simple Hashing</a:t>
            </a:r>
          </a:p>
          <a:p>
            <a:pPr lvl="1"/>
            <a:r>
              <a:rPr lang="en-US" dirty="0" smtClean="0"/>
              <a:t>Conflicted Cache</a:t>
            </a:r>
            <a:endParaRPr lang="en-US" dirty="0"/>
          </a:p>
        </p:txBody>
      </p:sp>
    </p:spTree>
    <p:extLst>
      <p:ext uri="{BB962C8B-B14F-4D97-AF65-F5344CB8AC3E}">
        <p14:creationId xmlns:p14="http://schemas.microsoft.com/office/powerpoint/2010/main" val="37242685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Brute Force Searching</a:t>
            </a:r>
            <a:endParaRPr lang="en-US" dirty="0"/>
          </a:p>
        </p:txBody>
      </p:sp>
      <p:sp>
        <p:nvSpPr>
          <p:cNvPr id="3" name="Content Placeholder 2"/>
          <p:cNvSpPr>
            <a:spLocks noGrp="1"/>
          </p:cNvSpPr>
          <p:nvPr>
            <p:ph idx="1"/>
          </p:nvPr>
        </p:nvSpPr>
        <p:spPr/>
        <p:txBody>
          <a:bodyPr>
            <a:normAutofit/>
          </a:bodyPr>
          <a:lstStyle/>
          <a:p>
            <a:r>
              <a:rPr lang="en-US" dirty="0" smtClean="0"/>
              <a:t>Two global structures:</a:t>
            </a:r>
          </a:p>
          <a:p>
            <a:pPr lvl="1"/>
            <a:r>
              <a:rPr lang="en-US" dirty="0" smtClean="0"/>
              <a:t>Conflict History Table (CHT)</a:t>
            </a:r>
          </a:p>
          <a:p>
            <a:pPr lvl="2"/>
            <a:r>
              <a:rPr lang="en-US" dirty="0" smtClean="0"/>
              <a:t>One entry for each transaction</a:t>
            </a:r>
          </a:p>
          <a:p>
            <a:pPr lvl="2"/>
            <a:r>
              <a:rPr lang="en-US" dirty="0" smtClean="0"/>
              <a:t>Each entry is a vector indicating the number of a particular transaction aborts current one</a:t>
            </a:r>
          </a:p>
          <a:p>
            <a:pPr lvl="1"/>
            <a:r>
              <a:rPr lang="en-US" dirty="0" smtClean="0"/>
              <a:t>Active Transaction Vector (AVT)</a:t>
            </a:r>
          </a:p>
          <a:p>
            <a:pPr lvl="2"/>
            <a:r>
              <a:rPr lang="en-US" dirty="0" smtClean="0"/>
              <a:t>One element for each transaction</a:t>
            </a:r>
          </a:p>
          <a:p>
            <a:pPr lvl="2"/>
            <a:r>
              <a:rPr lang="en-US" dirty="0" smtClean="0"/>
              <a:t>Each element is the number of threads currently executing the transaction</a:t>
            </a:r>
          </a:p>
        </p:txBody>
      </p:sp>
    </p:spTree>
    <p:extLst>
      <p:ext uri="{BB962C8B-B14F-4D97-AF65-F5344CB8AC3E}">
        <p14:creationId xmlns:p14="http://schemas.microsoft.com/office/powerpoint/2010/main" val="12015846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581</TotalTime>
  <Words>1006</Words>
  <Application>Microsoft Macintosh PowerPoint</Application>
  <PresentationFormat>On-screen Show (4:3)</PresentationFormat>
  <Paragraphs>211</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Two-Level Prediction Based Hybrid Transactional Memory</vt:lpstr>
      <vt:lpstr>Introduction</vt:lpstr>
      <vt:lpstr>Outline</vt:lpstr>
      <vt:lpstr>Background</vt:lpstr>
      <vt:lpstr>Motivation</vt:lpstr>
      <vt:lpstr>Two-Level Prediction Scheme</vt:lpstr>
      <vt:lpstr>First Level Predictor</vt:lpstr>
      <vt:lpstr>Second Level Predictor</vt:lpstr>
      <vt:lpstr>Brute Force Searching</vt:lpstr>
      <vt:lpstr>Brute Force Searching (cont.)</vt:lpstr>
      <vt:lpstr>Brute Force Searching (cont.)</vt:lpstr>
      <vt:lpstr>Simple Hashing</vt:lpstr>
      <vt:lpstr>Conflict Cache</vt:lpstr>
      <vt:lpstr>Conflict Cache</vt:lpstr>
      <vt:lpstr>Conflict Cache</vt:lpstr>
      <vt:lpstr>Conflict Cache</vt:lpstr>
      <vt:lpstr>ISA Support</vt:lpstr>
      <vt:lpstr>Microarchitecture Support</vt:lpstr>
      <vt:lpstr>Power, Area and Timing Estimation</vt:lpstr>
      <vt:lpstr>Evaluation</vt:lpstr>
      <vt:lpstr>Evaluation</vt:lpstr>
      <vt:lpstr>Evaluation</vt:lpstr>
      <vt:lpstr>Evaluation</vt:lpstr>
      <vt:lpstr>Evaluation</vt:lpstr>
      <vt:lpstr>Evaluation</vt:lpstr>
      <vt:lpstr>Evaluation</vt:lpstr>
      <vt:lpstr>Conclusion</vt:lpstr>
      <vt:lpstr>PowerPoint Presentation</vt:lpstr>
      <vt:lpstr>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Two-Level Prediction Based Hybrid Transactional Memory</dc:title>
  <dc:creator>Trinity</dc:creator>
  <cp:lastModifiedBy>Trinity</cp:lastModifiedBy>
  <cp:revision>40</cp:revision>
  <dcterms:created xsi:type="dcterms:W3CDTF">2013-05-10T01:53:27Z</dcterms:created>
  <dcterms:modified xsi:type="dcterms:W3CDTF">2013-05-11T01:59:47Z</dcterms:modified>
</cp:coreProperties>
</file>