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3" r:id="rId26"/>
    <p:sldId id="280" r:id="rId27"/>
    <p:sldId id="281" r:id="rId28"/>
    <p:sldId id="282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74" autoAdjust="0"/>
  </p:normalViewPr>
  <p:slideViewPr>
    <p:cSldViewPr snapToGrid="0">
      <p:cViewPr varScale="1">
        <p:scale>
          <a:sx n="68" d="100"/>
          <a:sy n="68" d="100"/>
        </p:scale>
        <p:origin x="7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595A7-810B-4355-9B24-C39074DF2687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2B939-5028-43FF-946C-4FAEFABB0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936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基于开源工具的可重复的找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的思路，故障引入率和消除率同步增长，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2B939-5028-43FF-946C-4FAEFABB021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809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2B939-5028-43FF-946C-4FAEFABB021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856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zh-CN" sz="1200" dirty="0" smtClean="0"/>
              <a:t>σ</a:t>
            </a:r>
            <a:r>
              <a:rPr lang="zh-CN" altLang="en-US" sz="1200" dirty="0" smtClean="0"/>
              <a:t>二元组是文件系统当前的状态，</a:t>
            </a:r>
            <a:r>
              <a:rPr lang="en-US" altLang="zh-CN" sz="1200" dirty="0" smtClean="0"/>
              <a:t>p</a:t>
            </a:r>
            <a:r>
              <a:rPr lang="zh-CN" altLang="en-US" sz="1200" dirty="0" smtClean="0"/>
              <a:t>是程序计数器，就是</a:t>
            </a:r>
            <a:r>
              <a:rPr lang="en-US" altLang="zh-CN" sz="1200" dirty="0" smtClean="0"/>
              <a:t>pc</a:t>
            </a:r>
            <a:r>
              <a:rPr lang="zh-CN" altLang="en-US" sz="1200" dirty="0" smtClean="0"/>
              <a:t>，</a:t>
            </a:r>
            <a:endParaRPr lang="en-US" altLang="zh-CN" sz="1200" dirty="0" smtClean="0"/>
          </a:p>
          <a:p>
            <a:r>
              <a:rPr lang="en-US" altLang="zh-CN" sz="1200" b="1" i="1" dirty="0" smtClean="0"/>
              <a:t>APPLY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execute event</a:t>
            </a:r>
          </a:p>
          <a:p>
            <a:r>
              <a:rPr lang="en-US" altLang="zh-CN" sz="1200" b="1" i="1" dirty="0" smtClean="0"/>
              <a:t>FLUSH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flush state</a:t>
            </a:r>
          </a:p>
          <a:p>
            <a:r>
              <a:rPr lang="en-US" altLang="zh-CN" sz="1200" b="1" i="1" dirty="0" smtClean="0"/>
              <a:t>STEPSEQ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flush at every step</a:t>
            </a:r>
            <a:endParaRPr lang="zh-CN" altLang="en-US" sz="1200" dirty="0" smtClean="0"/>
          </a:p>
          <a:p>
            <a:r>
              <a:rPr lang="en-US" altLang="zh-CN" dirty="0" smtClean="0"/>
              <a:t>CRASH: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任意位置停止程序</a:t>
            </a:r>
            <a:endParaRPr lang="en-US" altLang="zh-CN" baseline="0" dirty="0" smtClean="0"/>
          </a:p>
          <a:p>
            <a:r>
              <a:rPr lang="en-US" altLang="zh-CN" dirty="0" smtClean="0"/>
              <a:t>NONDEF</a:t>
            </a:r>
            <a:r>
              <a:rPr lang="zh-CN" altLang="en-US" dirty="0" smtClean="0"/>
              <a:t>：转换状态而不执行程序中的下一个事件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2B939-5028-43FF-946C-4FAEFABB021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978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执行针对文件系统实现的测试和针对规范的测试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2B939-5028-43FF-946C-4FAEFABB021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44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Dafny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proves its crash-safety with respect to all possible file sizes. FERRITE, in contrast, expects a bound on the file size, as provided in our litmus tests.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2B939-5028-43FF-946C-4FAEFABB021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233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2B939-5028-43FF-946C-4FAEFABB021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496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2B939-5028-43FF-946C-4FAEFABB021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039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2B939-5028-43FF-946C-4FAEFABB021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159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diff</a:t>
            </a:r>
            <a:r>
              <a:rPr lang="zh-CN" altLang="en-US" dirty="0" smtClean="0"/>
              <a:t>找到不同版本之间的变化，如果一个错误报告在文件中不变的地方，认为代表了一个错误。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2B939-5028-43FF-946C-4FAEFABB021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385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标准不同，检查器定义不同，</a:t>
            </a:r>
            <a:r>
              <a:rPr lang="en-US" altLang="zh-CN" dirty="0" smtClean="0"/>
              <a:t>Chou</a:t>
            </a:r>
            <a:r>
              <a:rPr lang="zh-CN" altLang="en-US" dirty="0" smtClean="0"/>
              <a:t>等人的工作数据无法找到，没有结果的精确解释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2B939-5028-43FF-946C-4FAEFABB021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953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这些形式的规范用于不同的目的，也不能取代另一个。 </a:t>
            </a:r>
            <a:r>
              <a:rPr lang="en-US" altLang="zh-CN" dirty="0" smtClean="0"/>
              <a:t>Litmus</a:t>
            </a:r>
            <a:r>
              <a:rPr lang="zh-CN" altLang="en-US" dirty="0" smtClean="0"/>
              <a:t>测试提供了一个精确而直观的描述，非常适合与应用程序开发人员进行通信，以及针对文件系统实现验证正式模型。</a:t>
            </a:r>
            <a:r>
              <a:rPr lang="zh-CN" altLang="en-US" dirty="0" smtClean="0"/>
              <a:t>正式规范提供了（不）允许的崩溃行为的完整描述，因此，为应用程序的崩溃保证提供了自动推理的基础。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2B939-5028-43FF-946C-4FAEFABB021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228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2B939-5028-43FF-946C-4FAEFABB021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816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2B939-5028-43FF-946C-4FAEFABB021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953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只有这三种是合法的，其他的是这三种的前缀排列，都表明系统崩了。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2B939-5028-43FF-946C-4FAEFABB021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365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5A87-0A1F-4A3B-AD8F-30EA9C8EA2F4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8C7F-B061-4A77-8CAC-58B1F3E65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30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5A87-0A1F-4A3B-AD8F-30EA9C8EA2F4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8C7F-B061-4A77-8CAC-58B1F3E65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01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5A87-0A1F-4A3B-AD8F-30EA9C8EA2F4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8C7F-B061-4A77-8CAC-58B1F3E65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30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5A87-0A1F-4A3B-AD8F-30EA9C8EA2F4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8C7F-B061-4A77-8CAC-58B1F3E65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07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5A87-0A1F-4A3B-AD8F-30EA9C8EA2F4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8C7F-B061-4A77-8CAC-58B1F3E65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70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5A87-0A1F-4A3B-AD8F-30EA9C8EA2F4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8C7F-B061-4A77-8CAC-58B1F3E65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97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5A87-0A1F-4A3B-AD8F-30EA9C8EA2F4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8C7F-B061-4A77-8CAC-58B1F3E65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82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5A87-0A1F-4A3B-AD8F-30EA9C8EA2F4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8C7F-B061-4A77-8CAC-58B1F3E65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99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5A87-0A1F-4A3B-AD8F-30EA9C8EA2F4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8C7F-B061-4A77-8CAC-58B1F3E65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51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5A87-0A1F-4A3B-AD8F-30EA9C8EA2F4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8C7F-B061-4A77-8CAC-58B1F3E65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84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5A87-0A1F-4A3B-AD8F-30EA9C8EA2F4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8C7F-B061-4A77-8CAC-58B1F3E65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9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15A87-0A1F-4A3B-AD8F-30EA9C8EA2F4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18C7F-B061-4A77-8CAC-58B1F3E65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81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/>
              <a:t>Fault in Linux: Ten Years Later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于灏 </a:t>
            </a:r>
            <a:r>
              <a:rPr lang="en-US" altLang="zh-CN" dirty="0" smtClean="0"/>
              <a:t>2018311763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7249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Experience—Linux 2.6 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096658" cy="4351338"/>
          </a:xfrm>
        </p:spPr>
        <p:txBody>
          <a:bodyPr/>
          <a:lstStyle/>
          <a:p>
            <a:r>
              <a:rPr lang="en-US" altLang="zh-CN" dirty="0" smtClean="0"/>
              <a:t>The number of faults has held roughly steady.</a:t>
            </a:r>
          </a:p>
          <a:p>
            <a:r>
              <a:rPr lang="en-US" altLang="zh-CN" dirty="0" smtClean="0"/>
              <a:t>The rate of faults per line of code has decreased.</a:t>
            </a:r>
          </a:p>
          <a:p>
            <a:r>
              <a:rPr lang="en-US" altLang="zh-CN" dirty="0" smtClean="0"/>
              <a:t>Faults are still introduced, as well as eliminated.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857" y="1372286"/>
            <a:ext cx="5257143" cy="548571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612741" y="1496111"/>
            <a:ext cx="4399150" cy="3891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792851" y="3158656"/>
            <a:ext cx="4399150" cy="748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99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Experience—Linux 2.6 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685593" cy="4351338"/>
          </a:xfrm>
        </p:spPr>
        <p:txBody>
          <a:bodyPr/>
          <a:lstStyle/>
          <a:p>
            <a:r>
              <a:rPr lang="en-US" altLang="zh-CN" b="1" dirty="0" smtClean="0"/>
              <a:t>Drivers</a:t>
            </a:r>
            <a:r>
              <a:rPr lang="en-US" altLang="zh-CN" dirty="0" smtClean="0"/>
              <a:t> still has the largest number of faults.</a:t>
            </a:r>
          </a:p>
          <a:p>
            <a:r>
              <a:rPr lang="en-US" altLang="zh-CN" b="1" dirty="0" smtClean="0"/>
              <a:t>Drivers</a:t>
            </a:r>
            <a:r>
              <a:rPr lang="en-US" altLang="zh-CN" dirty="0" smtClean="0"/>
              <a:t> has a higher fault rate for certain kinds of faults than other directories.</a:t>
            </a:r>
          </a:p>
          <a:p>
            <a:r>
              <a:rPr lang="en-US" altLang="zh-CN" b="1" dirty="0" smtClean="0"/>
              <a:t>Arch</a:t>
            </a:r>
            <a:r>
              <a:rPr lang="en-US" altLang="zh-CN" dirty="0" smtClean="0"/>
              <a:t> has the highest fault rate.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818" y="1322095"/>
            <a:ext cx="5827878" cy="26517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793" y="3973855"/>
            <a:ext cx="5387927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Experience—Linux 2.6 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017326" cy="4351338"/>
          </a:xfrm>
        </p:spPr>
        <p:txBody>
          <a:bodyPr/>
          <a:lstStyle/>
          <a:p>
            <a:r>
              <a:rPr lang="en-US" altLang="zh-CN" dirty="0" smtClean="0"/>
              <a:t>The average fault lifespan is </a:t>
            </a:r>
            <a:r>
              <a:rPr lang="en-US" altLang="zh-CN" b="1" dirty="0" smtClean="0"/>
              <a:t>1.5</a:t>
            </a:r>
            <a:r>
              <a:rPr lang="en-US" altLang="zh-CN" dirty="0" smtClean="0"/>
              <a:t> years.</a:t>
            </a:r>
          </a:p>
          <a:p>
            <a:r>
              <a:rPr lang="en-US" altLang="zh-CN" dirty="0" smtClean="0"/>
              <a:t>Sound has the longest average lifespan.</a:t>
            </a:r>
          </a:p>
          <a:p>
            <a:r>
              <a:rPr lang="en-US" altLang="zh-CN" dirty="0" smtClean="0"/>
              <a:t>Since Linux 2.6.27 a significantly larger number of faults have been introduced.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604621" y="1250905"/>
            <a:ext cx="6838284" cy="43364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371" y="4205534"/>
            <a:ext cx="5542857" cy="1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0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195" y="4033182"/>
            <a:ext cx="6247619" cy="252380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Experience—Linux 2.6 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081610" cy="4351338"/>
          </a:xfrm>
        </p:spPr>
        <p:txBody>
          <a:bodyPr/>
          <a:lstStyle/>
          <a:p>
            <a:r>
              <a:rPr lang="en-US" altLang="zh-CN" dirty="0" smtClean="0"/>
              <a:t>Use code churn, file age, function size to evaluate the quality of Linux.</a:t>
            </a:r>
          </a:p>
          <a:p>
            <a:r>
              <a:rPr lang="en-US" altLang="zh-CN" dirty="0" smtClean="0"/>
              <a:t>High-churn versions have more new faults.</a:t>
            </a:r>
          </a:p>
          <a:p>
            <a:r>
              <a:rPr lang="en-US" altLang="zh-CN" dirty="0" smtClean="0"/>
              <a:t>The relation between file age and fault rate is less clear.</a:t>
            </a:r>
          </a:p>
          <a:p>
            <a:r>
              <a:rPr lang="en-US" altLang="zh-CN" dirty="0" smtClean="0"/>
              <a:t>The average fault rate clearly increase as the function size increases. 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13995"/>
          <a:stretch/>
        </p:blipFill>
        <p:spPr>
          <a:xfrm>
            <a:off x="2512291" y="4072875"/>
            <a:ext cx="7167418" cy="24333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363" y="3775217"/>
            <a:ext cx="7501282" cy="278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6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Experience—Linux 2.6 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RCU is a lightweight synchronization mechanism that protects readers against writers.</a:t>
            </a:r>
          </a:p>
          <a:p>
            <a:r>
              <a:rPr lang="en-US" altLang="zh-CN" dirty="0" smtClean="0"/>
              <a:t>Most </a:t>
            </a:r>
            <a:r>
              <a:rPr lang="en-US" altLang="zh-CN" dirty="0"/>
              <a:t>faults are found in </a:t>
            </a:r>
            <a:r>
              <a:rPr lang="en-US" altLang="zh-CN" dirty="0" smtClean="0"/>
              <a:t>net.</a:t>
            </a:r>
          </a:p>
          <a:p>
            <a:r>
              <a:rPr lang="en-US" altLang="zh-CN" dirty="0" smtClean="0"/>
              <a:t>Most </a:t>
            </a:r>
            <a:r>
              <a:rPr lang="en-US" altLang="zh-CN" dirty="0"/>
              <a:t>of the faults are </a:t>
            </a:r>
            <a:r>
              <a:rPr lang="en-US" altLang="zh-CN" dirty="0" err="1"/>
              <a:t>BlockRCU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/>
              <a:t>a RCU lock is held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000" y="2505619"/>
            <a:ext cx="5800000" cy="4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While drivers </a:t>
            </a:r>
            <a:r>
              <a:rPr lang="en-US" altLang="zh-CN" dirty="0"/>
              <a:t>still has the largest number of </a:t>
            </a:r>
            <a:r>
              <a:rPr lang="en-US" altLang="zh-CN" dirty="0" smtClean="0"/>
              <a:t>faults, it no </a:t>
            </a:r>
            <a:r>
              <a:rPr lang="en-US" altLang="zh-CN" dirty="0"/>
              <a:t>longer has the highest fault rate in Linux kernel </a:t>
            </a:r>
            <a:r>
              <a:rPr lang="en-US" altLang="zh-CN" dirty="0" smtClean="0"/>
              <a:t>code.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Even </a:t>
            </a:r>
            <a:r>
              <a:rPr lang="en-US" altLang="zh-CN" dirty="0"/>
              <a:t>though faults are continually being introduced, the </a:t>
            </a:r>
            <a:r>
              <a:rPr lang="en-US" altLang="zh-CN" dirty="0" smtClean="0"/>
              <a:t>overall code </a:t>
            </a:r>
            <a:r>
              <a:rPr lang="en-US" altLang="zh-CN" dirty="0"/>
              <a:t>quality is improving</a:t>
            </a:r>
            <a:r>
              <a:rPr lang="en-US" altLang="zh-CN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Some services have no maintainer but remain in the kernel source tree.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5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432954" y="1053090"/>
            <a:ext cx="11326091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Specifying and Checking File System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Crash-Consistency </a:t>
            </a:r>
            <a:r>
              <a:rPr lang="en-US" altLang="zh-CN" dirty="0"/>
              <a:t>Models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42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Abstract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It is difficult to understand the </a:t>
            </a:r>
            <a:r>
              <a:rPr lang="en-US" altLang="zh-CN" dirty="0"/>
              <a:t>o</a:t>
            </a:r>
            <a:r>
              <a:rPr lang="en-US" altLang="zh-CN" dirty="0" smtClean="0"/>
              <a:t>rdering of file system operation.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This paper presents </a:t>
            </a:r>
            <a:r>
              <a:rPr lang="en-US" altLang="zh-CN" b="1" i="1" dirty="0" smtClean="0"/>
              <a:t>crash-consistency</a:t>
            </a:r>
            <a:r>
              <a:rPr lang="en-US" altLang="zh-CN" dirty="0" smtClean="0"/>
              <a:t> model to describe the behavior of a file system across crashes.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Present a formal framework and a toolkit called </a:t>
            </a:r>
            <a:r>
              <a:rPr lang="en-US" altLang="zh-CN" b="1" i="1" dirty="0" smtClean="0"/>
              <a:t>FERRITE</a:t>
            </a:r>
            <a:r>
              <a:rPr lang="en-US" altLang="zh-CN" dirty="0" smtClean="0"/>
              <a:t>.</a:t>
            </a:r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403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851073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Due to file system optimizations, the effect of the program do not reach disk in the order they are executed.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The POSIX standard is largely silent on the guarantees it should provide in crashes.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It is critical to describe crash guarantees in an unambiguous and accessible manner.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986" y="3139227"/>
            <a:ext cx="4563014" cy="26441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607" y="1101535"/>
            <a:ext cx="2897193" cy="1301282"/>
          </a:xfrm>
          <a:prstGeom prst="rect">
            <a:avLst/>
          </a:prstGeom>
        </p:spPr>
      </p:pic>
      <p:sp>
        <p:nvSpPr>
          <p:cNvPr id="6" name="下箭头 5"/>
          <p:cNvSpPr/>
          <p:nvPr/>
        </p:nvSpPr>
        <p:spPr>
          <a:xfrm>
            <a:off x="9475712" y="2453644"/>
            <a:ext cx="858982" cy="634983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64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Crash-consistency models take two forms: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Litmus tests: demonstrate behaviors across crashes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Formal specification: axiomatic and operational description.</a:t>
            </a:r>
          </a:p>
          <a:p>
            <a:pPr>
              <a:lnSpc>
                <a:spcPct val="100000"/>
              </a:lnSpc>
            </a:pPr>
            <a:r>
              <a:rPr lang="en-US" altLang="zh-CN" b="1" i="1" dirty="0" smtClean="0"/>
              <a:t>FERRITE</a:t>
            </a:r>
            <a:r>
              <a:rPr lang="en-US" altLang="zh-CN" dirty="0" smtClean="0"/>
              <a:t>: 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Explore all possible crash behaviors of a given litmus test.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Focuses on distilling the crash guarantees provided by a fs interface.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Two proof-of-concept tools:</a:t>
            </a:r>
          </a:p>
          <a:p>
            <a:pPr lvl="1">
              <a:lnSpc>
                <a:spcPct val="100000"/>
              </a:lnSpc>
            </a:pPr>
            <a:r>
              <a:rPr lang="en-US" altLang="zh-CN" b="1" dirty="0" smtClean="0"/>
              <a:t>Verifier</a:t>
            </a:r>
            <a:r>
              <a:rPr lang="en-US" altLang="zh-CN" dirty="0" smtClean="0"/>
              <a:t>: proves that a program provides crash guarantees.</a:t>
            </a:r>
          </a:p>
          <a:p>
            <a:pPr lvl="1">
              <a:lnSpc>
                <a:spcPct val="100000"/>
              </a:lnSpc>
            </a:pPr>
            <a:r>
              <a:rPr lang="en-US" altLang="zh-CN" b="1" dirty="0" smtClean="0"/>
              <a:t>Synthesizer</a:t>
            </a:r>
            <a:r>
              <a:rPr lang="en-US" altLang="zh-CN" dirty="0" smtClean="0"/>
              <a:t>: insert </a:t>
            </a:r>
            <a:r>
              <a:rPr lang="en-US" altLang="zh-CN" dirty="0" err="1" smtClean="0"/>
              <a:t>fsync</a:t>
            </a:r>
            <a:r>
              <a:rPr lang="en-US" altLang="zh-CN" dirty="0" smtClean="0"/>
              <a:t> invocations into a program.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Abstract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Chou et al. published a study of faults found and they found that the drivers directory contained </a:t>
            </a:r>
            <a:r>
              <a:rPr lang="en-US" altLang="zh-CN" b="1" dirty="0" smtClean="0"/>
              <a:t>up to 7 times</a:t>
            </a:r>
            <a:r>
              <a:rPr lang="en-US" altLang="zh-CN" dirty="0" smtClean="0"/>
              <a:t> more of certain kinds of faults than other directories.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We </a:t>
            </a:r>
            <a:r>
              <a:rPr lang="en-US" altLang="zh-CN" dirty="0"/>
              <a:t>find that Linux has more than </a:t>
            </a:r>
            <a:r>
              <a:rPr lang="en-US" altLang="zh-CN" dirty="0" smtClean="0"/>
              <a:t>doubled in size, but </a:t>
            </a:r>
            <a:r>
              <a:rPr lang="en-US" altLang="zh-CN" dirty="0"/>
              <a:t>the number of faults per line </a:t>
            </a:r>
            <a:r>
              <a:rPr lang="en-US" altLang="zh-CN" dirty="0" smtClean="0"/>
              <a:t>of code </a:t>
            </a:r>
            <a:r>
              <a:rPr lang="en-US" altLang="zh-CN" dirty="0"/>
              <a:t>has been </a:t>
            </a:r>
            <a:r>
              <a:rPr lang="en-US" altLang="zh-CN" b="1" dirty="0"/>
              <a:t>decreasing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en-US" altLang="zh-CN" dirty="0" smtClean="0"/>
              <a:t>Drivers contains </a:t>
            </a:r>
            <a:r>
              <a:rPr lang="en-US" altLang="zh-CN" dirty="0"/>
              <a:t>the most faults, </a:t>
            </a:r>
            <a:r>
              <a:rPr lang="en-US" altLang="zh-CN" dirty="0" smtClean="0"/>
              <a:t>but its fault </a:t>
            </a:r>
            <a:r>
              <a:rPr lang="en-US" altLang="zh-CN" dirty="0"/>
              <a:t>rate is now </a:t>
            </a:r>
            <a:r>
              <a:rPr lang="en-US" altLang="zh-CN" b="1" dirty="0"/>
              <a:t>below</a:t>
            </a:r>
            <a:r>
              <a:rPr lang="en-US" altLang="zh-CN" dirty="0"/>
              <a:t> that of other directories, such as </a:t>
            </a:r>
            <a:r>
              <a:rPr lang="en-US" altLang="zh-CN" b="1" dirty="0"/>
              <a:t>arch</a:t>
            </a:r>
            <a:r>
              <a:rPr lang="en-US" altLang="zh-CN" dirty="0"/>
              <a:t> (HAL</a:t>
            </a:r>
            <a:r>
              <a:rPr lang="en-US" altLang="zh-CN" dirty="0" smtClean="0"/>
              <a:t>) and </a:t>
            </a:r>
            <a:r>
              <a:rPr lang="en-US" altLang="zh-CN" b="1" dirty="0"/>
              <a:t>fs</a:t>
            </a:r>
            <a:r>
              <a:rPr lang="en-US" altLang="zh-CN" dirty="0"/>
              <a:t> (file systems).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9152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436478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The </a:t>
            </a:r>
            <a:r>
              <a:rPr lang="en-US" altLang="zh-CN" b="1" i="1" dirty="0" err="1" smtClean="0"/>
              <a:t>fsync</a:t>
            </a:r>
            <a:r>
              <a:rPr lang="en-US" altLang="zh-CN" dirty="0" smtClean="0"/>
              <a:t> is key to providing data integrity in the face of crashes. 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POSIX does not specify what should happen when a crash occurs.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IO stack consists of multiple layers and persists data to disk out of program order.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678" y="1223245"/>
            <a:ext cx="4917322" cy="441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2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Litmus 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Adopt it to document the crash behavior of fs.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835" y="2911691"/>
            <a:ext cx="5096165" cy="21792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80159" y="2588525"/>
            <a:ext cx="4596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Initial setup: create an initial fs state, ends with an implicit sync</a:t>
            </a:r>
            <a:endParaRPr lang="zh-CN" altLang="en-US" sz="2000" dirty="0"/>
          </a:p>
        </p:txBody>
      </p:sp>
      <p:cxnSp>
        <p:nvCxnSpPr>
          <p:cNvPr id="7" name="直接箭头连接符 6"/>
          <p:cNvCxnSpPr>
            <a:stCxn id="5" idx="3"/>
          </p:cNvCxnSpPr>
          <p:nvPr/>
        </p:nvCxnSpPr>
        <p:spPr>
          <a:xfrm>
            <a:off x="5876634" y="2942468"/>
            <a:ext cx="1219201" cy="1206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280159" y="3843539"/>
            <a:ext cx="4596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Main body: may crash at any point and use </a:t>
            </a:r>
            <a:r>
              <a:rPr lang="en-US" altLang="zh-CN" sz="2000" i="1" dirty="0" smtClean="0"/>
              <a:t>mark </a:t>
            </a:r>
            <a:r>
              <a:rPr lang="en-US" altLang="zh-CN" sz="2000" dirty="0" smtClean="0"/>
              <a:t>label events.</a:t>
            </a:r>
            <a:endParaRPr lang="zh-CN" altLang="en-US" sz="2000" i="1" dirty="0"/>
          </a:p>
        </p:txBody>
      </p:sp>
      <p:cxnSp>
        <p:nvCxnSpPr>
          <p:cNvPr id="10" name="直接箭头连接符 9"/>
          <p:cNvCxnSpPr>
            <a:stCxn id="9" idx="3"/>
            <a:endCxn id="4" idx="1"/>
          </p:cNvCxnSpPr>
          <p:nvPr/>
        </p:nvCxnSpPr>
        <p:spPr>
          <a:xfrm flipV="1">
            <a:off x="5876634" y="4001294"/>
            <a:ext cx="1219201" cy="1961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38200" y="4970176"/>
            <a:ext cx="53187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Final checking: a list of predicates to be tested.</a:t>
            </a:r>
          </a:p>
          <a:p>
            <a:r>
              <a:rPr lang="en-US" altLang="zh-CN" sz="2000" i="1" dirty="0" smtClean="0"/>
              <a:t>content </a:t>
            </a:r>
            <a:r>
              <a:rPr lang="en-US" altLang="zh-CN" sz="2000" dirty="0" smtClean="0"/>
              <a:t>returns the file content.</a:t>
            </a:r>
          </a:p>
          <a:p>
            <a:r>
              <a:rPr lang="en-US" altLang="zh-CN" sz="2000" i="1" dirty="0" smtClean="0"/>
              <a:t>marked</a:t>
            </a:r>
            <a:r>
              <a:rPr lang="en-US" altLang="zh-CN" sz="2000" dirty="0" smtClean="0"/>
              <a:t> returns true </a:t>
            </a:r>
            <a:r>
              <a:rPr lang="en-US" altLang="zh-CN" sz="2000" dirty="0" err="1" smtClean="0"/>
              <a:t>iff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the program crashes after the given label.</a:t>
            </a:r>
            <a:endParaRPr lang="zh-CN" altLang="en-US" sz="2000" i="1" dirty="0"/>
          </a:p>
        </p:txBody>
      </p:sp>
      <p:cxnSp>
        <p:nvCxnSpPr>
          <p:cNvPr id="12" name="直接箭头连接符 11"/>
          <p:cNvCxnSpPr>
            <a:stCxn id="11" idx="3"/>
          </p:cNvCxnSpPr>
          <p:nvPr/>
        </p:nvCxnSpPr>
        <p:spPr>
          <a:xfrm flipV="1">
            <a:off x="6156961" y="4911255"/>
            <a:ext cx="717895" cy="720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45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Litmus 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4735"/>
          </a:xfrm>
        </p:spPr>
        <p:txBody>
          <a:bodyPr/>
          <a:lstStyle/>
          <a:p>
            <a:r>
              <a:rPr lang="en-US" altLang="zh-CN" dirty="0" smtClean="0"/>
              <a:t>Litmus tests for file/directory operations.</a:t>
            </a:r>
          </a:p>
          <a:p>
            <a:r>
              <a:rPr lang="en-US" altLang="zh-CN" dirty="0" smtClean="0"/>
              <a:t>Use </a:t>
            </a:r>
            <a:r>
              <a:rPr lang="en-US" altLang="zh-CN" b="1" i="1" dirty="0" smtClean="0"/>
              <a:t>FERRITE</a:t>
            </a:r>
            <a:r>
              <a:rPr lang="en-US" altLang="zh-CN" dirty="0" smtClean="0"/>
              <a:t> to develop existing litmus tests for </a:t>
            </a:r>
            <a:r>
              <a:rPr lang="en-US" altLang="zh-CN" b="1" dirty="0" smtClean="0"/>
              <a:t>append</a:t>
            </a:r>
            <a:r>
              <a:rPr lang="en-US" altLang="zh-CN" dirty="0" smtClean="0"/>
              <a:t> and </a:t>
            </a:r>
            <a:r>
              <a:rPr lang="en-US" altLang="zh-CN" b="1" dirty="0" smtClean="0"/>
              <a:t>overwrite</a:t>
            </a:r>
          </a:p>
          <a:p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645920" y="3290205"/>
            <a:ext cx="3551684" cy="2963660"/>
            <a:chOff x="1081276" y="2817765"/>
            <a:chExt cx="3551684" cy="2963660"/>
          </a:xfrm>
        </p:grpSpPr>
        <p:grpSp>
          <p:nvGrpSpPr>
            <p:cNvPr id="6" name="组合 5"/>
            <p:cNvGrpSpPr/>
            <p:nvPr/>
          </p:nvGrpSpPr>
          <p:grpSpPr>
            <a:xfrm>
              <a:off x="1081276" y="2817765"/>
              <a:ext cx="3551684" cy="2367058"/>
              <a:chOff x="4586476" y="2919476"/>
              <a:chExt cx="3019048" cy="1885823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86476" y="2919476"/>
                <a:ext cx="3019048" cy="1019048"/>
              </a:xfrm>
              <a:prstGeom prst="rect">
                <a:avLst/>
              </a:prstGeom>
            </p:spPr>
          </p:pic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6476" y="3938524"/>
                <a:ext cx="2600325" cy="866775"/>
              </a:xfrm>
              <a:prstGeom prst="rect">
                <a:avLst/>
              </a:prstGeom>
            </p:spPr>
          </p:pic>
        </p:grpSp>
        <p:sp>
          <p:nvSpPr>
            <p:cNvPr id="7" name="文本框 6"/>
            <p:cNvSpPr txBox="1"/>
            <p:nvPr/>
          </p:nvSpPr>
          <p:spPr>
            <a:xfrm>
              <a:off x="1817410" y="5319760"/>
              <a:ext cx="20794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Prefix-append</a:t>
              </a:r>
              <a:endParaRPr lang="zh-CN" altLang="en-US" sz="24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309822" y="3290205"/>
            <a:ext cx="5459533" cy="2799120"/>
            <a:chOff x="4389884" y="2982304"/>
            <a:chExt cx="5459533" cy="279912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89884" y="2982304"/>
              <a:ext cx="5459533" cy="222911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5615872" y="5319759"/>
              <a:ext cx="3007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Order-file-overwrites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6516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Litmus 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302992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Whether updates to a file and to its parent directory can be reordered, and </a:t>
            </a:r>
            <a:r>
              <a:rPr lang="en-US" altLang="zh-CN" dirty="0"/>
              <a:t>t</a:t>
            </a:r>
            <a:r>
              <a:rPr lang="en-US" altLang="zh-CN" dirty="0" smtClean="0"/>
              <a:t>wo </a:t>
            </a:r>
            <a:r>
              <a:rPr lang="en-US" altLang="zh-CN" b="1" dirty="0" smtClean="0"/>
              <a:t>atomicity properties </a:t>
            </a:r>
            <a:r>
              <a:rPr lang="en-US" altLang="zh-CN" dirty="0" smtClean="0"/>
              <a:t>of </a:t>
            </a:r>
            <a:r>
              <a:rPr lang="en-US" altLang="zh-CN" b="1" dirty="0" smtClean="0"/>
              <a:t>rename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218688" y="4236811"/>
            <a:ext cx="4100701" cy="2095367"/>
            <a:chOff x="716280" y="3405276"/>
            <a:chExt cx="4100701" cy="209536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6280" y="3405276"/>
              <a:ext cx="4100701" cy="1633702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08163" y="5038978"/>
              <a:ext cx="33169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Implied-directory-</a:t>
              </a:r>
              <a:r>
                <a:rPr lang="en-US" altLang="zh-CN" sz="2400" dirty="0" err="1" smtClean="0"/>
                <a:t>fsync</a:t>
              </a:r>
              <a:endParaRPr lang="zh-CN" altLang="en-US" sz="24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827568" y="1304972"/>
            <a:ext cx="4963785" cy="2655229"/>
            <a:chOff x="4547017" y="3094865"/>
            <a:chExt cx="4963785" cy="265522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7017" y="3094865"/>
              <a:ext cx="4963785" cy="2193564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5071482" y="5288429"/>
              <a:ext cx="39148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Atomic-replace-via-rename</a:t>
              </a:r>
              <a:endParaRPr lang="zh-CN" altLang="en-US" sz="24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638366" y="4550280"/>
            <a:ext cx="5342188" cy="1977103"/>
            <a:chOff x="6849812" y="4880897"/>
            <a:chExt cx="5342188" cy="1977103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49812" y="4880897"/>
              <a:ext cx="5342188" cy="1587537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7637215" y="6396335"/>
              <a:ext cx="3767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Atomic-create-via-rename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42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Litmus 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486819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zh-CN" b="1" dirty="0" smtClean="0"/>
              <a:t>Prefix-append</a:t>
            </a:r>
            <a:r>
              <a:rPr lang="en-US" altLang="zh-CN" dirty="0" smtClean="0"/>
              <a:t> is not guaranteed by some fs.</a:t>
            </a:r>
          </a:p>
          <a:p>
            <a:pPr>
              <a:lnSpc>
                <a:spcPct val="100000"/>
              </a:lnSpc>
            </a:pPr>
            <a:r>
              <a:rPr lang="en-US" altLang="zh-CN" b="1" dirty="0" smtClean="0"/>
              <a:t>Atomic-replace-via-rename (ARVR) </a:t>
            </a:r>
            <a:r>
              <a:rPr lang="en-US" altLang="zh-CN" dirty="0" smtClean="0"/>
              <a:t>is not guaranteed by most fs.</a:t>
            </a:r>
          </a:p>
          <a:p>
            <a:pPr>
              <a:lnSpc>
                <a:spcPct val="100000"/>
              </a:lnSpc>
            </a:pPr>
            <a:r>
              <a:rPr lang="en-US" altLang="zh-CN" b="1" dirty="0" smtClean="0"/>
              <a:t>Atomic-create-via-rename (ACVR) </a:t>
            </a:r>
            <a:r>
              <a:rPr lang="en-US" altLang="zh-CN" dirty="0" smtClean="0"/>
              <a:t>offers atomicity guarantees different to those of ARVR on some fs.</a:t>
            </a:r>
          </a:p>
          <a:p>
            <a:pPr>
              <a:lnSpc>
                <a:spcPct val="100000"/>
              </a:lnSpc>
            </a:pPr>
            <a:endParaRPr lang="en-US" altLang="zh-CN" b="1" dirty="0"/>
          </a:p>
          <a:p>
            <a:r>
              <a:rPr lang="en-US" altLang="zh-CN" dirty="0" smtClean="0"/>
              <a:t>Litmus tests </a:t>
            </a:r>
            <a:r>
              <a:rPr lang="en-US" altLang="zh-CN" dirty="0"/>
              <a:t>provide a precise and </a:t>
            </a:r>
            <a:r>
              <a:rPr lang="en-US" altLang="zh-CN" dirty="0" smtClean="0"/>
              <a:t>intuitive </a:t>
            </a:r>
            <a:r>
              <a:rPr lang="en-US" altLang="zh-CN" dirty="0"/>
              <a:t>way of communicating crash-consistency behavior</a:t>
            </a:r>
            <a:r>
              <a:rPr lang="en-US" altLang="zh-CN" dirty="0" smtClean="0"/>
              <a:t>.</a:t>
            </a:r>
            <a:endParaRPr lang="zh-CN" altLang="en-US" b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019" y="1690688"/>
            <a:ext cx="4704762" cy="3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0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Formal </a:t>
            </a:r>
            <a:r>
              <a:rPr lang="en-US" altLang="zh-CN" dirty="0" smtClean="0"/>
              <a:t>specifications—</a:t>
            </a:r>
            <a:r>
              <a:rPr lang="en-US" altLang="zh-CN" dirty="0"/>
              <a:t>Axiomatic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An axiomatic crash-consistency model consists of a set </a:t>
            </a:r>
            <a:r>
              <a:rPr lang="en-US" altLang="zh-CN" dirty="0" smtClean="0"/>
              <a:t>of </a:t>
            </a:r>
            <a:r>
              <a:rPr lang="en-US" altLang="zh-CN" b="1" dirty="0" smtClean="0"/>
              <a:t>rules(axioms)</a:t>
            </a:r>
            <a:r>
              <a:rPr lang="en-US" altLang="zh-CN" dirty="0" smtClean="0"/>
              <a:t>, </a:t>
            </a:r>
            <a:r>
              <a:rPr lang="en-US" altLang="zh-CN" dirty="0"/>
              <a:t>that specify whether a given </a:t>
            </a:r>
            <a:r>
              <a:rPr lang="en-US" altLang="zh-CN" dirty="0" smtClean="0"/>
              <a:t>execution of </a:t>
            </a:r>
            <a:r>
              <a:rPr lang="en-US" altLang="zh-CN" dirty="0"/>
              <a:t>a program is allowed.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823" y="3344190"/>
            <a:ext cx="4607977" cy="28327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382802" y="3159524"/>
                <a:ext cx="1100942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802" y="3159524"/>
                <a:ext cx="110094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935002" y="3663793"/>
                <a:ext cx="4323620" cy="9233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altLang="zh-CN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where b = 0, m = {“permission”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lang="en-US" altLang="zh-CN" dirty="0" smtClean="0"/>
                  <a:t> “0600”}</a:t>
                </a: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002" y="3663793"/>
                <a:ext cx="4323620" cy="923330"/>
              </a:xfrm>
              <a:prstGeom prst="rect">
                <a:avLst/>
              </a:prstGeom>
              <a:blipFill>
                <a:blip r:embed="rId5"/>
                <a:stretch>
                  <a:fillRect l="-983" r="-421" b="-915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3121449" y="4722060"/>
            <a:ext cx="1622560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τ = </a:t>
            </a:r>
            <a:r>
              <a:rPr lang="en-US" altLang="zh-CN" dirty="0"/>
              <a:t>[e</a:t>
            </a:r>
            <a:r>
              <a:rPr lang="en-US" altLang="zh-CN" baseline="-25000" dirty="0"/>
              <a:t>0</a:t>
            </a:r>
            <a:r>
              <a:rPr lang="en-US" altLang="zh-CN" dirty="0"/>
              <a:t>, e</a:t>
            </a:r>
            <a:r>
              <a:rPr lang="en-US" altLang="zh-CN" baseline="-25000" dirty="0"/>
              <a:t>1</a:t>
            </a:r>
            <a:r>
              <a:rPr lang="en-US" altLang="zh-CN" dirty="0"/>
              <a:t>, e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t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= [e</a:t>
            </a:r>
            <a:r>
              <a:rPr lang="en-US" altLang="zh-CN" baseline="-25000" dirty="0"/>
              <a:t>0</a:t>
            </a:r>
            <a:r>
              <a:rPr lang="en-US" altLang="zh-CN" dirty="0" smtClean="0"/>
              <a:t>, e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, e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]</a:t>
            </a:r>
            <a:endParaRPr lang="en-US" altLang="zh-CN" dirty="0" smtClean="0"/>
          </a:p>
          <a:p>
            <a:r>
              <a:rPr lang="en-US" altLang="zh-CN" dirty="0" smtClean="0"/>
              <a:t>t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 = [e</a:t>
            </a:r>
            <a:r>
              <a:rPr lang="en-US" altLang="zh-CN" baseline="-25000" dirty="0"/>
              <a:t>0</a:t>
            </a:r>
            <a:r>
              <a:rPr lang="en-US" altLang="zh-CN" dirty="0" smtClean="0"/>
              <a:t>, e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, e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7366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Formal specifications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8323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Crash-Consistency-Model: which valid program </a:t>
            </a:r>
            <a:r>
              <a:rPr lang="en-US" altLang="zh-CN" b="1" dirty="0" smtClean="0"/>
              <a:t>traces</a:t>
            </a:r>
            <a:r>
              <a:rPr lang="en-US" altLang="zh-CN" dirty="0" smtClean="0"/>
              <a:t> are permissible, and what </a:t>
            </a:r>
            <a:r>
              <a:rPr lang="en-US" altLang="zh-CN" b="1" dirty="0" smtClean="0"/>
              <a:t>states</a:t>
            </a:r>
            <a:r>
              <a:rPr lang="en-US" altLang="zh-CN" dirty="0" smtClean="0"/>
              <a:t> may be observed after crash.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Sequential Crash-Consistency(SCC): permit no re-ordering of events.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SCC permits only </a:t>
            </a:r>
            <a:r>
              <a:rPr lang="en-US" altLang="zh-CN" dirty="0" smtClean="0"/>
              <a:t>τ = [e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e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e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] 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so NO crash trace of τ results in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/>
              <a:t>  “exists?” stage.</a:t>
            </a:r>
          </a:p>
          <a:p>
            <a:pPr>
              <a:lnSpc>
                <a:spcPct val="100000"/>
              </a:lnSpc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823" y="3344190"/>
            <a:ext cx="4607977" cy="283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6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Formal </a:t>
            </a:r>
            <a:r>
              <a:rPr lang="en-US" altLang="zh-CN" dirty="0" smtClean="0"/>
              <a:t>specifications—Operational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 operational crash-consistency models takes the form of a non-deterministic </a:t>
            </a:r>
            <a:r>
              <a:rPr lang="en-US" altLang="zh-CN" b="1" dirty="0" smtClean="0"/>
              <a:t>state machine </a:t>
            </a:r>
            <a:r>
              <a:rPr lang="en-US" altLang="zh-CN" dirty="0" smtClean="0"/>
              <a:t>M, which use </a:t>
            </a:r>
            <a:r>
              <a:rPr lang="en-US" altLang="zh-CN" b="1" dirty="0" smtClean="0"/>
              <a:t>maps</a:t>
            </a:r>
            <a:r>
              <a:rPr lang="en-US" altLang="zh-CN" dirty="0" smtClean="0"/>
              <a:t> and </a:t>
            </a:r>
            <a:r>
              <a:rPr lang="en-US" altLang="zh-CN" b="1" dirty="0" smtClean="0"/>
              <a:t>tuples</a:t>
            </a:r>
            <a:r>
              <a:rPr lang="en-US" altLang="zh-CN" dirty="0" smtClean="0"/>
              <a:t> to abstract fs.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2563"/>
          <a:stretch/>
        </p:blipFill>
        <p:spPr>
          <a:xfrm>
            <a:off x="838200" y="3451299"/>
            <a:ext cx="4929507" cy="16044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606" y="3435410"/>
            <a:ext cx="4971194" cy="163622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62119" y="5636890"/>
            <a:ext cx="29883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 smtClean="0"/>
              <a:t>σ</a:t>
            </a:r>
            <a:r>
              <a:rPr lang="en-US" altLang="zh-CN" sz="2400" dirty="0" smtClean="0"/>
              <a:t> = &lt;</a:t>
            </a:r>
            <a:r>
              <a:rPr lang="el-GR" altLang="zh-CN" sz="2400" dirty="0" smtClean="0"/>
              <a:t>σ</a:t>
            </a:r>
            <a:r>
              <a:rPr lang="en-US" altLang="zh-CN" sz="2400" baseline="-25000" dirty="0" err="1" smtClean="0"/>
              <a:t>inCore</a:t>
            </a:r>
            <a:r>
              <a:rPr lang="en-US" altLang="zh-CN" sz="2400" dirty="0" smtClean="0"/>
              <a:t>,</a:t>
            </a:r>
            <a:r>
              <a:rPr lang="el-GR" altLang="zh-CN" sz="2400" dirty="0" smtClean="0"/>
              <a:t> σ</a:t>
            </a:r>
            <a:r>
              <a:rPr lang="en-US" altLang="zh-CN" sz="2400" baseline="-25000" dirty="0" smtClean="0"/>
              <a:t> </a:t>
            </a:r>
            <a:r>
              <a:rPr lang="en-US" altLang="zh-CN" sz="2400" baseline="-25000" dirty="0" err="1" smtClean="0"/>
              <a:t>onDisk</a:t>
            </a:r>
            <a:r>
              <a:rPr lang="en-US" altLang="zh-CN" sz="2400" dirty="0" smtClean="0"/>
              <a:t>&gt; </a:t>
            </a:r>
          </a:p>
          <a:p>
            <a:r>
              <a:rPr lang="en-US" altLang="zh-CN" sz="2400" dirty="0" smtClean="0"/>
              <a:t>p = program counter</a:t>
            </a:r>
          </a:p>
        </p:txBody>
      </p:sp>
      <p:sp>
        <p:nvSpPr>
          <p:cNvPr id="9" name="矩形 8"/>
          <p:cNvSpPr/>
          <p:nvPr/>
        </p:nvSpPr>
        <p:spPr>
          <a:xfrm>
            <a:off x="8325966" y="4178105"/>
            <a:ext cx="1535486" cy="2532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39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Making specification executable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115" y="1825625"/>
            <a:ext cx="10706686" cy="4351338"/>
          </a:xfrm>
        </p:spPr>
        <p:txBody>
          <a:bodyPr/>
          <a:lstStyle/>
          <a:p>
            <a:r>
              <a:rPr lang="en-US" altLang="zh-CN" dirty="0" smtClean="0"/>
              <a:t>FERRITE consists of two tools:</a:t>
            </a:r>
          </a:p>
          <a:p>
            <a:r>
              <a:rPr lang="en-US" altLang="zh-CN" dirty="0" smtClean="0"/>
              <a:t>enumerator</a:t>
            </a:r>
          </a:p>
          <a:p>
            <a:pPr lvl="1"/>
            <a:r>
              <a:rPr lang="en-US" altLang="zh-CN" dirty="0" smtClean="0"/>
              <a:t>execute litmus tests to determine the set of all possible crash behaviors.</a:t>
            </a:r>
          </a:p>
          <a:p>
            <a:pPr lvl="1"/>
            <a:r>
              <a:rPr lang="en-US" altLang="zh-CN" dirty="0" smtClean="0"/>
              <a:t>ensure that the litmus tests are indeed representative of the behavior.</a:t>
            </a:r>
          </a:p>
          <a:p>
            <a:r>
              <a:rPr lang="en-US" altLang="zh-CN" dirty="0" smtClean="0"/>
              <a:t>model checker</a:t>
            </a:r>
          </a:p>
          <a:p>
            <a:pPr lvl="1"/>
            <a:r>
              <a:rPr lang="en-US" altLang="zh-CN" dirty="0" smtClean="0"/>
              <a:t>execute litmus tests against axiomatic specification.</a:t>
            </a:r>
          </a:p>
          <a:p>
            <a:pPr lvl="1"/>
            <a:r>
              <a:rPr lang="en-US" altLang="zh-CN" dirty="0" smtClean="0"/>
              <a:t>ensure that the formalization allow representative behaviors encoded in litmus tests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96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Making specification executable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115" y="1825625"/>
            <a:ext cx="10706686" cy="4351338"/>
          </a:xfrm>
        </p:spPr>
        <p:txBody>
          <a:bodyPr/>
          <a:lstStyle/>
          <a:p>
            <a:r>
              <a:rPr lang="en-US" altLang="zh-CN" b="1" dirty="0" smtClean="0"/>
              <a:t>against file system implementations</a:t>
            </a:r>
          </a:p>
          <a:p>
            <a:r>
              <a:rPr lang="en-US" altLang="zh-CN" dirty="0" smtClean="0"/>
              <a:t>produce all possible re-orderings of the trace, as well as all possible prefixes.</a:t>
            </a:r>
            <a:endParaRPr lang="en-US" altLang="zh-CN" dirty="0"/>
          </a:p>
          <a:p>
            <a:r>
              <a:rPr lang="en-US" altLang="zh-CN" dirty="0" smtClean="0"/>
              <a:t>produce a disk image and verify the predicates.</a:t>
            </a:r>
          </a:p>
          <a:p>
            <a:r>
              <a:rPr lang="en-US" altLang="zh-CN" b="1" dirty="0" smtClean="0"/>
              <a:t>against specification</a:t>
            </a:r>
          </a:p>
          <a:p>
            <a:r>
              <a:rPr lang="en-US" altLang="zh-CN" dirty="0" smtClean="0"/>
              <a:t>check whether the predicates specified in the </a:t>
            </a:r>
            <a:r>
              <a:rPr lang="en-US" altLang="zh-CN" i="1" dirty="0" smtClean="0"/>
              <a:t>exists? </a:t>
            </a:r>
            <a:r>
              <a:rPr lang="en-US" altLang="zh-CN" dirty="0" smtClean="0"/>
              <a:t>are satisfied.</a:t>
            </a:r>
          </a:p>
          <a:p>
            <a:r>
              <a:rPr lang="en-US" altLang="zh-CN" dirty="0" smtClean="0"/>
              <a:t>if so, the model will give you some surprise.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94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Transport Chou’s experiments to Linux 2.6 and reevaluate their results.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Propose an experimental protocol based on:</a:t>
            </a:r>
          </a:p>
          <a:p>
            <a:pPr lvl="1">
              <a:lnSpc>
                <a:spcPct val="100000"/>
              </a:lnSpc>
            </a:pPr>
            <a:r>
              <a:rPr lang="en-US" altLang="zh-CN" sz="2800" dirty="0" err="1" smtClean="0"/>
              <a:t>Coccinelle</a:t>
            </a:r>
            <a:r>
              <a:rPr lang="en-US" altLang="zh-CN" sz="2800" dirty="0" smtClean="0"/>
              <a:t>: automatically finding faults in source code;</a:t>
            </a:r>
          </a:p>
          <a:p>
            <a:pPr lvl="1">
              <a:lnSpc>
                <a:spcPct val="100000"/>
              </a:lnSpc>
            </a:pPr>
            <a:r>
              <a:rPr lang="en-US" altLang="zh-CN" sz="2800" dirty="0" err="1" smtClean="0"/>
              <a:t>Herodotos</a:t>
            </a:r>
            <a:r>
              <a:rPr lang="en-US" altLang="zh-CN" sz="2800" dirty="0" smtClean="0"/>
              <a:t>: tracking these faults across multiple versions.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505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Experience with specification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115" y="1825625"/>
            <a:ext cx="10706686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The synthesizer transforms a SCC program by </a:t>
            </a:r>
            <a:r>
              <a:rPr lang="en-US" altLang="zh-CN" b="1" dirty="0" smtClean="0"/>
              <a:t>inserting </a:t>
            </a:r>
            <a:r>
              <a:rPr lang="en-US" altLang="zh-CN" b="1" dirty="0" err="1" smtClean="0"/>
              <a:t>fsync</a:t>
            </a:r>
            <a:r>
              <a:rPr lang="en-US" altLang="zh-CN" b="1" dirty="0"/>
              <a:t> </a:t>
            </a:r>
            <a:r>
              <a:rPr lang="en-US" altLang="zh-CN" dirty="0" smtClean="0"/>
              <a:t>and </a:t>
            </a:r>
            <a:r>
              <a:rPr lang="en-US" altLang="zh-CN" b="1" dirty="0" smtClean="0"/>
              <a:t>optimizing the insertion </a:t>
            </a:r>
            <a:r>
              <a:rPr lang="en-US" altLang="zh-CN" dirty="0" smtClean="0"/>
              <a:t>to guarantee the desired safety properties.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Develop a verification framework in </a:t>
            </a:r>
            <a:r>
              <a:rPr lang="en-US" altLang="zh-CN" b="1" dirty="0" err="1" smtClean="0"/>
              <a:t>Dafny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to prove crash safety, which made proof </a:t>
            </a:r>
            <a:r>
              <a:rPr lang="en-US" altLang="zh-CN" dirty="0" err="1" smtClean="0"/>
              <a:t>automatin</a:t>
            </a:r>
            <a:r>
              <a:rPr lang="en-US" altLang="zh-CN" dirty="0" smtClean="0"/>
              <a:t> highly effective.</a:t>
            </a:r>
          </a:p>
          <a:p>
            <a:pPr>
              <a:lnSpc>
                <a:spcPct val="100000"/>
              </a:lnSpc>
            </a:pPr>
            <a:r>
              <a:rPr lang="zh-CN" altLang="en-US" b="1" dirty="0" smtClean="0"/>
              <a:t>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1943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115" y="1825625"/>
            <a:ext cx="10706686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OS support: 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expose the key characteristics of fs’s crash-consistency behavior to the application.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reduce or eliminate the kernel from IO path.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W</a:t>
            </a:r>
            <a:r>
              <a:rPr lang="en-US" altLang="zh-CN" dirty="0" smtClean="0"/>
              <a:t>e showed: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the crash-consistency model in the form of litmus tests and formal specifications.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FERRITE for exploring the possible crash behaviors.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synthesis </a:t>
            </a:r>
            <a:r>
              <a:rPr lang="en-US" altLang="zh-CN" smtClean="0"/>
              <a:t>and verification tools.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7090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Contribution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A repeatable methodology for finding faults in Linux;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The rate of introduction of faults continues to rise, as well as the rate of their elimination.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The rate of fault kinds in </a:t>
            </a:r>
            <a:r>
              <a:rPr lang="en-US" altLang="zh-CN" b="1" dirty="0" smtClean="0"/>
              <a:t>drivers</a:t>
            </a:r>
            <a:r>
              <a:rPr lang="en-US" altLang="zh-CN" dirty="0" smtClean="0"/>
              <a:t> is falling while the </a:t>
            </a:r>
            <a:r>
              <a:rPr lang="en-US" altLang="zh-CN" b="1" dirty="0" smtClean="0"/>
              <a:t>arch</a:t>
            </a:r>
            <a:r>
              <a:rPr lang="en-US" altLang="zh-CN" dirty="0" smtClean="0"/>
              <a:t> and </a:t>
            </a:r>
            <a:r>
              <a:rPr lang="en-US" altLang="zh-CN" b="1" dirty="0" smtClean="0"/>
              <a:t>fs</a:t>
            </a:r>
            <a:r>
              <a:rPr lang="en-US" altLang="zh-CN" dirty="0" smtClean="0"/>
              <a:t> have a higher fault rate.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The lifespan of faults in Linux2.6 is comparable to that in previous versions.</a:t>
            </a:r>
          </a:p>
          <a:p>
            <a:pPr>
              <a:lnSpc>
                <a:spcPct val="100000"/>
              </a:lnSpc>
            </a:pPr>
            <a:endParaRPr lang="en-US" altLang="zh-CN" dirty="0" smtClean="0"/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45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protocol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27040" y="1468583"/>
            <a:ext cx="8370995" cy="49876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cs typeface="Arial" panose="020B0604020202020204" pitchFamily="34" charset="0"/>
              </a:rPr>
              <a:t>Block: identify blocking functions, etc..</a:t>
            </a:r>
          </a:p>
          <a:p>
            <a:pPr>
              <a:lnSpc>
                <a:spcPct val="100000"/>
              </a:lnSpc>
            </a:pPr>
            <a:r>
              <a:rPr lang="en-US" altLang="zh-CN" sz="2400" dirty="0">
                <a:cs typeface="Arial" panose="020B0604020202020204" pitchFamily="34" charset="0"/>
              </a:rPr>
              <a:t>Lock and </a:t>
            </a:r>
            <a:r>
              <a:rPr lang="en-US" altLang="zh-CN" sz="2400" dirty="0" err="1">
                <a:cs typeface="Arial" panose="020B0604020202020204" pitchFamily="34" charset="0"/>
              </a:rPr>
              <a:t>Intr</a:t>
            </a:r>
            <a:r>
              <a:rPr lang="en-US" altLang="zh-CN" sz="2400" dirty="0">
                <a:cs typeface="Arial" panose="020B0604020202020204" pitchFamily="34" charset="0"/>
              </a:rPr>
              <a:t>: check operation with lock and interrupts</a:t>
            </a:r>
          </a:p>
          <a:p>
            <a:pPr>
              <a:lnSpc>
                <a:spcPct val="100000"/>
              </a:lnSpc>
            </a:pPr>
            <a:r>
              <a:rPr lang="en-US" altLang="zh-CN" sz="2400" dirty="0">
                <a:cs typeface="Arial" panose="020B0604020202020204" pitchFamily="34" charset="0"/>
              </a:rPr>
              <a:t>Null: function that may return NULL.</a:t>
            </a:r>
          </a:p>
          <a:p>
            <a:pPr>
              <a:lnSpc>
                <a:spcPct val="100000"/>
              </a:lnSpc>
            </a:pPr>
            <a:r>
              <a:rPr lang="en-US" altLang="zh-CN" sz="2400" dirty="0" err="1">
                <a:cs typeface="Arial" panose="020B0604020202020204" pitchFamily="34" charset="0"/>
              </a:rPr>
              <a:t>Inull</a:t>
            </a:r>
            <a:r>
              <a:rPr lang="en-US" altLang="zh-CN" sz="2400" dirty="0">
                <a:cs typeface="Arial" panose="020B0604020202020204" pitchFamily="34" charset="0"/>
              </a:rPr>
              <a:t>: a null test on a pointer.</a:t>
            </a:r>
          </a:p>
          <a:p>
            <a:pPr>
              <a:lnSpc>
                <a:spcPct val="100000"/>
              </a:lnSpc>
            </a:pPr>
            <a:r>
              <a:rPr lang="en-US" altLang="zh-CN" sz="2400" dirty="0">
                <a:cs typeface="Arial" panose="020B0604020202020204" pitchFamily="34" charset="0"/>
              </a:rPr>
              <a:t>Free: check the use of freed argument.</a:t>
            </a:r>
          </a:p>
          <a:p>
            <a:pPr>
              <a:lnSpc>
                <a:spcPct val="100000"/>
              </a:lnSpc>
            </a:pPr>
            <a:r>
              <a:rPr lang="en-US" altLang="zh-CN" sz="2400" dirty="0">
                <a:cs typeface="Arial" panose="020B0604020202020204" pitchFamily="34" charset="0"/>
              </a:rPr>
              <a:t>Range: check bounds of array indices.</a:t>
            </a:r>
          </a:p>
          <a:p>
            <a:pPr>
              <a:lnSpc>
                <a:spcPct val="100000"/>
              </a:lnSpc>
            </a:pPr>
            <a:r>
              <a:rPr lang="en-US" altLang="zh-CN" sz="2400" dirty="0" err="1">
                <a:cs typeface="Arial" panose="020B0604020202020204" pitchFamily="34" charset="0"/>
              </a:rPr>
              <a:t>Var</a:t>
            </a:r>
            <a:r>
              <a:rPr lang="en-US" altLang="zh-CN" sz="2400" dirty="0">
                <a:cs typeface="Arial" panose="020B0604020202020204" pitchFamily="34" charset="0"/>
              </a:rPr>
              <a:t>: local variables that are declared large.</a:t>
            </a:r>
          </a:p>
          <a:p>
            <a:pPr>
              <a:lnSpc>
                <a:spcPct val="100000"/>
              </a:lnSpc>
            </a:pPr>
            <a:r>
              <a:rPr lang="en-US" altLang="zh-CN" sz="2400" dirty="0">
                <a:cs typeface="Arial" panose="020B0604020202020204" pitchFamily="34" charset="0"/>
              </a:rPr>
              <a:t>Float: report parts of floating point constant. </a:t>
            </a:r>
          </a:p>
          <a:p>
            <a:pPr>
              <a:lnSpc>
                <a:spcPct val="100000"/>
              </a:lnSpc>
            </a:pPr>
            <a:r>
              <a:rPr lang="en-US" altLang="zh-CN" sz="2400" dirty="0">
                <a:cs typeface="Arial" panose="020B0604020202020204" pitchFamily="34" charset="0"/>
              </a:rPr>
              <a:t>Size: check </a:t>
            </a:r>
            <a:r>
              <a:rPr lang="en-US" altLang="zh-CN" sz="2400" dirty="0" smtClean="0">
                <a:cs typeface="Arial" panose="020B0604020202020204" pitchFamily="34" charset="0"/>
              </a:rPr>
              <a:t>if </a:t>
            </a:r>
            <a:r>
              <a:rPr lang="en-US" altLang="zh-CN" sz="2400" dirty="0">
                <a:cs typeface="Arial" panose="020B0604020202020204" pitchFamily="34" charset="0"/>
              </a:rPr>
              <a:t>the allocated region is too </a:t>
            </a:r>
            <a:r>
              <a:rPr lang="en-US" altLang="zh-CN" sz="2400" dirty="0" smtClean="0">
                <a:cs typeface="Arial" panose="020B0604020202020204" pitchFamily="34" charset="0"/>
              </a:rPr>
              <a:t>large/small</a:t>
            </a:r>
            <a:endParaRPr lang="en-US" altLang="zh-CN" sz="2400" dirty="0">
              <a:cs typeface="Arial" panose="020B0604020202020204" pitchFamily="34" charset="0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3089563" y="1468582"/>
            <a:ext cx="457200" cy="459970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3731567"/>
            <a:ext cx="2929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Fault finding checker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3830781" y="4010348"/>
            <a:ext cx="7523019" cy="18916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830781" y="2514708"/>
            <a:ext cx="7523019" cy="13368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830781" y="1538506"/>
            <a:ext cx="7523019" cy="8174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74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protocol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7914" y="1690688"/>
            <a:ext cx="3543300" cy="666750"/>
          </a:xfrm>
          <a:prstGeom prst="rect">
            <a:avLst/>
          </a:prstGeom>
        </p:spPr>
      </p:pic>
      <p:cxnSp>
        <p:nvCxnSpPr>
          <p:cNvPr id="6" name="直接箭头连接符 5"/>
          <p:cNvCxnSpPr>
            <a:stCxn id="8" idx="0"/>
          </p:cNvCxnSpPr>
          <p:nvPr/>
        </p:nvCxnSpPr>
        <p:spPr>
          <a:xfrm flipH="1" flipV="1">
            <a:off x="4419603" y="2357439"/>
            <a:ext cx="491834" cy="803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895600" y="3161361"/>
            <a:ext cx="4031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The number of occurrences of code relevant to the fault</a:t>
            </a:r>
            <a:endParaRPr lang="zh-CN" altLang="en-US" sz="2400" dirty="0"/>
          </a:p>
        </p:txBody>
      </p:sp>
      <p:sp>
        <p:nvSpPr>
          <p:cNvPr id="13" name="左大括号 12"/>
          <p:cNvSpPr/>
          <p:nvPr/>
        </p:nvSpPr>
        <p:spPr>
          <a:xfrm>
            <a:off x="6927273" y="2357438"/>
            <a:ext cx="290945" cy="233925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7488688" y="2357438"/>
            <a:ext cx="4149130" cy="2490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400" dirty="0" smtClean="0">
                <a:cs typeface="Arial" panose="020B0604020202020204" pitchFamily="34" charset="0"/>
              </a:rPr>
              <a:t>Block: the number of call to blocking function. </a:t>
            </a:r>
          </a:p>
          <a:p>
            <a:pPr>
              <a:lnSpc>
                <a:spcPct val="100000"/>
              </a:lnSpc>
            </a:pPr>
            <a:r>
              <a:rPr lang="en-US" altLang="zh-CN" sz="2400" dirty="0" err="1" smtClean="0">
                <a:cs typeface="Arial" panose="020B0604020202020204" pitchFamily="34" charset="0"/>
              </a:rPr>
              <a:t>Var</a:t>
            </a:r>
            <a:r>
              <a:rPr lang="en-US" altLang="zh-CN" sz="2400" dirty="0" smtClean="0">
                <a:cs typeface="Arial" panose="020B0604020202020204" pitchFamily="34" charset="0"/>
              </a:rPr>
              <a:t>: local array declaration</a:t>
            </a:r>
          </a:p>
          <a:p>
            <a:pPr>
              <a:lnSpc>
                <a:spcPct val="100000"/>
              </a:lnSpc>
            </a:pPr>
            <a:r>
              <a:rPr lang="en-US" altLang="zh-CN" sz="2400" dirty="0" err="1" smtClean="0">
                <a:cs typeface="Arial" panose="020B0604020202020204" pitchFamily="34" charset="0"/>
              </a:rPr>
              <a:t>Inull</a:t>
            </a:r>
            <a:r>
              <a:rPr lang="en-US" altLang="zh-CN" sz="2400" dirty="0" smtClean="0">
                <a:cs typeface="Arial" panose="020B0604020202020204" pitchFamily="34" charset="0"/>
              </a:rPr>
              <a:t>: null test of a value</a:t>
            </a:r>
          </a:p>
          <a:p>
            <a:pPr>
              <a:lnSpc>
                <a:spcPct val="100000"/>
              </a:lnSpc>
            </a:pPr>
            <a:r>
              <a:rPr lang="en-US" altLang="zh-CN" sz="2400" dirty="0" smtClean="0">
                <a:cs typeface="Arial" panose="020B0604020202020204" pitchFamily="34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519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protocol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746" y="1825625"/>
            <a:ext cx="7801624" cy="47829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 err="1" smtClean="0"/>
              <a:t>Coccinelle</a:t>
            </a:r>
            <a:r>
              <a:rPr lang="en-US" altLang="zh-CN" dirty="0" smtClean="0"/>
              <a:t>: 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perform control-flow based pattern searches in C.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Does not expand preprocessor directives, so our process is not limited by the architecture.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 err="1" smtClean="0"/>
              <a:t>Herodotos</a:t>
            </a:r>
            <a:r>
              <a:rPr lang="en-US" altLang="zh-CN" dirty="0" smtClean="0"/>
              <a:t>: understand the evolution of faults in Linux.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Use </a:t>
            </a:r>
            <a:r>
              <a:rPr lang="en-US" altLang="zh-CN" i="1" dirty="0" smtClean="0"/>
              <a:t>diff </a:t>
            </a:r>
            <a:r>
              <a:rPr lang="en-US" altLang="zh-CN" dirty="0" smtClean="0"/>
              <a:t>to find the changes in different version.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Allow the user to classify each group of correlated bug reports.</a:t>
            </a:r>
            <a:endParaRPr lang="en-US" altLang="zh-CN" i="1" dirty="0" smtClean="0"/>
          </a:p>
          <a:p>
            <a:pPr lvl="1">
              <a:lnSpc>
                <a:spcPct val="100000"/>
              </a:lnSpc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8290" y="0"/>
            <a:ext cx="1873710" cy="20200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370" y="2415579"/>
            <a:ext cx="3794632" cy="350031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053072" y="6027952"/>
            <a:ext cx="4530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dirty="0" err="1" smtClean="0"/>
              <a:t>Herodotos</a:t>
            </a:r>
            <a:r>
              <a:rPr lang="en-US" altLang="zh-CN" dirty="0" smtClean="0"/>
              <a:t>: A Tool to Expose Bugs’ Lives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65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Experience—Linux 2.4.1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582371" cy="43396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Compare our result with Chou’s.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Consider the entire kernel source code.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In most cases, this paper found fewer faults.</a:t>
            </a:r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571" y="1584325"/>
            <a:ext cx="4771429" cy="4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9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Experience—Linux 2.4.1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12618" y="1825625"/>
                <a:ext cx="5937853" cy="4351338"/>
              </a:xfrm>
            </p:spPr>
            <p:txBody>
              <a:bodyPr/>
              <a:lstStyle/>
              <a:p>
                <a:r>
                  <a:rPr lang="en-US" altLang="zh-CN" dirty="0" smtClean="0"/>
                  <a:t>This paper observed that the largest number of faults is in the </a:t>
                </a:r>
                <a:r>
                  <a:rPr lang="en-US" altLang="zh-CN" i="1" dirty="0" smtClean="0"/>
                  <a:t>drivers</a:t>
                </a:r>
                <a:r>
                  <a:rPr lang="en-US" altLang="zh-CN" dirty="0" smtClean="0"/>
                  <a:t> directory.</a:t>
                </a:r>
              </a:p>
              <a:p>
                <a:r>
                  <a:rPr lang="en-US" altLang="zh-CN" dirty="0" smtClean="0"/>
                  <a:t>With the largest number of these faults also being in </a:t>
                </a:r>
                <a:r>
                  <a:rPr lang="en-US" altLang="zh-CN" b="1" dirty="0" err="1" smtClean="0"/>
                  <a:t>BlockLock</a:t>
                </a:r>
                <a:r>
                  <a:rPr lang="en-US" altLang="zh-CN" dirty="0" smtClean="0"/>
                  <a:t>, </a:t>
                </a:r>
                <a:r>
                  <a:rPr lang="en-US" altLang="zh-CN" b="1" dirty="0" smtClean="0"/>
                  <a:t>Null</a:t>
                </a:r>
                <a:r>
                  <a:rPr lang="en-US" altLang="zh-CN" dirty="0" smtClean="0"/>
                  <a:t>, and </a:t>
                </a:r>
                <a:r>
                  <a:rPr lang="en-US" altLang="zh-CN" b="1" dirty="0" err="1" smtClean="0"/>
                  <a:t>Inull</a:t>
                </a:r>
                <a:r>
                  <a:rPr lang="en-US" altLang="zh-CN" dirty="0" smtClean="0"/>
                  <a:t> (</a:t>
                </a:r>
                <a:r>
                  <a:rPr lang="en-US" altLang="zh-CN" b="1" dirty="0" err="1" smtClean="0"/>
                  <a:t>IsNull</a:t>
                </a:r>
                <a:r>
                  <a:rPr lang="en-US" altLang="zh-CN" dirty="0" smtClean="0"/>
                  <a:t> and </a:t>
                </a:r>
                <a:r>
                  <a:rPr lang="en-US" altLang="zh-CN" b="1" dirty="0" err="1" smtClean="0"/>
                  <a:t>NullRef</a:t>
                </a:r>
                <a:r>
                  <a:rPr lang="en-US" altLang="zh-CN" dirty="0" smtClean="0"/>
                  <a:t>),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 smtClean="0"/>
                          <m:t>fault</m:t>
                        </m:r>
                        <m:r>
                          <m:rPr>
                            <m:nor/>
                          </m:rPr>
                          <a:rPr lang="en-US" altLang="zh-CN" i="1" dirty="0" smtClean="0"/>
                          <m:t>_</m:t>
                        </m:r>
                        <m:r>
                          <m:rPr>
                            <m:nor/>
                          </m:rPr>
                          <a:rPr lang="en-US" altLang="zh-CN" i="1" dirty="0" smtClean="0"/>
                          <m:t>rate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dirty="0" smtClean="0"/>
                  <a:t>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 smtClean="0"/>
                          <m:t>fault</m:t>
                        </m:r>
                        <m:r>
                          <m:rPr>
                            <m:nor/>
                          </m:rPr>
                          <a:rPr lang="en-US" altLang="zh-CN" i="1" dirty="0" smtClean="0"/>
                          <m:t>_</m:t>
                        </m:r>
                        <m:r>
                          <m:rPr>
                            <m:nor/>
                          </m:rPr>
                          <a:rPr lang="en-US" altLang="zh-CN" i="1" dirty="0" smtClean="0"/>
                          <m:t>rate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618" y="1825625"/>
                <a:ext cx="5937853" cy="4351338"/>
              </a:xfrm>
              <a:blipFill>
                <a:blip r:embed="rId2"/>
                <a:stretch>
                  <a:fillRect l="-1848" t="-2521" r="-33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471" y="1388124"/>
            <a:ext cx="5741530" cy="447234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654635" y="3823854"/>
            <a:ext cx="533401" cy="16222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95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1689</Words>
  <Application>Microsoft Office PowerPoint</Application>
  <PresentationFormat>宽屏</PresentationFormat>
  <Paragraphs>194</Paragraphs>
  <Slides>31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等线</vt:lpstr>
      <vt:lpstr>等线 Light</vt:lpstr>
      <vt:lpstr>Arial</vt:lpstr>
      <vt:lpstr>Cambria Math</vt:lpstr>
      <vt:lpstr>Office 主题​​</vt:lpstr>
      <vt:lpstr>Fault in Linux: Ten Years Later</vt:lpstr>
      <vt:lpstr>Abstract</vt:lpstr>
      <vt:lpstr>Introduction</vt:lpstr>
      <vt:lpstr>Contribution</vt:lpstr>
      <vt:lpstr>Experimental protocol</vt:lpstr>
      <vt:lpstr>Experimental protocol</vt:lpstr>
      <vt:lpstr>Experimental protocol</vt:lpstr>
      <vt:lpstr>Experience—Linux 2.4.1</vt:lpstr>
      <vt:lpstr>Experience—Linux 2.4.1</vt:lpstr>
      <vt:lpstr>Experience—Linux 2.6 kernel</vt:lpstr>
      <vt:lpstr>Experience—Linux 2.6 kernel</vt:lpstr>
      <vt:lpstr>Experience—Linux 2.6 kernel</vt:lpstr>
      <vt:lpstr>Experience—Linux 2.6 kernel</vt:lpstr>
      <vt:lpstr>Experience—Linux 2.6 kernel</vt:lpstr>
      <vt:lpstr>Conclusion</vt:lpstr>
      <vt:lpstr>Specifying and Checking File System  Crash-Consistency Models</vt:lpstr>
      <vt:lpstr>Abstract</vt:lpstr>
      <vt:lpstr>Introduction</vt:lpstr>
      <vt:lpstr>Introduction</vt:lpstr>
      <vt:lpstr>Background</vt:lpstr>
      <vt:lpstr>Litmus test</vt:lpstr>
      <vt:lpstr>Litmus test</vt:lpstr>
      <vt:lpstr>Litmus test</vt:lpstr>
      <vt:lpstr>Litmus test</vt:lpstr>
      <vt:lpstr>Formal specifications—Axiomatic</vt:lpstr>
      <vt:lpstr>Formal specifications</vt:lpstr>
      <vt:lpstr>Formal specifications—Operational </vt:lpstr>
      <vt:lpstr>Making specification executable </vt:lpstr>
      <vt:lpstr>Making specification executable </vt:lpstr>
      <vt:lpstr>Experience with specification</vt:lpstr>
      <vt:lpstr>Conclusion </vt:lpstr>
    </vt:vector>
  </TitlesOfParts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Fault in Linux: Ten Years Later</dc:title>
  <dc:creator>Yu Hao</dc:creator>
  <cp:lastModifiedBy>Yu Hao</cp:lastModifiedBy>
  <cp:revision>118</cp:revision>
  <dcterms:created xsi:type="dcterms:W3CDTF">2019-06-10T13:33:37Z</dcterms:created>
  <dcterms:modified xsi:type="dcterms:W3CDTF">2019-06-11T17:38:39Z</dcterms:modified>
</cp:coreProperties>
</file>