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61" r:id="rId6"/>
    <p:sldId id="262" r:id="rId7"/>
    <p:sldId id="263" r:id="rId8"/>
    <p:sldId id="259" r:id="rId9"/>
    <p:sldId id="268" r:id="rId10"/>
    <p:sldId id="269" r:id="rId11"/>
    <p:sldId id="270" r:id="rId12"/>
    <p:sldId id="271" r:id="rId13"/>
    <p:sldId id="272" r:id="rId14"/>
    <p:sldId id="273" r:id="rId15"/>
    <p:sldId id="274" r:id="rId16"/>
    <p:sldId id="284" r:id="rId17"/>
    <p:sldId id="275" r:id="rId18"/>
    <p:sldId id="276" r:id="rId19"/>
    <p:sldId id="277" r:id="rId20"/>
    <p:sldId id="285" r:id="rId21"/>
    <p:sldId id="278" r:id="rId22"/>
    <p:sldId id="279" r:id="rId23"/>
    <p:sldId id="287" r:id="rId24"/>
    <p:sldId id="286" r:id="rId25"/>
    <p:sldId id="283" r:id="rId26"/>
    <p:sldId id="265" r:id="rId27"/>
    <p:sldId id="266" r:id="rId28"/>
    <p:sldId id="26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92" autoAdjust="0"/>
  </p:normalViewPr>
  <p:slideViewPr>
    <p:cSldViewPr snapToGrid="0">
      <p:cViewPr varScale="1">
        <p:scale>
          <a:sx n="67" d="100"/>
          <a:sy n="67" d="100"/>
        </p:scale>
        <p:origin x="834"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7578A7-E931-4C06-9929-85A019CD3726}" type="doc">
      <dgm:prSet loTypeId="urn:microsoft.com/office/officeart/2005/8/layout/process1" loCatId="process" qsTypeId="urn:microsoft.com/office/officeart/2005/8/quickstyle/simple1" qsCatId="simple" csTypeId="urn:microsoft.com/office/officeart/2005/8/colors/accent1_2" csCatId="accent1" phldr="1"/>
      <dgm:spPr/>
    </dgm:pt>
    <dgm:pt modelId="{9E5E8AB5-0AF1-44A4-A194-7E0783B486D0}">
      <dgm:prSet phldrT="[文本]"/>
      <dgm:spPr/>
      <dgm:t>
        <a:bodyPr/>
        <a:lstStyle/>
        <a:p>
          <a:r>
            <a:rPr lang="en-US" altLang="zh-CN" dirty="0" smtClean="0"/>
            <a:t>Software start IBS</a:t>
          </a:r>
          <a:endParaRPr lang="zh-CN" altLang="en-US" dirty="0"/>
        </a:p>
      </dgm:t>
    </dgm:pt>
    <dgm:pt modelId="{DC0BD948-7F3B-430E-BD10-A54B84CDC755}" type="parTrans" cxnId="{F95D584E-E43F-4929-9296-E813FB9E2BF2}">
      <dgm:prSet/>
      <dgm:spPr/>
      <dgm:t>
        <a:bodyPr/>
        <a:lstStyle/>
        <a:p>
          <a:endParaRPr lang="zh-CN" altLang="en-US"/>
        </a:p>
      </dgm:t>
    </dgm:pt>
    <dgm:pt modelId="{BCA1F34F-A43E-44D7-8ECC-9B95ADA8F0CF}" type="sibTrans" cxnId="{F95D584E-E43F-4929-9296-E813FB9E2BF2}">
      <dgm:prSet/>
      <dgm:spPr/>
      <dgm:t>
        <a:bodyPr/>
        <a:lstStyle/>
        <a:p>
          <a:endParaRPr lang="zh-CN" altLang="en-US"/>
        </a:p>
      </dgm:t>
    </dgm:pt>
    <dgm:pt modelId="{ABFAF0B1-847B-4227-B49E-1F5C231ADDC9}">
      <dgm:prSet phldrT="[文本]"/>
      <dgm:spPr/>
      <dgm:t>
        <a:bodyPr/>
        <a:lstStyle/>
        <a:p>
          <a:r>
            <a:rPr lang="en-US" altLang="zh-CN" dirty="0" smtClean="0"/>
            <a:t>Wait for interrupt</a:t>
          </a:r>
          <a:endParaRPr lang="zh-CN" altLang="en-US" dirty="0"/>
        </a:p>
      </dgm:t>
    </dgm:pt>
    <dgm:pt modelId="{291504AA-D908-4993-85FF-E6EEA118E41B}" type="parTrans" cxnId="{D525AAB4-2401-41D7-B476-E4663FAE01C0}">
      <dgm:prSet/>
      <dgm:spPr/>
      <dgm:t>
        <a:bodyPr/>
        <a:lstStyle/>
        <a:p>
          <a:endParaRPr lang="zh-CN" altLang="en-US"/>
        </a:p>
      </dgm:t>
    </dgm:pt>
    <dgm:pt modelId="{E9DB3578-1628-418E-A147-801C9EC69CCD}" type="sibTrans" cxnId="{D525AAB4-2401-41D7-B476-E4663FAE01C0}">
      <dgm:prSet/>
      <dgm:spPr/>
      <dgm:t>
        <a:bodyPr/>
        <a:lstStyle/>
        <a:p>
          <a:endParaRPr lang="zh-CN" altLang="en-US"/>
        </a:p>
      </dgm:t>
    </dgm:pt>
    <dgm:pt modelId="{F9A9CADE-8F09-4F48-B52C-34EC1EB5C02E}">
      <dgm:prSet phldrT="[文本]"/>
      <dgm:spPr/>
      <dgm:t>
        <a:bodyPr/>
        <a:lstStyle/>
        <a:p>
          <a:r>
            <a:rPr lang="en-US" altLang="zh-CN" dirty="0" smtClean="0"/>
            <a:t>Collect information</a:t>
          </a:r>
          <a:endParaRPr lang="zh-CN" altLang="en-US" dirty="0"/>
        </a:p>
      </dgm:t>
    </dgm:pt>
    <dgm:pt modelId="{CDE3B914-A348-42A6-BD05-E54A49584265}" type="parTrans" cxnId="{D7647D55-2A9B-44F3-8AD0-D05F03B81BD4}">
      <dgm:prSet/>
      <dgm:spPr/>
      <dgm:t>
        <a:bodyPr/>
        <a:lstStyle/>
        <a:p>
          <a:endParaRPr lang="zh-CN" altLang="en-US"/>
        </a:p>
      </dgm:t>
    </dgm:pt>
    <dgm:pt modelId="{095B9647-ED5F-4787-8170-37E88E47C702}" type="sibTrans" cxnId="{D7647D55-2A9B-44F3-8AD0-D05F03B81BD4}">
      <dgm:prSet/>
      <dgm:spPr/>
      <dgm:t>
        <a:bodyPr/>
        <a:lstStyle/>
        <a:p>
          <a:endParaRPr lang="zh-CN" altLang="en-US"/>
        </a:p>
      </dgm:t>
    </dgm:pt>
    <dgm:pt modelId="{0F0AF325-E5B9-42AA-99B6-7730417293C9}">
      <dgm:prSet phldrT="[文本]"/>
      <dgm:spPr/>
      <dgm:t>
        <a:bodyPr/>
        <a:lstStyle/>
        <a:p>
          <a:r>
            <a:rPr lang="en-US" altLang="zh-CN" dirty="0" smtClean="0"/>
            <a:t>Resolve data type</a:t>
          </a:r>
          <a:endParaRPr lang="zh-CN" altLang="en-US" dirty="0"/>
        </a:p>
      </dgm:t>
    </dgm:pt>
    <dgm:pt modelId="{8BD32D06-139D-44D8-A2DE-F8CE195E4211}" type="parTrans" cxnId="{0DB7974B-1E31-484D-BC54-6C9452164CE6}">
      <dgm:prSet/>
      <dgm:spPr/>
      <dgm:t>
        <a:bodyPr/>
        <a:lstStyle/>
        <a:p>
          <a:endParaRPr lang="zh-CN" altLang="en-US"/>
        </a:p>
      </dgm:t>
    </dgm:pt>
    <dgm:pt modelId="{4FD68F5D-9F5E-4D9D-A07C-A03BCD974890}" type="sibTrans" cxnId="{0DB7974B-1E31-484D-BC54-6C9452164CE6}">
      <dgm:prSet/>
      <dgm:spPr/>
      <dgm:t>
        <a:bodyPr/>
        <a:lstStyle/>
        <a:p>
          <a:endParaRPr lang="zh-CN" altLang="en-US"/>
        </a:p>
      </dgm:t>
    </dgm:pt>
    <dgm:pt modelId="{EC30D12D-B42A-4CB3-B868-D088B9A38853}" type="pres">
      <dgm:prSet presAssocID="{9A7578A7-E931-4C06-9929-85A019CD3726}" presName="Name0" presStyleCnt="0">
        <dgm:presLayoutVars>
          <dgm:dir/>
          <dgm:resizeHandles val="exact"/>
        </dgm:presLayoutVars>
      </dgm:prSet>
      <dgm:spPr/>
    </dgm:pt>
    <dgm:pt modelId="{8EE6A269-5CFA-4243-9143-F6195E3229C5}" type="pres">
      <dgm:prSet presAssocID="{9E5E8AB5-0AF1-44A4-A194-7E0783B486D0}" presName="node" presStyleLbl="node1" presStyleIdx="0" presStyleCnt="4">
        <dgm:presLayoutVars>
          <dgm:bulletEnabled val="1"/>
        </dgm:presLayoutVars>
      </dgm:prSet>
      <dgm:spPr/>
      <dgm:t>
        <a:bodyPr/>
        <a:lstStyle/>
        <a:p>
          <a:endParaRPr lang="zh-CN" altLang="en-US"/>
        </a:p>
      </dgm:t>
    </dgm:pt>
    <dgm:pt modelId="{4F7FEBDE-0593-4928-997A-C25293F7D1D0}" type="pres">
      <dgm:prSet presAssocID="{BCA1F34F-A43E-44D7-8ECC-9B95ADA8F0CF}" presName="sibTrans" presStyleLbl="sibTrans2D1" presStyleIdx="0" presStyleCnt="3"/>
      <dgm:spPr/>
      <dgm:t>
        <a:bodyPr/>
        <a:lstStyle/>
        <a:p>
          <a:endParaRPr lang="zh-CN" altLang="en-US"/>
        </a:p>
      </dgm:t>
    </dgm:pt>
    <dgm:pt modelId="{2FBA99E3-A125-41DD-9BBE-E0528FE9314F}" type="pres">
      <dgm:prSet presAssocID="{BCA1F34F-A43E-44D7-8ECC-9B95ADA8F0CF}" presName="connectorText" presStyleLbl="sibTrans2D1" presStyleIdx="0" presStyleCnt="3"/>
      <dgm:spPr/>
      <dgm:t>
        <a:bodyPr/>
        <a:lstStyle/>
        <a:p>
          <a:endParaRPr lang="zh-CN" altLang="en-US"/>
        </a:p>
      </dgm:t>
    </dgm:pt>
    <dgm:pt modelId="{7EA84E8B-7863-4A99-8821-A035BE4A91DC}" type="pres">
      <dgm:prSet presAssocID="{ABFAF0B1-847B-4227-B49E-1F5C231ADDC9}" presName="node" presStyleLbl="node1" presStyleIdx="1" presStyleCnt="4">
        <dgm:presLayoutVars>
          <dgm:bulletEnabled val="1"/>
        </dgm:presLayoutVars>
      </dgm:prSet>
      <dgm:spPr/>
      <dgm:t>
        <a:bodyPr/>
        <a:lstStyle/>
        <a:p>
          <a:endParaRPr lang="zh-CN" altLang="en-US"/>
        </a:p>
      </dgm:t>
    </dgm:pt>
    <dgm:pt modelId="{6BC2F213-7E05-486E-82EF-5E058E492D31}" type="pres">
      <dgm:prSet presAssocID="{E9DB3578-1628-418E-A147-801C9EC69CCD}" presName="sibTrans" presStyleLbl="sibTrans2D1" presStyleIdx="1" presStyleCnt="3"/>
      <dgm:spPr/>
      <dgm:t>
        <a:bodyPr/>
        <a:lstStyle/>
        <a:p>
          <a:endParaRPr lang="zh-CN" altLang="en-US"/>
        </a:p>
      </dgm:t>
    </dgm:pt>
    <dgm:pt modelId="{52027248-13A2-4930-92E6-926B6CFD920F}" type="pres">
      <dgm:prSet presAssocID="{E9DB3578-1628-418E-A147-801C9EC69CCD}" presName="connectorText" presStyleLbl="sibTrans2D1" presStyleIdx="1" presStyleCnt="3"/>
      <dgm:spPr/>
      <dgm:t>
        <a:bodyPr/>
        <a:lstStyle/>
        <a:p>
          <a:endParaRPr lang="zh-CN" altLang="en-US"/>
        </a:p>
      </dgm:t>
    </dgm:pt>
    <dgm:pt modelId="{C09E2B2D-1826-46BB-8D82-7C931BD90B3A}" type="pres">
      <dgm:prSet presAssocID="{F9A9CADE-8F09-4F48-B52C-34EC1EB5C02E}" presName="node" presStyleLbl="node1" presStyleIdx="2" presStyleCnt="4">
        <dgm:presLayoutVars>
          <dgm:bulletEnabled val="1"/>
        </dgm:presLayoutVars>
      </dgm:prSet>
      <dgm:spPr/>
      <dgm:t>
        <a:bodyPr/>
        <a:lstStyle/>
        <a:p>
          <a:endParaRPr lang="zh-CN" altLang="en-US"/>
        </a:p>
      </dgm:t>
    </dgm:pt>
    <dgm:pt modelId="{138EAEC9-D968-43ED-9131-CB3ABC1CBFC3}" type="pres">
      <dgm:prSet presAssocID="{095B9647-ED5F-4787-8170-37E88E47C702}" presName="sibTrans" presStyleLbl="sibTrans2D1" presStyleIdx="2" presStyleCnt="3"/>
      <dgm:spPr/>
      <dgm:t>
        <a:bodyPr/>
        <a:lstStyle/>
        <a:p>
          <a:endParaRPr lang="zh-CN" altLang="en-US"/>
        </a:p>
      </dgm:t>
    </dgm:pt>
    <dgm:pt modelId="{8886A026-0085-4D8D-83D1-36DAA5FEC960}" type="pres">
      <dgm:prSet presAssocID="{095B9647-ED5F-4787-8170-37E88E47C702}" presName="connectorText" presStyleLbl="sibTrans2D1" presStyleIdx="2" presStyleCnt="3"/>
      <dgm:spPr/>
      <dgm:t>
        <a:bodyPr/>
        <a:lstStyle/>
        <a:p>
          <a:endParaRPr lang="zh-CN" altLang="en-US"/>
        </a:p>
      </dgm:t>
    </dgm:pt>
    <dgm:pt modelId="{95B474A3-C9E9-4B0A-B2BE-158C6526F56D}" type="pres">
      <dgm:prSet presAssocID="{0F0AF325-E5B9-42AA-99B6-7730417293C9}" presName="node" presStyleLbl="node1" presStyleIdx="3" presStyleCnt="4">
        <dgm:presLayoutVars>
          <dgm:bulletEnabled val="1"/>
        </dgm:presLayoutVars>
      </dgm:prSet>
      <dgm:spPr/>
      <dgm:t>
        <a:bodyPr/>
        <a:lstStyle/>
        <a:p>
          <a:endParaRPr lang="zh-CN" altLang="en-US"/>
        </a:p>
      </dgm:t>
    </dgm:pt>
  </dgm:ptLst>
  <dgm:cxnLst>
    <dgm:cxn modelId="{F95D584E-E43F-4929-9296-E813FB9E2BF2}" srcId="{9A7578A7-E931-4C06-9929-85A019CD3726}" destId="{9E5E8AB5-0AF1-44A4-A194-7E0783B486D0}" srcOrd="0" destOrd="0" parTransId="{DC0BD948-7F3B-430E-BD10-A54B84CDC755}" sibTransId="{BCA1F34F-A43E-44D7-8ECC-9B95ADA8F0CF}"/>
    <dgm:cxn modelId="{D525AAB4-2401-41D7-B476-E4663FAE01C0}" srcId="{9A7578A7-E931-4C06-9929-85A019CD3726}" destId="{ABFAF0B1-847B-4227-B49E-1F5C231ADDC9}" srcOrd="1" destOrd="0" parTransId="{291504AA-D908-4993-85FF-E6EEA118E41B}" sibTransId="{E9DB3578-1628-418E-A147-801C9EC69CCD}"/>
    <dgm:cxn modelId="{17F582A1-7A77-4393-8EDB-0E80D66AE348}" type="presOf" srcId="{ABFAF0B1-847B-4227-B49E-1F5C231ADDC9}" destId="{7EA84E8B-7863-4A99-8821-A035BE4A91DC}" srcOrd="0" destOrd="0" presId="urn:microsoft.com/office/officeart/2005/8/layout/process1"/>
    <dgm:cxn modelId="{0DB7974B-1E31-484D-BC54-6C9452164CE6}" srcId="{9A7578A7-E931-4C06-9929-85A019CD3726}" destId="{0F0AF325-E5B9-42AA-99B6-7730417293C9}" srcOrd="3" destOrd="0" parTransId="{8BD32D06-139D-44D8-A2DE-F8CE195E4211}" sibTransId="{4FD68F5D-9F5E-4D9D-A07C-A03BCD974890}"/>
    <dgm:cxn modelId="{3423452C-B749-4F77-9B34-F6DF7F002B10}" type="presOf" srcId="{9E5E8AB5-0AF1-44A4-A194-7E0783B486D0}" destId="{8EE6A269-5CFA-4243-9143-F6195E3229C5}" srcOrd="0" destOrd="0" presId="urn:microsoft.com/office/officeart/2005/8/layout/process1"/>
    <dgm:cxn modelId="{D7647D55-2A9B-44F3-8AD0-D05F03B81BD4}" srcId="{9A7578A7-E931-4C06-9929-85A019CD3726}" destId="{F9A9CADE-8F09-4F48-B52C-34EC1EB5C02E}" srcOrd="2" destOrd="0" parTransId="{CDE3B914-A348-42A6-BD05-E54A49584265}" sibTransId="{095B9647-ED5F-4787-8170-37E88E47C702}"/>
    <dgm:cxn modelId="{099F2AE5-F222-4E72-A505-515AA75E8493}" type="presOf" srcId="{BCA1F34F-A43E-44D7-8ECC-9B95ADA8F0CF}" destId="{4F7FEBDE-0593-4928-997A-C25293F7D1D0}" srcOrd="0" destOrd="0" presId="urn:microsoft.com/office/officeart/2005/8/layout/process1"/>
    <dgm:cxn modelId="{8725F546-7165-445E-ADAA-59263169FC47}" type="presOf" srcId="{9A7578A7-E931-4C06-9929-85A019CD3726}" destId="{EC30D12D-B42A-4CB3-B868-D088B9A38853}" srcOrd="0" destOrd="0" presId="urn:microsoft.com/office/officeart/2005/8/layout/process1"/>
    <dgm:cxn modelId="{17985319-EFCA-44D2-BEF7-02F0792BCEA0}" type="presOf" srcId="{095B9647-ED5F-4787-8170-37E88E47C702}" destId="{138EAEC9-D968-43ED-9131-CB3ABC1CBFC3}" srcOrd="0" destOrd="0" presId="urn:microsoft.com/office/officeart/2005/8/layout/process1"/>
    <dgm:cxn modelId="{4AA09C4A-DC68-40F5-B6E9-18B5E18D7203}" type="presOf" srcId="{095B9647-ED5F-4787-8170-37E88E47C702}" destId="{8886A026-0085-4D8D-83D1-36DAA5FEC960}" srcOrd="1" destOrd="0" presId="urn:microsoft.com/office/officeart/2005/8/layout/process1"/>
    <dgm:cxn modelId="{2A2575C5-044A-4A78-A89C-546C48977B96}" type="presOf" srcId="{0F0AF325-E5B9-42AA-99B6-7730417293C9}" destId="{95B474A3-C9E9-4B0A-B2BE-158C6526F56D}" srcOrd="0" destOrd="0" presId="urn:microsoft.com/office/officeart/2005/8/layout/process1"/>
    <dgm:cxn modelId="{C9EF9D60-8461-4841-958D-697A5901A43E}" type="presOf" srcId="{E9DB3578-1628-418E-A147-801C9EC69CCD}" destId="{6BC2F213-7E05-486E-82EF-5E058E492D31}" srcOrd="0" destOrd="0" presId="urn:microsoft.com/office/officeart/2005/8/layout/process1"/>
    <dgm:cxn modelId="{29B14B3F-48F2-492B-8A3C-76A06EE42EDE}" type="presOf" srcId="{BCA1F34F-A43E-44D7-8ECC-9B95ADA8F0CF}" destId="{2FBA99E3-A125-41DD-9BBE-E0528FE9314F}" srcOrd="1" destOrd="0" presId="urn:microsoft.com/office/officeart/2005/8/layout/process1"/>
    <dgm:cxn modelId="{2D36C02F-7D80-467F-92F9-B772D64635DF}" type="presOf" srcId="{E9DB3578-1628-418E-A147-801C9EC69CCD}" destId="{52027248-13A2-4930-92E6-926B6CFD920F}" srcOrd="1" destOrd="0" presId="urn:microsoft.com/office/officeart/2005/8/layout/process1"/>
    <dgm:cxn modelId="{22DA36C1-7261-4F7E-9DE7-C29D2931EE58}" type="presOf" srcId="{F9A9CADE-8F09-4F48-B52C-34EC1EB5C02E}" destId="{C09E2B2D-1826-46BB-8D82-7C931BD90B3A}" srcOrd="0" destOrd="0" presId="urn:microsoft.com/office/officeart/2005/8/layout/process1"/>
    <dgm:cxn modelId="{A291DF77-1DD8-4507-9AAF-4F188B3ECC70}" type="presParOf" srcId="{EC30D12D-B42A-4CB3-B868-D088B9A38853}" destId="{8EE6A269-5CFA-4243-9143-F6195E3229C5}" srcOrd="0" destOrd="0" presId="urn:microsoft.com/office/officeart/2005/8/layout/process1"/>
    <dgm:cxn modelId="{31BD5D01-93E1-4915-93FB-322EE87A0C37}" type="presParOf" srcId="{EC30D12D-B42A-4CB3-B868-D088B9A38853}" destId="{4F7FEBDE-0593-4928-997A-C25293F7D1D0}" srcOrd="1" destOrd="0" presId="urn:microsoft.com/office/officeart/2005/8/layout/process1"/>
    <dgm:cxn modelId="{654D0F59-0C6F-4970-9B80-5D72D8CB5FFC}" type="presParOf" srcId="{4F7FEBDE-0593-4928-997A-C25293F7D1D0}" destId="{2FBA99E3-A125-41DD-9BBE-E0528FE9314F}" srcOrd="0" destOrd="0" presId="urn:microsoft.com/office/officeart/2005/8/layout/process1"/>
    <dgm:cxn modelId="{55F3548C-F8A9-4F9E-A6C1-13563F6AA3AB}" type="presParOf" srcId="{EC30D12D-B42A-4CB3-B868-D088B9A38853}" destId="{7EA84E8B-7863-4A99-8821-A035BE4A91DC}" srcOrd="2" destOrd="0" presId="urn:microsoft.com/office/officeart/2005/8/layout/process1"/>
    <dgm:cxn modelId="{894961D1-7DCC-4EE2-A9F1-0F9FE9D5DDF8}" type="presParOf" srcId="{EC30D12D-B42A-4CB3-B868-D088B9A38853}" destId="{6BC2F213-7E05-486E-82EF-5E058E492D31}" srcOrd="3" destOrd="0" presId="urn:microsoft.com/office/officeart/2005/8/layout/process1"/>
    <dgm:cxn modelId="{A303B025-33FC-439E-BAA6-7C51612F3B2C}" type="presParOf" srcId="{6BC2F213-7E05-486E-82EF-5E058E492D31}" destId="{52027248-13A2-4930-92E6-926B6CFD920F}" srcOrd="0" destOrd="0" presId="urn:microsoft.com/office/officeart/2005/8/layout/process1"/>
    <dgm:cxn modelId="{D148E9A6-4707-4786-B224-3B66F61A15CF}" type="presParOf" srcId="{EC30D12D-B42A-4CB3-B868-D088B9A38853}" destId="{C09E2B2D-1826-46BB-8D82-7C931BD90B3A}" srcOrd="4" destOrd="0" presId="urn:microsoft.com/office/officeart/2005/8/layout/process1"/>
    <dgm:cxn modelId="{D743F6A4-D5A7-479F-922E-7D1C1F4FB3C2}" type="presParOf" srcId="{EC30D12D-B42A-4CB3-B868-D088B9A38853}" destId="{138EAEC9-D968-43ED-9131-CB3ABC1CBFC3}" srcOrd="5" destOrd="0" presId="urn:microsoft.com/office/officeart/2005/8/layout/process1"/>
    <dgm:cxn modelId="{9D6F19E5-924D-4014-A2D5-378FD3F484D5}" type="presParOf" srcId="{138EAEC9-D968-43ED-9131-CB3ABC1CBFC3}" destId="{8886A026-0085-4D8D-83D1-36DAA5FEC960}" srcOrd="0" destOrd="0" presId="urn:microsoft.com/office/officeart/2005/8/layout/process1"/>
    <dgm:cxn modelId="{333C1D83-1DEF-4BB6-BEBB-D58992871FD9}" type="presParOf" srcId="{EC30D12D-B42A-4CB3-B868-D088B9A38853}" destId="{95B474A3-C9E9-4B0A-B2BE-158C6526F56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A8DFC4-4D39-4842-BBDC-B2E378D722A6}" type="doc">
      <dgm:prSet loTypeId="urn:microsoft.com/office/officeart/2005/8/layout/process1" loCatId="process" qsTypeId="urn:microsoft.com/office/officeart/2005/8/quickstyle/simple1" qsCatId="simple" csTypeId="urn:microsoft.com/office/officeart/2005/8/colors/accent1_2" csCatId="accent1" phldr="1"/>
      <dgm:spPr/>
    </dgm:pt>
    <dgm:pt modelId="{E25DB534-F318-4EA5-A18A-C1D27C1B093D}">
      <dgm:prSet phldrT="[文本]"/>
      <dgm:spPr/>
      <dgm:t>
        <a:bodyPr/>
        <a:lstStyle/>
        <a:p>
          <a:r>
            <a:rPr lang="en-US" altLang="zh-CN" dirty="0" smtClean="0"/>
            <a:t>IBS begin</a:t>
          </a:r>
          <a:endParaRPr lang="zh-CN" altLang="en-US" dirty="0"/>
        </a:p>
      </dgm:t>
    </dgm:pt>
    <dgm:pt modelId="{7ED5B9D0-2AA7-4DDC-93F3-417FA0E51E60}" type="parTrans" cxnId="{2436151D-166F-4F27-901A-B10CC2A025FF}">
      <dgm:prSet/>
      <dgm:spPr/>
      <dgm:t>
        <a:bodyPr/>
        <a:lstStyle/>
        <a:p>
          <a:endParaRPr lang="zh-CN" altLang="en-US"/>
        </a:p>
      </dgm:t>
    </dgm:pt>
    <dgm:pt modelId="{3BAADD62-7038-4317-9823-39963CA85D49}" type="sibTrans" cxnId="{2436151D-166F-4F27-901A-B10CC2A025FF}">
      <dgm:prSet/>
      <dgm:spPr/>
      <dgm:t>
        <a:bodyPr/>
        <a:lstStyle/>
        <a:p>
          <a:endParaRPr lang="zh-CN" altLang="en-US"/>
        </a:p>
      </dgm:t>
    </dgm:pt>
    <dgm:pt modelId="{8A8C4759-7C49-4474-864D-B36E00427266}">
      <dgm:prSet phldrT="[文本]"/>
      <dgm:spPr/>
      <dgm:t>
        <a:bodyPr/>
        <a:lstStyle/>
        <a:p>
          <a:r>
            <a:rPr lang="en-US" altLang="zh-CN" dirty="0" smtClean="0"/>
            <a:t>Tag instruction</a:t>
          </a:r>
          <a:endParaRPr lang="zh-CN" altLang="en-US" dirty="0"/>
        </a:p>
      </dgm:t>
    </dgm:pt>
    <dgm:pt modelId="{5870783D-6F18-41EE-86DF-037480CE5F22}" type="parTrans" cxnId="{6E221E0C-C861-4A86-9045-C167D9089BBF}">
      <dgm:prSet/>
      <dgm:spPr/>
      <dgm:t>
        <a:bodyPr/>
        <a:lstStyle/>
        <a:p>
          <a:endParaRPr lang="zh-CN" altLang="en-US"/>
        </a:p>
      </dgm:t>
    </dgm:pt>
    <dgm:pt modelId="{C8C31EAA-637C-4FE5-8CF2-9681C5199FF8}" type="sibTrans" cxnId="{6E221E0C-C861-4A86-9045-C167D9089BBF}">
      <dgm:prSet/>
      <dgm:spPr/>
      <dgm:t>
        <a:bodyPr/>
        <a:lstStyle/>
        <a:p>
          <a:endParaRPr lang="zh-CN" altLang="en-US"/>
        </a:p>
      </dgm:t>
    </dgm:pt>
    <dgm:pt modelId="{0E9AD343-B397-4C2C-A6B9-0B7F5C1C6ABE}">
      <dgm:prSet phldrT="[文本]"/>
      <dgm:spPr/>
      <dgm:t>
        <a:bodyPr/>
        <a:lstStyle/>
        <a:p>
          <a:r>
            <a:rPr lang="en-US" altLang="zh-CN" dirty="0" smtClean="0"/>
            <a:t>instruction begin</a:t>
          </a:r>
          <a:endParaRPr lang="zh-CN" altLang="en-US" dirty="0"/>
        </a:p>
      </dgm:t>
    </dgm:pt>
    <dgm:pt modelId="{EEA6E104-1501-45DF-BAEC-D9F6949B759B}" type="parTrans" cxnId="{E23D98C9-BE9B-4B37-96B7-4F246ED8D7F1}">
      <dgm:prSet/>
      <dgm:spPr/>
      <dgm:t>
        <a:bodyPr/>
        <a:lstStyle/>
        <a:p>
          <a:endParaRPr lang="zh-CN" altLang="en-US"/>
        </a:p>
      </dgm:t>
    </dgm:pt>
    <dgm:pt modelId="{CE18C386-F527-4C0C-B62C-7FA3AF46BAE0}" type="sibTrans" cxnId="{E23D98C9-BE9B-4B37-96B7-4F246ED8D7F1}">
      <dgm:prSet/>
      <dgm:spPr/>
      <dgm:t>
        <a:bodyPr/>
        <a:lstStyle/>
        <a:p>
          <a:endParaRPr lang="zh-CN" altLang="en-US"/>
        </a:p>
      </dgm:t>
    </dgm:pt>
    <dgm:pt modelId="{5F187355-12B1-4914-AB76-7EBD0C4DAF8D}">
      <dgm:prSet phldrT="[文本]"/>
      <dgm:spPr/>
      <dgm:t>
        <a:bodyPr/>
        <a:lstStyle/>
        <a:p>
          <a:r>
            <a:rPr lang="en-US" altLang="zh-CN" dirty="0" smtClean="0"/>
            <a:t>Instruction retired</a:t>
          </a:r>
          <a:endParaRPr lang="zh-CN" altLang="en-US" dirty="0"/>
        </a:p>
      </dgm:t>
    </dgm:pt>
    <dgm:pt modelId="{7CD72ED9-451A-4C94-9C73-7785E49B7BF1}" type="parTrans" cxnId="{6D6AA1CA-864F-4629-AD40-EB2B9D6B767D}">
      <dgm:prSet/>
      <dgm:spPr/>
      <dgm:t>
        <a:bodyPr/>
        <a:lstStyle/>
        <a:p>
          <a:endParaRPr lang="zh-CN" altLang="en-US"/>
        </a:p>
      </dgm:t>
    </dgm:pt>
    <dgm:pt modelId="{45E065E0-FA1D-4960-BE28-D1544FC61359}" type="sibTrans" cxnId="{6D6AA1CA-864F-4629-AD40-EB2B9D6B767D}">
      <dgm:prSet/>
      <dgm:spPr/>
      <dgm:t>
        <a:bodyPr/>
        <a:lstStyle/>
        <a:p>
          <a:endParaRPr lang="zh-CN" altLang="en-US"/>
        </a:p>
      </dgm:t>
    </dgm:pt>
    <dgm:pt modelId="{17B2B169-932A-4A30-B6AD-87CF27ECEB20}">
      <dgm:prSet phldrT="[文本]"/>
      <dgm:spPr/>
      <dgm:t>
        <a:bodyPr/>
        <a:lstStyle/>
        <a:p>
          <a:r>
            <a:rPr lang="en-US" altLang="zh-CN" dirty="0" smtClean="0"/>
            <a:t>core issue interrupt</a:t>
          </a:r>
          <a:endParaRPr lang="zh-CN" altLang="en-US" dirty="0"/>
        </a:p>
      </dgm:t>
    </dgm:pt>
    <dgm:pt modelId="{5876A450-D484-41B4-A026-E24A50299753}" type="parTrans" cxnId="{524BE594-8B09-4040-B545-7E7810663A1E}">
      <dgm:prSet/>
      <dgm:spPr/>
      <dgm:t>
        <a:bodyPr/>
        <a:lstStyle/>
        <a:p>
          <a:endParaRPr lang="zh-CN" altLang="en-US"/>
        </a:p>
      </dgm:t>
    </dgm:pt>
    <dgm:pt modelId="{A0091716-D911-4251-9EF2-7FFA6298CC3F}" type="sibTrans" cxnId="{524BE594-8B09-4040-B545-7E7810663A1E}">
      <dgm:prSet/>
      <dgm:spPr/>
      <dgm:t>
        <a:bodyPr/>
        <a:lstStyle/>
        <a:p>
          <a:endParaRPr lang="zh-CN" altLang="en-US"/>
        </a:p>
      </dgm:t>
    </dgm:pt>
    <dgm:pt modelId="{A55ED7EF-F22B-4CD9-A1FD-A9AAEF068DFE}" type="pres">
      <dgm:prSet presAssocID="{C3A8DFC4-4D39-4842-BBDC-B2E378D722A6}" presName="Name0" presStyleCnt="0">
        <dgm:presLayoutVars>
          <dgm:dir/>
          <dgm:resizeHandles val="exact"/>
        </dgm:presLayoutVars>
      </dgm:prSet>
      <dgm:spPr/>
    </dgm:pt>
    <dgm:pt modelId="{FF264145-EFDE-4515-A69A-A43DF55DF44F}" type="pres">
      <dgm:prSet presAssocID="{E25DB534-F318-4EA5-A18A-C1D27C1B093D}" presName="node" presStyleLbl="node1" presStyleIdx="0" presStyleCnt="5">
        <dgm:presLayoutVars>
          <dgm:bulletEnabled val="1"/>
        </dgm:presLayoutVars>
      </dgm:prSet>
      <dgm:spPr/>
      <dgm:t>
        <a:bodyPr/>
        <a:lstStyle/>
        <a:p>
          <a:endParaRPr lang="zh-CN" altLang="en-US"/>
        </a:p>
      </dgm:t>
    </dgm:pt>
    <dgm:pt modelId="{9DDDBFE5-BE7F-499C-A867-F424406C14D4}" type="pres">
      <dgm:prSet presAssocID="{3BAADD62-7038-4317-9823-39963CA85D49}" presName="sibTrans" presStyleLbl="sibTrans2D1" presStyleIdx="0" presStyleCnt="4"/>
      <dgm:spPr/>
      <dgm:t>
        <a:bodyPr/>
        <a:lstStyle/>
        <a:p>
          <a:endParaRPr lang="zh-CN" altLang="en-US"/>
        </a:p>
      </dgm:t>
    </dgm:pt>
    <dgm:pt modelId="{BDA4451E-60BD-442E-A766-4709E143E65B}" type="pres">
      <dgm:prSet presAssocID="{3BAADD62-7038-4317-9823-39963CA85D49}" presName="connectorText" presStyleLbl="sibTrans2D1" presStyleIdx="0" presStyleCnt="4"/>
      <dgm:spPr/>
      <dgm:t>
        <a:bodyPr/>
        <a:lstStyle/>
        <a:p>
          <a:endParaRPr lang="zh-CN" altLang="en-US"/>
        </a:p>
      </dgm:t>
    </dgm:pt>
    <dgm:pt modelId="{CEA1D1FE-8C8C-422A-88A7-D5D68E4CEABD}" type="pres">
      <dgm:prSet presAssocID="{8A8C4759-7C49-4474-864D-B36E00427266}" presName="node" presStyleLbl="node1" presStyleIdx="1" presStyleCnt="5">
        <dgm:presLayoutVars>
          <dgm:bulletEnabled val="1"/>
        </dgm:presLayoutVars>
      </dgm:prSet>
      <dgm:spPr/>
      <dgm:t>
        <a:bodyPr/>
        <a:lstStyle/>
        <a:p>
          <a:endParaRPr lang="zh-CN" altLang="en-US"/>
        </a:p>
      </dgm:t>
    </dgm:pt>
    <dgm:pt modelId="{882BE4C3-1D1A-464B-B2B4-E7F0DEC7DA4B}" type="pres">
      <dgm:prSet presAssocID="{C8C31EAA-637C-4FE5-8CF2-9681C5199FF8}" presName="sibTrans" presStyleLbl="sibTrans2D1" presStyleIdx="1" presStyleCnt="4"/>
      <dgm:spPr/>
      <dgm:t>
        <a:bodyPr/>
        <a:lstStyle/>
        <a:p>
          <a:endParaRPr lang="zh-CN" altLang="en-US"/>
        </a:p>
      </dgm:t>
    </dgm:pt>
    <dgm:pt modelId="{829D2030-7EA9-4C41-B793-56CC884386F1}" type="pres">
      <dgm:prSet presAssocID="{C8C31EAA-637C-4FE5-8CF2-9681C5199FF8}" presName="connectorText" presStyleLbl="sibTrans2D1" presStyleIdx="1" presStyleCnt="4"/>
      <dgm:spPr/>
      <dgm:t>
        <a:bodyPr/>
        <a:lstStyle/>
        <a:p>
          <a:endParaRPr lang="zh-CN" altLang="en-US"/>
        </a:p>
      </dgm:t>
    </dgm:pt>
    <dgm:pt modelId="{C5F3CC8F-3EDA-414C-8821-0CAC865E80DA}" type="pres">
      <dgm:prSet presAssocID="{0E9AD343-B397-4C2C-A6B9-0B7F5C1C6ABE}" presName="node" presStyleLbl="node1" presStyleIdx="2" presStyleCnt="5">
        <dgm:presLayoutVars>
          <dgm:bulletEnabled val="1"/>
        </dgm:presLayoutVars>
      </dgm:prSet>
      <dgm:spPr/>
      <dgm:t>
        <a:bodyPr/>
        <a:lstStyle/>
        <a:p>
          <a:endParaRPr lang="zh-CN" altLang="en-US"/>
        </a:p>
      </dgm:t>
    </dgm:pt>
    <dgm:pt modelId="{83846E61-3935-4180-A7C3-80096FC5D1AF}" type="pres">
      <dgm:prSet presAssocID="{CE18C386-F527-4C0C-B62C-7FA3AF46BAE0}" presName="sibTrans" presStyleLbl="sibTrans2D1" presStyleIdx="2" presStyleCnt="4"/>
      <dgm:spPr/>
      <dgm:t>
        <a:bodyPr/>
        <a:lstStyle/>
        <a:p>
          <a:endParaRPr lang="zh-CN" altLang="en-US"/>
        </a:p>
      </dgm:t>
    </dgm:pt>
    <dgm:pt modelId="{A500C7CC-75C8-47C3-9094-ABF099C99577}" type="pres">
      <dgm:prSet presAssocID="{CE18C386-F527-4C0C-B62C-7FA3AF46BAE0}" presName="connectorText" presStyleLbl="sibTrans2D1" presStyleIdx="2" presStyleCnt="4"/>
      <dgm:spPr/>
      <dgm:t>
        <a:bodyPr/>
        <a:lstStyle/>
        <a:p>
          <a:endParaRPr lang="zh-CN" altLang="en-US"/>
        </a:p>
      </dgm:t>
    </dgm:pt>
    <dgm:pt modelId="{92E269DD-6604-4F76-BADD-C27CF2919409}" type="pres">
      <dgm:prSet presAssocID="{5F187355-12B1-4914-AB76-7EBD0C4DAF8D}" presName="node" presStyleLbl="node1" presStyleIdx="3" presStyleCnt="5">
        <dgm:presLayoutVars>
          <dgm:bulletEnabled val="1"/>
        </dgm:presLayoutVars>
      </dgm:prSet>
      <dgm:spPr/>
      <dgm:t>
        <a:bodyPr/>
        <a:lstStyle/>
        <a:p>
          <a:endParaRPr lang="zh-CN" altLang="en-US"/>
        </a:p>
      </dgm:t>
    </dgm:pt>
    <dgm:pt modelId="{B6D49489-5DEE-43FB-A66B-0DCCEF92CBF5}" type="pres">
      <dgm:prSet presAssocID="{45E065E0-FA1D-4960-BE28-D1544FC61359}" presName="sibTrans" presStyleLbl="sibTrans2D1" presStyleIdx="3" presStyleCnt="4"/>
      <dgm:spPr/>
      <dgm:t>
        <a:bodyPr/>
        <a:lstStyle/>
        <a:p>
          <a:endParaRPr lang="zh-CN" altLang="en-US"/>
        </a:p>
      </dgm:t>
    </dgm:pt>
    <dgm:pt modelId="{EE8700EC-DDDA-48C1-A17D-6E0D6D5C4F4F}" type="pres">
      <dgm:prSet presAssocID="{45E065E0-FA1D-4960-BE28-D1544FC61359}" presName="connectorText" presStyleLbl="sibTrans2D1" presStyleIdx="3" presStyleCnt="4"/>
      <dgm:spPr/>
      <dgm:t>
        <a:bodyPr/>
        <a:lstStyle/>
        <a:p>
          <a:endParaRPr lang="zh-CN" altLang="en-US"/>
        </a:p>
      </dgm:t>
    </dgm:pt>
    <dgm:pt modelId="{5182C4B4-7EF8-4643-A156-F57A28396B5D}" type="pres">
      <dgm:prSet presAssocID="{17B2B169-932A-4A30-B6AD-87CF27ECEB20}" presName="node" presStyleLbl="node1" presStyleIdx="4" presStyleCnt="5">
        <dgm:presLayoutVars>
          <dgm:bulletEnabled val="1"/>
        </dgm:presLayoutVars>
      </dgm:prSet>
      <dgm:spPr/>
      <dgm:t>
        <a:bodyPr/>
        <a:lstStyle/>
        <a:p>
          <a:endParaRPr lang="zh-CN" altLang="en-US"/>
        </a:p>
      </dgm:t>
    </dgm:pt>
  </dgm:ptLst>
  <dgm:cxnLst>
    <dgm:cxn modelId="{2E9B2220-5E54-4E20-A563-2A9E391B4520}" type="presOf" srcId="{C8C31EAA-637C-4FE5-8CF2-9681C5199FF8}" destId="{829D2030-7EA9-4C41-B793-56CC884386F1}" srcOrd="1" destOrd="0" presId="urn:microsoft.com/office/officeart/2005/8/layout/process1"/>
    <dgm:cxn modelId="{2436151D-166F-4F27-901A-B10CC2A025FF}" srcId="{C3A8DFC4-4D39-4842-BBDC-B2E378D722A6}" destId="{E25DB534-F318-4EA5-A18A-C1D27C1B093D}" srcOrd="0" destOrd="0" parTransId="{7ED5B9D0-2AA7-4DDC-93F3-417FA0E51E60}" sibTransId="{3BAADD62-7038-4317-9823-39963CA85D49}"/>
    <dgm:cxn modelId="{B79766A5-3ED2-4D02-8258-437C1BD67CEF}" type="presOf" srcId="{0E9AD343-B397-4C2C-A6B9-0B7F5C1C6ABE}" destId="{C5F3CC8F-3EDA-414C-8821-0CAC865E80DA}" srcOrd="0" destOrd="0" presId="urn:microsoft.com/office/officeart/2005/8/layout/process1"/>
    <dgm:cxn modelId="{3B4470AA-16CD-493D-B5A1-B603CA1D3E77}" type="presOf" srcId="{CE18C386-F527-4C0C-B62C-7FA3AF46BAE0}" destId="{83846E61-3935-4180-A7C3-80096FC5D1AF}" srcOrd="0" destOrd="0" presId="urn:microsoft.com/office/officeart/2005/8/layout/process1"/>
    <dgm:cxn modelId="{E23D98C9-BE9B-4B37-96B7-4F246ED8D7F1}" srcId="{C3A8DFC4-4D39-4842-BBDC-B2E378D722A6}" destId="{0E9AD343-B397-4C2C-A6B9-0B7F5C1C6ABE}" srcOrd="2" destOrd="0" parTransId="{EEA6E104-1501-45DF-BAEC-D9F6949B759B}" sibTransId="{CE18C386-F527-4C0C-B62C-7FA3AF46BAE0}"/>
    <dgm:cxn modelId="{042CF4B9-8F3D-4947-8BCA-C570070C31CE}" type="presOf" srcId="{C3A8DFC4-4D39-4842-BBDC-B2E378D722A6}" destId="{A55ED7EF-F22B-4CD9-A1FD-A9AAEF068DFE}" srcOrd="0" destOrd="0" presId="urn:microsoft.com/office/officeart/2005/8/layout/process1"/>
    <dgm:cxn modelId="{13896B89-7567-4B9A-BFAA-AE5173FCCF14}" type="presOf" srcId="{CE18C386-F527-4C0C-B62C-7FA3AF46BAE0}" destId="{A500C7CC-75C8-47C3-9094-ABF099C99577}" srcOrd="1" destOrd="0" presId="urn:microsoft.com/office/officeart/2005/8/layout/process1"/>
    <dgm:cxn modelId="{524BE594-8B09-4040-B545-7E7810663A1E}" srcId="{C3A8DFC4-4D39-4842-BBDC-B2E378D722A6}" destId="{17B2B169-932A-4A30-B6AD-87CF27ECEB20}" srcOrd="4" destOrd="0" parTransId="{5876A450-D484-41B4-A026-E24A50299753}" sibTransId="{A0091716-D911-4251-9EF2-7FFA6298CC3F}"/>
    <dgm:cxn modelId="{6E221E0C-C861-4A86-9045-C167D9089BBF}" srcId="{C3A8DFC4-4D39-4842-BBDC-B2E378D722A6}" destId="{8A8C4759-7C49-4474-864D-B36E00427266}" srcOrd="1" destOrd="0" parTransId="{5870783D-6F18-41EE-86DF-037480CE5F22}" sibTransId="{C8C31EAA-637C-4FE5-8CF2-9681C5199FF8}"/>
    <dgm:cxn modelId="{D32DC5FA-C375-4747-9353-E4C0B1F22688}" type="presOf" srcId="{C8C31EAA-637C-4FE5-8CF2-9681C5199FF8}" destId="{882BE4C3-1D1A-464B-B2B4-E7F0DEC7DA4B}" srcOrd="0" destOrd="0" presId="urn:microsoft.com/office/officeart/2005/8/layout/process1"/>
    <dgm:cxn modelId="{E07DE134-4F3F-478C-81D9-20CFD6E16F83}" type="presOf" srcId="{8A8C4759-7C49-4474-864D-B36E00427266}" destId="{CEA1D1FE-8C8C-422A-88A7-D5D68E4CEABD}" srcOrd="0" destOrd="0" presId="urn:microsoft.com/office/officeart/2005/8/layout/process1"/>
    <dgm:cxn modelId="{6CFE0B1E-CCB7-4B99-BD58-FCAD1D66A3A1}" type="presOf" srcId="{E25DB534-F318-4EA5-A18A-C1D27C1B093D}" destId="{FF264145-EFDE-4515-A69A-A43DF55DF44F}" srcOrd="0" destOrd="0" presId="urn:microsoft.com/office/officeart/2005/8/layout/process1"/>
    <dgm:cxn modelId="{23538BAC-6AE3-4C8B-85AA-17A2269B9A18}" type="presOf" srcId="{3BAADD62-7038-4317-9823-39963CA85D49}" destId="{9DDDBFE5-BE7F-499C-A867-F424406C14D4}" srcOrd="0" destOrd="0" presId="urn:microsoft.com/office/officeart/2005/8/layout/process1"/>
    <dgm:cxn modelId="{6D6AA1CA-864F-4629-AD40-EB2B9D6B767D}" srcId="{C3A8DFC4-4D39-4842-BBDC-B2E378D722A6}" destId="{5F187355-12B1-4914-AB76-7EBD0C4DAF8D}" srcOrd="3" destOrd="0" parTransId="{7CD72ED9-451A-4C94-9C73-7785E49B7BF1}" sibTransId="{45E065E0-FA1D-4960-BE28-D1544FC61359}"/>
    <dgm:cxn modelId="{BE8B178D-1576-4CF3-A191-20E04F320C52}" type="presOf" srcId="{45E065E0-FA1D-4960-BE28-D1544FC61359}" destId="{EE8700EC-DDDA-48C1-A17D-6E0D6D5C4F4F}" srcOrd="1" destOrd="0" presId="urn:microsoft.com/office/officeart/2005/8/layout/process1"/>
    <dgm:cxn modelId="{28B090C5-871E-45B9-9223-B1CE0AF16A26}" type="presOf" srcId="{3BAADD62-7038-4317-9823-39963CA85D49}" destId="{BDA4451E-60BD-442E-A766-4709E143E65B}" srcOrd="1" destOrd="0" presId="urn:microsoft.com/office/officeart/2005/8/layout/process1"/>
    <dgm:cxn modelId="{F155ED4E-A4A6-4418-84F1-F9AA77EC6608}" type="presOf" srcId="{45E065E0-FA1D-4960-BE28-D1544FC61359}" destId="{B6D49489-5DEE-43FB-A66B-0DCCEF92CBF5}" srcOrd="0" destOrd="0" presId="urn:microsoft.com/office/officeart/2005/8/layout/process1"/>
    <dgm:cxn modelId="{C08BD6C7-C2FD-4F7D-99BE-DA4D4E4B3A8C}" type="presOf" srcId="{17B2B169-932A-4A30-B6AD-87CF27ECEB20}" destId="{5182C4B4-7EF8-4643-A156-F57A28396B5D}" srcOrd="0" destOrd="0" presId="urn:microsoft.com/office/officeart/2005/8/layout/process1"/>
    <dgm:cxn modelId="{359D1F71-1BC7-46EF-9515-EDC063E09A0B}" type="presOf" srcId="{5F187355-12B1-4914-AB76-7EBD0C4DAF8D}" destId="{92E269DD-6604-4F76-BADD-C27CF2919409}" srcOrd="0" destOrd="0" presId="urn:microsoft.com/office/officeart/2005/8/layout/process1"/>
    <dgm:cxn modelId="{7DF0648C-E418-442C-B65B-C15FE3696BE3}" type="presParOf" srcId="{A55ED7EF-F22B-4CD9-A1FD-A9AAEF068DFE}" destId="{FF264145-EFDE-4515-A69A-A43DF55DF44F}" srcOrd="0" destOrd="0" presId="urn:microsoft.com/office/officeart/2005/8/layout/process1"/>
    <dgm:cxn modelId="{3ACF7149-51AB-43A6-9F2B-8DBABBFAFDDD}" type="presParOf" srcId="{A55ED7EF-F22B-4CD9-A1FD-A9AAEF068DFE}" destId="{9DDDBFE5-BE7F-499C-A867-F424406C14D4}" srcOrd="1" destOrd="0" presId="urn:microsoft.com/office/officeart/2005/8/layout/process1"/>
    <dgm:cxn modelId="{40FF6063-D39B-4458-BAB6-ABD1F92228CA}" type="presParOf" srcId="{9DDDBFE5-BE7F-499C-A867-F424406C14D4}" destId="{BDA4451E-60BD-442E-A766-4709E143E65B}" srcOrd="0" destOrd="0" presId="urn:microsoft.com/office/officeart/2005/8/layout/process1"/>
    <dgm:cxn modelId="{75698CE7-B8DB-4D50-A303-F630F96132E2}" type="presParOf" srcId="{A55ED7EF-F22B-4CD9-A1FD-A9AAEF068DFE}" destId="{CEA1D1FE-8C8C-422A-88A7-D5D68E4CEABD}" srcOrd="2" destOrd="0" presId="urn:microsoft.com/office/officeart/2005/8/layout/process1"/>
    <dgm:cxn modelId="{E902ACD2-BEA2-43DA-9532-C5979DE307C9}" type="presParOf" srcId="{A55ED7EF-F22B-4CD9-A1FD-A9AAEF068DFE}" destId="{882BE4C3-1D1A-464B-B2B4-E7F0DEC7DA4B}" srcOrd="3" destOrd="0" presId="urn:microsoft.com/office/officeart/2005/8/layout/process1"/>
    <dgm:cxn modelId="{01C1D060-B062-4F2A-8644-F8C9E126EE2C}" type="presParOf" srcId="{882BE4C3-1D1A-464B-B2B4-E7F0DEC7DA4B}" destId="{829D2030-7EA9-4C41-B793-56CC884386F1}" srcOrd="0" destOrd="0" presId="urn:microsoft.com/office/officeart/2005/8/layout/process1"/>
    <dgm:cxn modelId="{8DCBD953-D9D4-4F74-839D-BFB09F106F7C}" type="presParOf" srcId="{A55ED7EF-F22B-4CD9-A1FD-A9AAEF068DFE}" destId="{C5F3CC8F-3EDA-414C-8821-0CAC865E80DA}" srcOrd="4" destOrd="0" presId="urn:microsoft.com/office/officeart/2005/8/layout/process1"/>
    <dgm:cxn modelId="{8D7B2B13-A1B2-49C5-A339-8C20C4553D39}" type="presParOf" srcId="{A55ED7EF-F22B-4CD9-A1FD-A9AAEF068DFE}" destId="{83846E61-3935-4180-A7C3-80096FC5D1AF}" srcOrd="5" destOrd="0" presId="urn:microsoft.com/office/officeart/2005/8/layout/process1"/>
    <dgm:cxn modelId="{C6625B35-E09E-40F4-B1AC-B9B4BBFB1EA7}" type="presParOf" srcId="{83846E61-3935-4180-A7C3-80096FC5D1AF}" destId="{A500C7CC-75C8-47C3-9094-ABF099C99577}" srcOrd="0" destOrd="0" presId="urn:microsoft.com/office/officeart/2005/8/layout/process1"/>
    <dgm:cxn modelId="{1B78BFB2-B57B-450B-87EF-FEBD90AF3F34}" type="presParOf" srcId="{A55ED7EF-F22B-4CD9-A1FD-A9AAEF068DFE}" destId="{92E269DD-6604-4F76-BADD-C27CF2919409}" srcOrd="6" destOrd="0" presId="urn:microsoft.com/office/officeart/2005/8/layout/process1"/>
    <dgm:cxn modelId="{F72FC2BC-137F-4999-BFA7-587687B56253}" type="presParOf" srcId="{A55ED7EF-F22B-4CD9-A1FD-A9AAEF068DFE}" destId="{B6D49489-5DEE-43FB-A66B-0DCCEF92CBF5}" srcOrd="7" destOrd="0" presId="urn:microsoft.com/office/officeart/2005/8/layout/process1"/>
    <dgm:cxn modelId="{6C7DC5F8-47B6-45F4-8068-2858B124998C}" type="presParOf" srcId="{B6D49489-5DEE-43FB-A66B-0DCCEF92CBF5}" destId="{EE8700EC-DDDA-48C1-A17D-6E0D6D5C4F4F}" srcOrd="0" destOrd="0" presId="urn:microsoft.com/office/officeart/2005/8/layout/process1"/>
    <dgm:cxn modelId="{9998F9DB-A9E5-4FAC-9A4B-3219434AC7F4}" type="presParOf" srcId="{A55ED7EF-F22B-4CD9-A1FD-A9AAEF068DFE}" destId="{5182C4B4-7EF8-4643-A156-F57A28396B5D}"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6A269-5CFA-4243-9143-F6195E3229C5}">
      <dsp:nvSpPr>
        <dsp:cNvPr id="0" name=""/>
        <dsp:cNvSpPr/>
      </dsp:nvSpPr>
      <dsp:spPr>
        <a:xfrm>
          <a:off x="3571" y="1214988"/>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Software start IBS</a:t>
          </a:r>
          <a:endParaRPr lang="zh-CN" altLang="en-US" sz="2100" kern="1200" dirty="0"/>
        </a:p>
      </dsp:txBody>
      <dsp:txXfrm>
        <a:off x="31015" y="1242432"/>
        <a:ext cx="1506815" cy="882133"/>
      </dsp:txXfrm>
    </dsp:sp>
    <dsp:sp modelId="{4F7FEBDE-0593-4928-997A-C25293F7D1D0}">
      <dsp:nvSpPr>
        <dsp:cNvPr id="0" name=""/>
        <dsp:cNvSpPr/>
      </dsp:nvSpPr>
      <dsp:spPr>
        <a:xfrm>
          <a:off x="1721445" y="1489847"/>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21445" y="1567307"/>
        <a:ext cx="231757" cy="232382"/>
      </dsp:txXfrm>
    </dsp:sp>
    <dsp:sp modelId="{7EA84E8B-7863-4A99-8821-A035BE4A91DC}">
      <dsp:nvSpPr>
        <dsp:cNvPr id="0" name=""/>
        <dsp:cNvSpPr/>
      </dsp:nvSpPr>
      <dsp:spPr>
        <a:xfrm>
          <a:off x="2189956" y="1214988"/>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Wait for interrupt</a:t>
          </a:r>
          <a:endParaRPr lang="zh-CN" altLang="en-US" sz="2100" kern="1200" dirty="0"/>
        </a:p>
      </dsp:txBody>
      <dsp:txXfrm>
        <a:off x="2217400" y="1242432"/>
        <a:ext cx="1506815" cy="882133"/>
      </dsp:txXfrm>
    </dsp:sp>
    <dsp:sp modelId="{6BC2F213-7E05-486E-82EF-5E058E492D31}">
      <dsp:nvSpPr>
        <dsp:cNvPr id="0" name=""/>
        <dsp:cNvSpPr/>
      </dsp:nvSpPr>
      <dsp:spPr>
        <a:xfrm>
          <a:off x="3907829" y="1489847"/>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907829" y="1567307"/>
        <a:ext cx="231757" cy="232382"/>
      </dsp:txXfrm>
    </dsp:sp>
    <dsp:sp modelId="{C09E2B2D-1826-46BB-8D82-7C931BD90B3A}">
      <dsp:nvSpPr>
        <dsp:cNvPr id="0" name=""/>
        <dsp:cNvSpPr/>
      </dsp:nvSpPr>
      <dsp:spPr>
        <a:xfrm>
          <a:off x="4376340" y="1214988"/>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Collect information</a:t>
          </a:r>
          <a:endParaRPr lang="zh-CN" altLang="en-US" sz="2100" kern="1200" dirty="0"/>
        </a:p>
      </dsp:txBody>
      <dsp:txXfrm>
        <a:off x="4403784" y="1242432"/>
        <a:ext cx="1506815" cy="882133"/>
      </dsp:txXfrm>
    </dsp:sp>
    <dsp:sp modelId="{138EAEC9-D968-43ED-9131-CB3ABC1CBFC3}">
      <dsp:nvSpPr>
        <dsp:cNvPr id="0" name=""/>
        <dsp:cNvSpPr/>
      </dsp:nvSpPr>
      <dsp:spPr>
        <a:xfrm>
          <a:off x="6094214" y="1489847"/>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6094214" y="1567307"/>
        <a:ext cx="231757" cy="232382"/>
      </dsp:txXfrm>
    </dsp:sp>
    <dsp:sp modelId="{95B474A3-C9E9-4B0A-B2BE-158C6526F56D}">
      <dsp:nvSpPr>
        <dsp:cNvPr id="0" name=""/>
        <dsp:cNvSpPr/>
      </dsp:nvSpPr>
      <dsp:spPr>
        <a:xfrm>
          <a:off x="6562724" y="1214988"/>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Resolve data type</a:t>
          </a:r>
          <a:endParaRPr lang="zh-CN" altLang="en-US" sz="2100" kern="1200" dirty="0"/>
        </a:p>
      </dsp:txBody>
      <dsp:txXfrm>
        <a:off x="6590168" y="1242432"/>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64145-EFDE-4515-A69A-A43DF55DF44F}">
      <dsp:nvSpPr>
        <dsp:cNvPr id="0" name=""/>
        <dsp:cNvSpPr/>
      </dsp:nvSpPr>
      <dsp:spPr>
        <a:xfrm>
          <a:off x="5002" y="1327974"/>
          <a:ext cx="1550667" cy="9304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IBS begin</a:t>
          </a:r>
          <a:endParaRPr lang="zh-CN" altLang="en-US" sz="2200" kern="1200" dirty="0"/>
        </a:p>
      </dsp:txBody>
      <dsp:txXfrm>
        <a:off x="32252" y="1355224"/>
        <a:ext cx="1496167" cy="875900"/>
      </dsp:txXfrm>
    </dsp:sp>
    <dsp:sp modelId="{9DDDBFE5-BE7F-499C-A867-F424406C14D4}">
      <dsp:nvSpPr>
        <dsp:cNvPr id="0" name=""/>
        <dsp:cNvSpPr/>
      </dsp:nvSpPr>
      <dsp:spPr>
        <a:xfrm>
          <a:off x="1710735" y="1600891"/>
          <a:ext cx="328741" cy="384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10735" y="1677804"/>
        <a:ext cx="230119" cy="230739"/>
      </dsp:txXfrm>
    </dsp:sp>
    <dsp:sp modelId="{CEA1D1FE-8C8C-422A-88A7-D5D68E4CEABD}">
      <dsp:nvSpPr>
        <dsp:cNvPr id="0" name=""/>
        <dsp:cNvSpPr/>
      </dsp:nvSpPr>
      <dsp:spPr>
        <a:xfrm>
          <a:off x="2175936" y="1327974"/>
          <a:ext cx="1550667" cy="9304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Tag instruction</a:t>
          </a:r>
          <a:endParaRPr lang="zh-CN" altLang="en-US" sz="2200" kern="1200" dirty="0"/>
        </a:p>
      </dsp:txBody>
      <dsp:txXfrm>
        <a:off x="2203186" y="1355224"/>
        <a:ext cx="1496167" cy="875900"/>
      </dsp:txXfrm>
    </dsp:sp>
    <dsp:sp modelId="{882BE4C3-1D1A-464B-B2B4-E7F0DEC7DA4B}">
      <dsp:nvSpPr>
        <dsp:cNvPr id="0" name=""/>
        <dsp:cNvSpPr/>
      </dsp:nvSpPr>
      <dsp:spPr>
        <a:xfrm>
          <a:off x="3881669" y="1600891"/>
          <a:ext cx="328741" cy="384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881669" y="1677804"/>
        <a:ext cx="230119" cy="230739"/>
      </dsp:txXfrm>
    </dsp:sp>
    <dsp:sp modelId="{C5F3CC8F-3EDA-414C-8821-0CAC865E80DA}">
      <dsp:nvSpPr>
        <dsp:cNvPr id="0" name=""/>
        <dsp:cNvSpPr/>
      </dsp:nvSpPr>
      <dsp:spPr>
        <a:xfrm>
          <a:off x="4346869" y="1327974"/>
          <a:ext cx="1550667" cy="9304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instruction begin</a:t>
          </a:r>
          <a:endParaRPr lang="zh-CN" altLang="en-US" sz="2200" kern="1200" dirty="0"/>
        </a:p>
      </dsp:txBody>
      <dsp:txXfrm>
        <a:off x="4374119" y="1355224"/>
        <a:ext cx="1496167" cy="875900"/>
      </dsp:txXfrm>
    </dsp:sp>
    <dsp:sp modelId="{83846E61-3935-4180-A7C3-80096FC5D1AF}">
      <dsp:nvSpPr>
        <dsp:cNvPr id="0" name=""/>
        <dsp:cNvSpPr/>
      </dsp:nvSpPr>
      <dsp:spPr>
        <a:xfrm>
          <a:off x="6052603" y="1600891"/>
          <a:ext cx="328741" cy="384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6052603" y="1677804"/>
        <a:ext cx="230119" cy="230739"/>
      </dsp:txXfrm>
    </dsp:sp>
    <dsp:sp modelId="{92E269DD-6604-4F76-BADD-C27CF2919409}">
      <dsp:nvSpPr>
        <dsp:cNvPr id="0" name=""/>
        <dsp:cNvSpPr/>
      </dsp:nvSpPr>
      <dsp:spPr>
        <a:xfrm>
          <a:off x="6517803" y="1327974"/>
          <a:ext cx="1550667" cy="9304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Instruction retired</a:t>
          </a:r>
          <a:endParaRPr lang="zh-CN" altLang="en-US" sz="2200" kern="1200" dirty="0"/>
        </a:p>
      </dsp:txBody>
      <dsp:txXfrm>
        <a:off x="6545053" y="1355224"/>
        <a:ext cx="1496167" cy="875900"/>
      </dsp:txXfrm>
    </dsp:sp>
    <dsp:sp modelId="{B6D49489-5DEE-43FB-A66B-0DCCEF92CBF5}">
      <dsp:nvSpPr>
        <dsp:cNvPr id="0" name=""/>
        <dsp:cNvSpPr/>
      </dsp:nvSpPr>
      <dsp:spPr>
        <a:xfrm>
          <a:off x="8223537" y="1600891"/>
          <a:ext cx="328741" cy="384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8223537" y="1677804"/>
        <a:ext cx="230119" cy="230739"/>
      </dsp:txXfrm>
    </dsp:sp>
    <dsp:sp modelId="{5182C4B4-7EF8-4643-A156-F57A28396B5D}">
      <dsp:nvSpPr>
        <dsp:cNvPr id="0" name=""/>
        <dsp:cNvSpPr/>
      </dsp:nvSpPr>
      <dsp:spPr>
        <a:xfrm>
          <a:off x="8688737" y="1327974"/>
          <a:ext cx="1550667" cy="9304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core issue interrupt</a:t>
          </a:r>
          <a:endParaRPr lang="zh-CN" altLang="en-US" sz="2200" kern="1200" dirty="0"/>
        </a:p>
      </dsp:txBody>
      <dsp:txXfrm>
        <a:off x="8715987" y="1355224"/>
        <a:ext cx="1496167" cy="8759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F34BF-741F-4357-887E-D25F4B801B1D}"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0E3AB-A827-415E-A68A-CB82761CCD5D}" type="slidenum">
              <a:rPr lang="zh-CN" altLang="en-US" smtClean="0"/>
              <a:t>‹#›</a:t>
            </a:fld>
            <a:endParaRPr lang="zh-CN" altLang="en-US"/>
          </a:p>
        </p:txBody>
      </p:sp>
    </p:spTree>
    <p:extLst>
      <p:ext uri="{BB962C8B-B14F-4D97-AF65-F5344CB8AC3E}">
        <p14:creationId xmlns:p14="http://schemas.microsoft.com/office/powerpoint/2010/main" val="581668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Inode</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 文件的字节数</a:t>
            </a:r>
          </a:p>
          <a:p>
            <a:r>
              <a:rPr lang="zh-CN" altLang="en-US" sz="1200" b="0" i="0" kern="1200" dirty="0" smtClean="0">
                <a:solidFill>
                  <a:schemeClr val="tx1"/>
                </a:solidFill>
                <a:effectLst/>
                <a:latin typeface="+mn-lt"/>
                <a:ea typeface="+mn-ea"/>
                <a:cs typeface="+mn-cs"/>
              </a:rPr>
              <a:t>　　* 文件拥有者的</a:t>
            </a:r>
            <a:r>
              <a:rPr lang="en-US" altLang="zh-CN" sz="1200" b="0" i="0" kern="1200" dirty="0" smtClean="0">
                <a:solidFill>
                  <a:schemeClr val="tx1"/>
                </a:solidFill>
                <a:effectLst/>
                <a:latin typeface="+mn-lt"/>
                <a:ea typeface="+mn-ea"/>
                <a:cs typeface="+mn-cs"/>
              </a:rPr>
              <a:t>User ID</a:t>
            </a:r>
          </a:p>
          <a:p>
            <a:r>
              <a:rPr lang="zh-CN" altLang="en-US" sz="1200" b="0" i="0" kern="1200" dirty="0" smtClean="0">
                <a:solidFill>
                  <a:schemeClr val="tx1"/>
                </a:solidFill>
                <a:effectLst/>
                <a:latin typeface="+mn-lt"/>
                <a:ea typeface="+mn-ea"/>
                <a:cs typeface="+mn-cs"/>
              </a:rPr>
              <a:t>　　* 文件的</a:t>
            </a:r>
            <a:r>
              <a:rPr lang="en-US" altLang="zh-CN" sz="1200" b="0" i="0" kern="1200" dirty="0" smtClean="0">
                <a:solidFill>
                  <a:schemeClr val="tx1"/>
                </a:solidFill>
                <a:effectLst/>
                <a:latin typeface="+mn-lt"/>
                <a:ea typeface="+mn-ea"/>
                <a:cs typeface="+mn-cs"/>
              </a:rPr>
              <a:t>Group ID</a:t>
            </a:r>
          </a:p>
          <a:p>
            <a:r>
              <a:rPr lang="zh-CN" altLang="en-US" sz="1200" b="0" i="0" kern="1200" dirty="0" smtClean="0">
                <a:solidFill>
                  <a:schemeClr val="tx1"/>
                </a:solidFill>
                <a:effectLst/>
                <a:latin typeface="+mn-lt"/>
                <a:ea typeface="+mn-ea"/>
                <a:cs typeface="+mn-cs"/>
              </a:rPr>
              <a:t>　　* 文件的读、写、执行权限</a:t>
            </a:r>
          </a:p>
          <a:p>
            <a:r>
              <a:rPr lang="zh-CN" altLang="en-US" sz="1200" b="0" i="0" kern="1200" dirty="0" smtClean="0">
                <a:solidFill>
                  <a:schemeClr val="tx1"/>
                </a:solidFill>
                <a:effectLst/>
                <a:latin typeface="+mn-lt"/>
                <a:ea typeface="+mn-ea"/>
                <a:cs typeface="+mn-cs"/>
              </a:rPr>
              <a:t>　　* 文件的时间戳，共有三个：</a:t>
            </a:r>
            <a:r>
              <a:rPr lang="en-US" altLang="zh-CN" sz="1200" b="0" i="0" kern="1200" dirty="0" err="1" smtClean="0">
                <a:solidFill>
                  <a:schemeClr val="tx1"/>
                </a:solidFill>
                <a:effectLst/>
                <a:latin typeface="+mn-lt"/>
                <a:ea typeface="+mn-ea"/>
                <a:cs typeface="+mn-cs"/>
              </a:rPr>
              <a:t>ctime</a:t>
            </a:r>
            <a:r>
              <a:rPr lang="zh-CN" altLang="en-US" sz="1200" b="0" i="0" kern="1200" dirty="0" smtClean="0">
                <a:solidFill>
                  <a:schemeClr val="tx1"/>
                </a:solidFill>
                <a:effectLst/>
                <a:latin typeface="+mn-lt"/>
                <a:ea typeface="+mn-ea"/>
                <a:cs typeface="+mn-cs"/>
              </a:rPr>
              <a:t>指</a:t>
            </a:r>
            <a:r>
              <a:rPr lang="en-US" altLang="zh-CN" sz="1200" b="0" i="0" kern="1200" dirty="0" err="1" smtClean="0">
                <a:solidFill>
                  <a:schemeClr val="tx1"/>
                </a:solidFill>
                <a:effectLst/>
                <a:latin typeface="+mn-lt"/>
                <a:ea typeface="+mn-ea"/>
                <a:cs typeface="+mn-cs"/>
              </a:rPr>
              <a:t>inode</a:t>
            </a:r>
            <a:r>
              <a:rPr lang="zh-CN" altLang="en-US" sz="1200" b="0" i="0" kern="1200" dirty="0" smtClean="0">
                <a:solidFill>
                  <a:schemeClr val="tx1"/>
                </a:solidFill>
                <a:effectLst/>
                <a:latin typeface="+mn-lt"/>
                <a:ea typeface="+mn-ea"/>
                <a:cs typeface="+mn-cs"/>
              </a:rPr>
              <a:t>上一次变动的时间，</a:t>
            </a:r>
            <a:r>
              <a:rPr lang="en-US" altLang="zh-CN" sz="1200" b="0" i="0" kern="1200" dirty="0" err="1" smtClean="0">
                <a:solidFill>
                  <a:schemeClr val="tx1"/>
                </a:solidFill>
                <a:effectLst/>
                <a:latin typeface="+mn-lt"/>
                <a:ea typeface="+mn-ea"/>
                <a:cs typeface="+mn-cs"/>
              </a:rPr>
              <a:t>mtime</a:t>
            </a:r>
            <a:r>
              <a:rPr lang="zh-CN" altLang="en-US" sz="1200" b="0" i="0" kern="1200" dirty="0" smtClean="0">
                <a:solidFill>
                  <a:schemeClr val="tx1"/>
                </a:solidFill>
                <a:effectLst/>
                <a:latin typeface="+mn-lt"/>
                <a:ea typeface="+mn-ea"/>
                <a:cs typeface="+mn-cs"/>
              </a:rPr>
              <a:t>指文件内容上一次变动的时间，</a:t>
            </a:r>
            <a:r>
              <a:rPr lang="en-US" altLang="zh-CN" sz="1200" b="0" i="0" kern="1200" dirty="0" err="1" smtClean="0">
                <a:solidFill>
                  <a:schemeClr val="tx1"/>
                </a:solidFill>
                <a:effectLst/>
                <a:latin typeface="+mn-lt"/>
                <a:ea typeface="+mn-ea"/>
                <a:cs typeface="+mn-cs"/>
              </a:rPr>
              <a:t>atime</a:t>
            </a:r>
            <a:r>
              <a:rPr lang="zh-CN" altLang="en-US" sz="1200" b="0" i="0" kern="1200" dirty="0" smtClean="0">
                <a:solidFill>
                  <a:schemeClr val="tx1"/>
                </a:solidFill>
                <a:effectLst/>
                <a:latin typeface="+mn-lt"/>
                <a:ea typeface="+mn-ea"/>
                <a:cs typeface="+mn-cs"/>
              </a:rPr>
              <a:t>指文件上一次打开的时间。</a:t>
            </a:r>
          </a:p>
          <a:p>
            <a:r>
              <a:rPr lang="zh-CN" altLang="en-US" sz="1200" b="0" i="0" kern="1200" dirty="0" smtClean="0">
                <a:solidFill>
                  <a:schemeClr val="tx1"/>
                </a:solidFill>
                <a:effectLst/>
                <a:latin typeface="+mn-lt"/>
                <a:ea typeface="+mn-ea"/>
                <a:cs typeface="+mn-cs"/>
              </a:rPr>
              <a:t>　　* 链接数，即有多少文件名指向这个</a:t>
            </a:r>
            <a:r>
              <a:rPr lang="en-US" altLang="zh-CN" sz="1200" b="0" i="0" kern="1200" dirty="0" err="1" smtClean="0">
                <a:solidFill>
                  <a:schemeClr val="tx1"/>
                </a:solidFill>
                <a:effectLst/>
                <a:latin typeface="+mn-lt"/>
                <a:ea typeface="+mn-ea"/>
                <a:cs typeface="+mn-cs"/>
              </a:rPr>
              <a:t>inode</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 文件数据</a:t>
            </a:r>
            <a:r>
              <a:rPr lang="en-US" altLang="zh-CN" sz="1200" b="0"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的</a:t>
            </a:r>
            <a:r>
              <a:rPr lang="zh-CN" altLang="en-US" sz="1200" b="0" i="0" kern="1200" dirty="0" smtClean="0">
                <a:solidFill>
                  <a:schemeClr val="tx1"/>
                </a:solidFill>
                <a:effectLst/>
                <a:latin typeface="+mn-lt"/>
                <a:ea typeface="+mn-ea"/>
                <a:cs typeface="+mn-cs"/>
              </a:rPr>
              <a:t>位置</a:t>
            </a:r>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FA0E3AB-A827-415E-A68A-CB82761CCD5D}" type="slidenum">
              <a:rPr lang="zh-CN" altLang="en-US" smtClean="0"/>
              <a:t>4</a:t>
            </a:fld>
            <a:endParaRPr lang="zh-CN" altLang="en-US"/>
          </a:p>
        </p:txBody>
      </p:sp>
    </p:spTree>
    <p:extLst>
      <p:ext uri="{BB962C8B-B14F-4D97-AF65-F5344CB8AC3E}">
        <p14:creationId xmlns:p14="http://schemas.microsoft.com/office/powerpoint/2010/main" val="992616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DProf</a:t>
            </a:r>
            <a:r>
              <a:rPr lang="zh-CN" altLang="en-US" dirty="0" smtClean="0"/>
              <a:t>通过检测分配器来记录所有对象的分配和释放以及它们的类型信息来构造地址集。</a:t>
            </a:r>
            <a:endParaRPr lang="en-US" altLang="zh-CN" dirty="0" smtClean="0"/>
          </a:p>
          <a:p>
            <a:endParaRPr lang="en-US" altLang="zh-CN" dirty="0" smtClean="0"/>
          </a:p>
          <a:p>
            <a:r>
              <a:rPr lang="en-US" altLang="zh-CN" b="1" dirty="0" smtClean="0"/>
              <a:t>raw data</a:t>
            </a:r>
            <a:r>
              <a:rPr lang="zh-CN" altLang="en-US" b="0" dirty="0" smtClean="0"/>
              <a:t>有两种</a:t>
            </a:r>
            <a:endParaRPr lang="en-US" altLang="zh-CN" b="0" dirty="0" smtClean="0"/>
          </a:p>
          <a:p>
            <a:r>
              <a:rPr lang="zh-CN" altLang="en-US" dirty="0" smtClean="0"/>
              <a:t>访问样本：记录内存引用指令执行的信息</a:t>
            </a:r>
            <a:endParaRPr lang="en-US" altLang="zh-CN" dirty="0" smtClean="0"/>
          </a:p>
          <a:p>
            <a:r>
              <a:rPr lang="zh-CN" altLang="en-US" dirty="0" smtClean="0"/>
              <a:t>对象访问历史记录</a:t>
            </a:r>
            <a:r>
              <a:rPr lang="en-US" altLang="zh-CN" dirty="0" smtClean="0"/>
              <a:t>:</a:t>
            </a:r>
            <a:r>
              <a:rPr lang="zh-CN" altLang="en-US" dirty="0" smtClean="0"/>
              <a:t>读取或写入特定数据对象的所有指令的完整跟踪，从分配时到释放时。</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14</a:t>
            </a:fld>
            <a:endParaRPr lang="zh-CN" altLang="en-US"/>
          </a:p>
        </p:txBody>
      </p:sp>
    </p:spTree>
    <p:extLst>
      <p:ext uri="{BB962C8B-B14F-4D97-AF65-F5344CB8AC3E}">
        <p14:creationId xmlns:p14="http://schemas.microsoft.com/office/powerpoint/2010/main" val="2237235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IBS</a:t>
            </a:r>
            <a:r>
              <a:rPr lang="zh-CN" altLang="en-US" dirty="0" smtClean="0"/>
              <a:t>是一种硬件功能，允许详细的</a:t>
            </a:r>
            <a:r>
              <a:rPr lang="en-US" altLang="zh-CN" dirty="0" smtClean="0"/>
              <a:t>CPU</a:t>
            </a:r>
            <a:r>
              <a:rPr lang="zh-CN" altLang="en-US" dirty="0" smtClean="0"/>
              <a:t>执行采样。</a:t>
            </a:r>
            <a:endParaRPr lang="en-US" altLang="zh-CN" dirty="0" smtClean="0"/>
          </a:p>
          <a:p>
            <a:r>
              <a:rPr lang="en-US" altLang="zh-CN" dirty="0" smtClean="0"/>
              <a:t>IBS</a:t>
            </a:r>
            <a:r>
              <a:rPr lang="zh-CN" altLang="en-US" dirty="0" smtClean="0"/>
              <a:t>标记即将进入</a:t>
            </a:r>
            <a:r>
              <a:rPr lang="en-US" altLang="zh-CN" dirty="0" smtClean="0"/>
              <a:t>CPU</a:t>
            </a:r>
            <a:r>
              <a:rPr lang="zh-CN" altLang="en-US" dirty="0" smtClean="0"/>
              <a:t>管道的指令。 当标记指令在管道中移动时，内置硬件计数器会跟踪主要事件，如缓存未命中，分支未命中预测和内存访问延迟。 当标记的指令退出时，</a:t>
            </a:r>
            <a:r>
              <a:rPr lang="en-US" altLang="zh-CN" dirty="0" smtClean="0"/>
              <a:t>CPU</a:t>
            </a:r>
            <a:r>
              <a:rPr lang="zh-CN" altLang="en-US" dirty="0" smtClean="0"/>
              <a:t>发出中断，提醒操作系统</a:t>
            </a:r>
            <a:r>
              <a:rPr lang="en-US" altLang="zh-CN" dirty="0" smtClean="0"/>
              <a:t>IBS</a:t>
            </a:r>
            <a:r>
              <a:rPr lang="zh-CN" altLang="en-US" dirty="0" smtClean="0"/>
              <a:t>样本已准备就绪。 </a:t>
            </a:r>
            <a:endParaRPr lang="en-US" altLang="zh-CN" dirty="0" smtClean="0"/>
          </a:p>
          <a:p>
            <a:r>
              <a:rPr lang="zh-CN" altLang="en-US" dirty="0" smtClean="0"/>
              <a:t> </a:t>
            </a:r>
            <a:r>
              <a:rPr lang="en-US" altLang="zh-CN" dirty="0" smtClean="0"/>
              <a:t>IBS</a:t>
            </a:r>
            <a:r>
              <a:rPr lang="zh-CN" altLang="en-US" dirty="0" smtClean="0"/>
              <a:t>报告每个样本的指令地址以及访问存储器的指令的物理和虚拟内存地址。 </a:t>
            </a:r>
            <a:r>
              <a:rPr lang="en-US" altLang="zh-CN" dirty="0" smtClean="0"/>
              <a:t>IBS</a:t>
            </a:r>
            <a:r>
              <a:rPr lang="zh-CN" altLang="en-US" dirty="0" smtClean="0"/>
              <a:t>结果偏向于在流水线阶段花费更多时间的指令。</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15</a:t>
            </a:fld>
            <a:endParaRPr lang="zh-CN" altLang="en-US"/>
          </a:p>
        </p:txBody>
      </p:sp>
    </p:spTree>
    <p:extLst>
      <p:ext uri="{BB962C8B-B14F-4D97-AF65-F5344CB8AC3E}">
        <p14:creationId xmlns:p14="http://schemas.microsoft.com/office/powerpoint/2010/main" val="56697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DProf</a:t>
            </a:r>
            <a:r>
              <a:rPr lang="zh-CN" altLang="en-US" dirty="0" smtClean="0"/>
              <a:t>采用</a:t>
            </a:r>
            <a:r>
              <a:rPr lang="en-US" altLang="zh-CN" dirty="0" smtClean="0"/>
              <a:t>C</a:t>
            </a:r>
            <a:r>
              <a:rPr lang="zh-CN" altLang="en-US" dirty="0" smtClean="0"/>
              <a:t>风格的数据类型。 它的对象在内存中是连续的，字段位于顶层对象基址的众所周知的偏移处。</a:t>
            </a:r>
            <a:endParaRPr lang="en-US" altLang="zh-CN" dirty="0" smtClean="0"/>
          </a:p>
          <a:p>
            <a:r>
              <a:rPr lang="zh-CN" altLang="en-US" dirty="0" smtClean="0"/>
              <a:t>对于给定的地址，解析器查找该地址所属的对象类型以及该对象的基址。 从地址中减去基地址会将偏移量提供给类型，该类型用于推断字段。</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17</a:t>
            </a:fld>
            <a:endParaRPr lang="zh-CN" altLang="en-US"/>
          </a:p>
        </p:txBody>
      </p:sp>
    </p:spTree>
    <p:extLst>
      <p:ext uri="{BB962C8B-B14F-4D97-AF65-F5344CB8AC3E}">
        <p14:creationId xmlns:p14="http://schemas.microsoft.com/office/powerpoint/2010/main" val="1346120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DProf</a:t>
            </a:r>
            <a:r>
              <a:rPr lang="zh-CN" altLang="en-US" dirty="0" smtClean="0"/>
              <a:t>在所有</a:t>
            </a:r>
            <a:r>
              <a:rPr lang="en-US" altLang="zh-CN" dirty="0" smtClean="0"/>
              <a:t>CPU</a:t>
            </a:r>
            <a:r>
              <a:rPr lang="zh-CN" altLang="en-US" dirty="0" smtClean="0"/>
              <a:t>上一次监视一个对象。 当一个调试寄存器变得可用时，</a:t>
            </a:r>
            <a:r>
              <a:rPr lang="en-US" altLang="zh-CN" dirty="0" smtClean="0"/>
              <a:t>DProf</a:t>
            </a:r>
            <a:r>
              <a:rPr lang="zh-CN" altLang="en-US" dirty="0" smtClean="0"/>
              <a:t>决定它想要监视的对象类型，重点关注访问样本中最常见的对象。 </a:t>
            </a:r>
            <a:r>
              <a:rPr lang="en-US" altLang="zh-CN" dirty="0" smtClean="0"/>
              <a:t>DProf</a:t>
            </a:r>
            <a:r>
              <a:rPr lang="zh-CN" altLang="en-US" dirty="0" smtClean="0"/>
              <a:t>在该数据类型中选择要监视的偏移量。 然后</a:t>
            </a:r>
            <a:r>
              <a:rPr lang="en-US" altLang="zh-CN" dirty="0" smtClean="0"/>
              <a:t>DProf</a:t>
            </a:r>
            <a:r>
              <a:rPr lang="zh-CN" altLang="en-US" dirty="0" smtClean="0"/>
              <a:t>与内核内存分配器协作以等待直到分配该类型的对象。 当分配发生时，</a:t>
            </a:r>
            <a:r>
              <a:rPr lang="en-US" altLang="zh-CN" dirty="0" smtClean="0"/>
              <a:t>DProf</a:t>
            </a:r>
            <a:r>
              <a:rPr lang="zh-CN" altLang="en-US" dirty="0" smtClean="0"/>
              <a:t>在每个</a:t>
            </a:r>
            <a:r>
              <a:rPr lang="en-US" altLang="zh-CN" dirty="0" smtClean="0"/>
              <a:t>CPU</a:t>
            </a:r>
            <a:r>
              <a:rPr lang="zh-CN" altLang="en-US" dirty="0" smtClean="0"/>
              <a:t>上配置调试寄存器以跟踪新分配的内存区域内的给定偏移量，直到最终释放对象，并释放调试寄存器。</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18</a:t>
            </a:fld>
            <a:endParaRPr lang="zh-CN" altLang="en-US"/>
          </a:p>
        </p:txBody>
      </p:sp>
    </p:spTree>
    <p:extLst>
      <p:ext uri="{BB962C8B-B14F-4D97-AF65-F5344CB8AC3E}">
        <p14:creationId xmlns:p14="http://schemas.microsoft.com/office/powerpoint/2010/main" val="1925057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一旦收集了访问样本和对象访问历史记录，</a:t>
            </a:r>
            <a:r>
              <a:rPr lang="en-US" altLang="zh-CN" dirty="0" smtClean="0"/>
              <a:t>DProf</a:t>
            </a:r>
            <a:r>
              <a:rPr lang="zh-CN" altLang="en-US" dirty="0" smtClean="0"/>
              <a:t>就会将这两个数据集组合在一起，为每种数据类型创建路径跟踪。</a:t>
            </a:r>
            <a:endParaRPr lang="en-US" altLang="zh-CN" dirty="0" smtClean="0"/>
          </a:p>
          <a:p>
            <a:r>
              <a:rPr lang="zh-CN" altLang="en-US" dirty="0" smtClean="0"/>
              <a:t>首先，</a:t>
            </a:r>
            <a:r>
              <a:rPr lang="en-US" altLang="zh-CN" dirty="0" smtClean="0"/>
              <a:t>DProf</a:t>
            </a:r>
            <a:r>
              <a:rPr lang="zh-CN" altLang="en-US" dirty="0" smtClean="0"/>
              <a:t>聚合具有相同</a:t>
            </a:r>
            <a:r>
              <a:rPr lang="en-US" altLang="zh-CN" dirty="0" smtClean="0"/>
              <a:t>type</a:t>
            </a:r>
            <a:r>
              <a:rPr lang="zh-CN" altLang="en-US" dirty="0" smtClean="0"/>
              <a:t>，</a:t>
            </a:r>
            <a:r>
              <a:rPr lang="en-US" altLang="zh-CN" dirty="0" smtClean="0"/>
              <a:t>offset</a:t>
            </a:r>
            <a:r>
              <a:rPr lang="zh-CN" altLang="en-US" dirty="0" smtClean="0"/>
              <a:t>和</a:t>
            </a:r>
            <a:r>
              <a:rPr lang="en-US" altLang="zh-CN" dirty="0" err="1" smtClean="0"/>
              <a:t>ip</a:t>
            </a:r>
            <a:r>
              <a:rPr lang="zh-CN" altLang="en-US" dirty="0" smtClean="0"/>
              <a:t>值的所有访问样本，以计算通过给定指令访问特定类型的存储器的平均</a:t>
            </a:r>
            <a:r>
              <a:rPr lang="en-US" altLang="zh-CN" dirty="0" smtClean="0"/>
              <a:t>cost</a:t>
            </a:r>
            <a:r>
              <a:rPr lang="zh-CN" altLang="en-US" dirty="0" smtClean="0"/>
              <a:t>。</a:t>
            </a:r>
            <a:endParaRPr lang="en-US" altLang="zh-CN" dirty="0" smtClean="0"/>
          </a:p>
          <a:p>
            <a:r>
              <a:rPr lang="zh-CN" altLang="en-US" dirty="0" smtClean="0"/>
              <a:t>然后，</a:t>
            </a:r>
            <a:r>
              <a:rPr lang="en-US" altLang="zh-CN" dirty="0" smtClean="0"/>
              <a:t>DProf</a:t>
            </a:r>
            <a:r>
              <a:rPr lang="zh-CN" altLang="en-US" dirty="0" smtClean="0"/>
              <a:t>通过将来自访问样本的</a:t>
            </a:r>
            <a:r>
              <a:rPr lang="en-US" altLang="zh-CN" dirty="0" smtClean="0"/>
              <a:t>miss</a:t>
            </a:r>
            <a:r>
              <a:rPr lang="zh-CN" altLang="en-US" dirty="0" smtClean="0"/>
              <a:t>，</a:t>
            </a:r>
            <a:r>
              <a:rPr lang="en-US" altLang="zh-CN" dirty="0" smtClean="0"/>
              <a:t>level</a:t>
            </a:r>
            <a:r>
              <a:rPr lang="zh-CN" altLang="en-US" dirty="0" smtClean="0"/>
              <a:t>和</a:t>
            </a:r>
            <a:r>
              <a:rPr lang="en-US" altLang="zh-CN" dirty="0" err="1" smtClean="0"/>
              <a:t>lat</a:t>
            </a:r>
            <a:r>
              <a:rPr lang="zh-CN" altLang="en-US" dirty="0" smtClean="0"/>
              <a:t>添加到具有相同</a:t>
            </a:r>
            <a:r>
              <a:rPr lang="en-US" altLang="zh-CN" dirty="0" smtClean="0"/>
              <a:t>type</a:t>
            </a:r>
            <a:r>
              <a:rPr lang="zh-CN" altLang="en-US" dirty="0" smtClean="0"/>
              <a:t>，</a:t>
            </a:r>
            <a:r>
              <a:rPr lang="en-US" altLang="zh-CN" dirty="0" smtClean="0"/>
              <a:t>offset</a:t>
            </a:r>
            <a:r>
              <a:rPr lang="zh-CN" altLang="en-US" dirty="0" smtClean="0"/>
              <a:t>和</a:t>
            </a:r>
            <a:r>
              <a:rPr lang="en-US" altLang="zh-CN" dirty="0" err="1" smtClean="0"/>
              <a:t>ip</a:t>
            </a:r>
            <a:r>
              <a:rPr lang="zh-CN" altLang="en-US" dirty="0" smtClean="0"/>
              <a:t>值的对象访问历史记录中，使用来自访问样本的数据来增强对象访问历史。最后，</a:t>
            </a:r>
            <a:r>
              <a:rPr lang="en-US" altLang="zh-CN" dirty="0" smtClean="0"/>
              <a:t>DProf</a:t>
            </a:r>
            <a:r>
              <a:rPr lang="zh-CN" altLang="en-US" dirty="0" smtClean="0"/>
              <a:t>通过聚合它们的</a:t>
            </a:r>
            <a:r>
              <a:rPr lang="en-US" altLang="zh-CN" dirty="0" smtClean="0"/>
              <a:t>time</a:t>
            </a:r>
            <a:r>
              <a:rPr lang="zh-CN" altLang="en-US" dirty="0" smtClean="0"/>
              <a:t>，</a:t>
            </a:r>
            <a:r>
              <a:rPr lang="en-US" altLang="zh-CN" dirty="0" smtClean="0"/>
              <a:t>miss</a:t>
            </a:r>
            <a:r>
              <a:rPr lang="zh-CN" altLang="en-US" dirty="0" smtClean="0"/>
              <a:t>，</a:t>
            </a:r>
            <a:r>
              <a:rPr lang="en-US" altLang="zh-CN" dirty="0" smtClean="0"/>
              <a:t>level</a:t>
            </a:r>
            <a:r>
              <a:rPr lang="zh-CN" altLang="en-US" dirty="0" smtClean="0"/>
              <a:t>和</a:t>
            </a:r>
            <a:r>
              <a:rPr lang="en-US" altLang="zh-CN" dirty="0" err="1" smtClean="0"/>
              <a:t>lat</a:t>
            </a:r>
            <a:r>
              <a:rPr lang="zh-CN" altLang="en-US" dirty="0" smtClean="0"/>
              <a:t>，组合具有相同执行路径（相同的</a:t>
            </a:r>
            <a:r>
              <a:rPr lang="en-US" altLang="zh-CN" dirty="0" err="1" smtClean="0"/>
              <a:t>ip</a:t>
            </a:r>
            <a:r>
              <a:rPr lang="zh-CN" altLang="en-US" dirty="0" smtClean="0"/>
              <a:t>值序列和等效的</a:t>
            </a:r>
            <a:r>
              <a:rPr lang="en-US" altLang="zh-CN" dirty="0" err="1" smtClean="0"/>
              <a:t>cpu</a:t>
            </a:r>
            <a:r>
              <a:rPr lang="zh-CN" altLang="en-US" dirty="0" smtClean="0"/>
              <a:t>值序列）的所有增强对象访问历史。给定类型的所有组合历史记录都是该类型的路径跟踪。</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19</a:t>
            </a:fld>
            <a:endParaRPr lang="zh-CN" altLang="en-US"/>
          </a:p>
        </p:txBody>
      </p:sp>
    </p:spTree>
    <p:extLst>
      <p:ext uri="{BB962C8B-B14F-4D97-AF65-F5344CB8AC3E}">
        <p14:creationId xmlns:p14="http://schemas.microsoft.com/office/powerpoint/2010/main" val="2412001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20</a:t>
            </a:fld>
            <a:endParaRPr lang="zh-CN" altLang="en-US"/>
          </a:p>
        </p:txBody>
      </p:sp>
    </p:spTree>
    <p:extLst>
      <p:ext uri="{BB962C8B-B14F-4D97-AF65-F5344CB8AC3E}">
        <p14:creationId xmlns:p14="http://schemas.microsoft.com/office/powerpoint/2010/main" val="276903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Ture</a:t>
            </a:r>
            <a:r>
              <a:rPr lang="en-US" altLang="zh-CN" dirty="0" smtClean="0"/>
              <a:t>-sharing</a:t>
            </a:r>
          </a:p>
          <a:p>
            <a:endParaRPr lang="en-US" altLang="zh-CN" dirty="0" smtClean="0"/>
          </a:p>
          <a:p>
            <a:r>
              <a:rPr lang="en-US" altLang="zh-CN" dirty="0" smtClean="0"/>
              <a:t>In-memory</a:t>
            </a:r>
            <a:r>
              <a:rPr lang="en-US" altLang="zh-CN" baseline="0" dirty="0" smtClean="0"/>
              <a:t> key-value store often used in speedup web application</a:t>
            </a:r>
          </a:p>
          <a:p>
            <a:r>
              <a:rPr lang="en-US" altLang="zh-CN" sz="1200" dirty="0" err="1" smtClean="0"/>
              <a:t>Skbuffs</a:t>
            </a:r>
            <a:r>
              <a:rPr lang="zh-CN" altLang="en-US" sz="1200" dirty="0" smtClean="0"/>
              <a:t>在</a:t>
            </a:r>
            <a:r>
              <a:rPr lang="en-US" altLang="zh-CN" sz="1200" dirty="0" err="1" smtClean="0"/>
              <a:t>pfifo_fast_enqueue</a:t>
            </a:r>
            <a:r>
              <a:rPr lang="en-US" altLang="zh-CN" sz="1200" dirty="0" smtClean="0"/>
              <a:t> and </a:t>
            </a:r>
            <a:r>
              <a:rPr lang="en-US" altLang="zh-CN" sz="1200" dirty="0" err="1" smtClean="0"/>
              <a:t>pfifo_fast_dequeue</a:t>
            </a:r>
            <a:r>
              <a:rPr lang="zh-CN" altLang="en-US" sz="1200" dirty="0" smtClean="0"/>
              <a:t>两个函数时进行了核之间的转换（粗线）</a:t>
            </a:r>
            <a:endParaRPr lang="en-US" altLang="zh-CN" sz="1200" dirty="0" smtClean="0"/>
          </a:p>
          <a:p>
            <a:endParaRPr lang="en-US" altLang="zh-CN" sz="1200" dirty="0" smtClean="0"/>
          </a:p>
          <a:p>
            <a:r>
              <a:rPr lang="zh-CN" altLang="en-US" dirty="0" smtClean="0"/>
              <a:t>改变了队列选择策略后提升了效率</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21</a:t>
            </a:fld>
            <a:endParaRPr lang="zh-CN" altLang="en-US"/>
          </a:p>
        </p:txBody>
      </p:sp>
    </p:spTree>
    <p:extLst>
      <p:ext uri="{BB962C8B-B14F-4D97-AF65-F5344CB8AC3E}">
        <p14:creationId xmlns:p14="http://schemas.microsoft.com/office/powerpoint/2010/main" val="325334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memcached</a:t>
            </a:r>
            <a:r>
              <a:rPr lang="zh-CN" altLang="en-US" dirty="0" smtClean="0"/>
              <a:t>基准测试强制内核每秒分配，传输和释放数百万个数据包</a:t>
            </a:r>
            <a:r>
              <a:rPr lang="en-US" altLang="zh-CN" dirty="0" smtClean="0"/>
              <a:t>; </a:t>
            </a:r>
            <a:r>
              <a:rPr lang="en-US" altLang="zh-CN" dirty="0" err="1" smtClean="0"/>
              <a:t>ixgbe_clean_rx_irq</a:t>
            </a:r>
            <a:r>
              <a:rPr lang="zh-CN" altLang="en-US" dirty="0" smtClean="0"/>
              <a:t>，</a:t>
            </a:r>
            <a:r>
              <a:rPr lang="en-US" altLang="zh-CN" dirty="0" err="1" smtClean="0"/>
              <a:t>kfree</a:t>
            </a:r>
            <a:r>
              <a:rPr lang="zh-CN" altLang="en-US" dirty="0" smtClean="0"/>
              <a:t>和</a:t>
            </a:r>
            <a:r>
              <a:rPr lang="en-US" altLang="zh-CN" dirty="0" err="1" smtClean="0"/>
              <a:t>kmem_cache_free</a:t>
            </a:r>
            <a:r>
              <a:rPr lang="zh-CN" altLang="en-US" dirty="0" smtClean="0"/>
              <a:t>位于列表的顶部是合理的。</a:t>
            </a:r>
            <a:endParaRPr lang="en-US" altLang="zh-CN" dirty="0" smtClean="0"/>
          </a:p>
          <a:p>
            <a:r>
              <a:rPr lang="zh-CN" altLang="en-US" dirty="0" smtClean="0"/>
              <a:t>在检测</a:t>
            </a:r>
            <a:r>
              <a:rPr lang="en-US" altLang="zh-CN" dirty="0" err="1" smtClean="0"/>
              <a:t>dev_queue_xmit</a:t>
            </a:r>
            <a:r>
              <a:rPr lang="zh-CN" altLang="en-US" dirty="0" smtClean="0"/>
              <a:t>之前有很多函数需要一一检查，</a:t>
            </a:r>
            <a:endParaRPr lang="en-US" altLang="zh-CN" dirty="0" smtClean="0"/>
          </a:p>
          <a:p>
            <a:endParaRPr lang="en-US" altLang="zh-CN" dirty="0" smtClean="0"/>
          </a:p>
          <a:p>
            <a:r>
              <a:rPr lang="zh-CN" altLang="en-US" dirty="0" smtClean="0"/>
              <a:t>占用的时钟周期，</a:t>
            </a:r>
            <a:r>
              <a:rPr lang="en-US" altLang="zh-CN" dirty="0" smtClean="0"/>
              <a:t>cache miss</a:t>
            </a:r>
            <a:r>
              <a:rPr lang="zh-CN" altLang="en-US" dirty="0" smtClean="0"/>
              <a:t>率，改进之后提高的</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22</a:t>
            </a:fld>
            <a:endParaRPr lang="zh-CN" altLang="en-US"/>
          </a:p>
        </p:txBody>
      </p:sp>
    </p:spTree>
    <p:extLst>
      <p:ext uri="{BB962C8B-B14F-4D97-AF65-F5344CB8AC3E}">
        <p14:creationId xmlns:p14="http://schemas.microsoft.com/office/powerpoint/2010/main" val="516292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Working set</a:t>
            </a:r>
          </a:p>
          <a:p>
            <a:r>
              <a:rPr lang="zh-CN" altLang="en-US" dirty="0" smtClean="0"/>
              <a:t>上图是</a:t>
            </a:r>
            <a:r>
              <a:rPr lang="en-US" altLang="zh-CN" dirty="0" smtClean="0"/>
              <a:t>Apache</a:t>
            </a:r>
            <a:r>
              <a:rPr lang="zh-CN" altLang="en-US" dirty="0" smtClean="0"/>
              <a:t>峰值运行的时候，下图是</a:t>
            </a:r>
            <a:r>
              <a:rPr lang="en-US" altLang="zh-CN" dirty="0" smtClean="0"/>
              <a:t>Apache</a:t>
            </a:r>
            <a:r>
              <a:rPr lang="zh-CN" altLang="en-US" dirty="0" smtClean="0"/>
              <a:t>的性能下降的时候。</a:t>
            </a:r>
            <a:endParaRPr lang="en-US" altLang="zh-CN" dirty="0" smtClean="0"/>
          </a:p>
          <a:p>
            <a:r>
              <a:rPr lang="en-US" altLang="zh-CN" dirty="0" smtClean="0"/>
              <a:t>Data flow</a:t>
            </a:r>
            <a:r>
              <a:rPr lang="zh-CN" altLang="en-US" dirty="0" smtClean="0"/>
              <a:t>图体现了</a:t>
            </a:r>
            <a:r>
              <a:rPr lang="en-US" altLang="zh-CN" dirty="0" err="1" smtClean="0"/>
              <a:t>tcp_sock</a:t>
            </a:r>
            <a:r>
              <a:rPr lang="zh-CN" altLang="en-US" dirty="0" smtClean="0"/>
              <a:t>在性能下降时从分配空间到释放空间的时间延长了</a:t>
            </a:r>
            <a:endParaRPr lang="en-US" altLang="zh-CN" dirty="0" smtClean="0"/>
          </a:p>
          <a:p>
            <a:r>
              <a:rPr lang="zh-CN" altLang="en-US" dirty="0" smtClean="0"/>
              <a:t>在峰值运行时，</a:t>
            </a:r>
            <a:r>
              <a:rPr lang="en-US" altLang="zh-CN" dirty="0" smtClean="0"/>
              <a:t>Apache</a:t>
            </a:r>
            <a:r>
              <a:rPr lang="zh-CN" altLang="en-US" dirty="0" smtClean="0"/>
              <a:t>的请求队列比较少，可以迅速处理请求，</a:t>
            </a:r>
            <a:endParaRPr lang="en-US" altLang="zh-CN" dirty="0" smtClean="0"/>
          </a:p>
          <a:p>
            <a:r>
              <a:rPr lang="zh-CN" altLang="en-US" dirty="0" smtClean="0"/>
              <a:t>在性能下降时，队列到达极限，</a:t>
            </a:r>
            <a:r>
              <a:rPr lang="en-US" altLang="zh-CN" dirty="0" err="1" smtClean="0"/>
              <a:t>tcp_sock</a:t>
            </a:r>
            <a:r>
              <a:rPr lang="zh-CN" altLang="en-US" dirty="0" smtClean="0"/>
              <a:t>已经被</a:t>
            </a:r>
            <a:r>
              <a:rPr lang="en-US" altLang="zh-CN" dirty="0" smtClean="0"/>
              <a:t>L1</a:t>
            </a:r>
            <a:r>
              <a:rPr lang="zh-CN" altLang="en-US" dirty="0" smtClean="0"/>
              <a:t>赶出去了</a:t>
            </a:r>
            <a:endParaRPr lang="en-US" altLang="zh-CN" dirty="0" smtClean="0"/>
          </a:p>
        </p:txBody>
      </p:sp>
      <p:sp>
        <p:nvSpPr>
          <p:cNvPr id="4" name="灯片编号占位符 3"/>
          <p:cNvSpPr>
            <a:spLocks noGrp="1"/>
          </p:cNvSpPr>
          <p:nvPr>
            <p:ph type="sldNum" sz="quarter" idx="10"/>
          </p:nvPr>
        </p:nvSpPr>
        <p:spPr/>
        <p:txBody>
          <a:bodyPr/>
          <a:lstStyle/>
          <a:p>
            <a:fld id="{BFA0E3AB-A827-415E-A68A-CB82761CCD5D}" type="slidenum">
              <a:rPr lang="zh-CN" altLang="en-US" smtClean="0"/>
              <a:t>23</a:t>
            </a:fld>
            <a:endParaRPr lang="zh-CN" altLang="en-US"/>
          </a:p>
        </p:txBody>
      </p:sp>
    </p:spTree>
    <p:extLst>
      <p:ext uri="{BB962C8B-B14F-4D97-AF65-F5344CB8AC3E}">
        <p14:creationId xmlns:p14="http://schemas.microsoft.com/office/powerpoint/2010/main" val="1679757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开销与采样率成比例</a:t>
            </a:r>
            <a:endParaRPr lang="zh-CN" altLang="en-US" dirty="0"/>
          </a:p>
        </p:txBody>
      </p:sp>
      <p:sp>
        <p:nvSpPr>
          <p:cNvPr id="4" name="灯片编号占位符 3"/>
          <p:cNvSpPr>
            <a:spLocks noGrp="1"/>
          </p:cNvSpPr>
          <p:nvPr>
            <p:ph type="sldNum" sz="quarter" idx="10"/>
          </p:nvPr>
        </p:nvSpPr>
        <p:spPr/>
        <p:txBody>
          <a:bodyPr/>
          <a:lstStyle/>
          <a:p>
            <a:fld id="{BFA0E3AB-A827-415E-A68A-CB82761CCD5D}" type="slidenum">
              <a:rPr lang="zh-CN" altLang="en-US" smtClean="0"/>
              <a:t>24</a:t>
            </a:fld>
            <a:endParaRPr lang="zh-CN" altLang="en-US"/>
          </a:p>
        </p:txBody>
      </p:sp>
    </p:spTree>
    <p:extLst>
      <p:ext uri="{BB962C8B-B14F-4D97-AF65-F5344CB8AC3E}">
        <p14:creationId xmlns:p14="http://schemas.microsoft.com/office/powerpoint/2010/main" val="397620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A0E3AB-A827-415E-A68A-CB82761CCD5D}" type="slidenum">
              <a:rPr lang="zh-CN" altLang="en-US" smtClean="0"/>
              <a:t>5</a:t>
            </a:fld>
            <a:endParaRPr lang="zh-CN" altLang="en-US"/>
          </a:p>
        </p:txBody>
      </p:sp>
    </p:spTree>
    <p:extLst>
      <p:ext uri="{BB962C8B-B14F-4D97-AF65-F5344CB8AC3E}">
        <p14:creationId xmlns:p14="http://schemas.microsoft.com/office/powerpoint/2010/main" val="3603637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a:t>
            </a:r>
            <a:r>
              <a:rPr lang="en-US" altLang="zh-CN" dirty="0" smtClean="0"/>
              <a:t>57</a:t>
            </a:r>
          </a:p>
          <a:p>
            <a:r>
              <a:rPr lang="zh-CN" altLang="en-US" dirty="0" smtClean="0"/>
              <a:t>第二个</a:t>
            </a:r>
            <a:r>
              <a:rPr lang="en-US" altLang="zh-CN" dirty="0" smtClean="0"/>
              <a:t>16</a:t>
            </a:r>
            <a:endParaRPr lang="zh-CN" altLang="en-US" dirty="0"/>
          </a:p>
        </p:txBody>
      </p:sp>
      <p:sp>
        <p:nvSpPr>
          <p:cNvPr id="4" name="灯片编号占位符 3"/>
          <p:cNvSpPr>
            <a:spLocks noGrp="1"/>
          </p:cNvSpPr>
          <p:nvPr>
            <p:ph type="sldNum" sz="quarter" idx="10"/>
          </p:nvPr>
        </p:nvSpPr>
        <p:spPr/>
        <p:txBody>
          <a:bodyPr/>
          <a:lstStyle/>
          <a:p>
            <a:fld id="{BFA0E3AB-A827-415E-A68A-CB82761CCD5D}" type="slidenum">
              <a:rPr lang="zh-CN" altLang="en-US" smtClean="0"/>
              <a:t>25</a:t>
            </a:fld>
            <a:endParaRPr lang="zh-CN" altLang="en-US"/>
          </a:p>
        </p:txBody>
      </p:sp>
    </p:spTree>
    <p:extLst>
      <p:ext uri="{BB962C8B-B14F-4D97-AF65-F5344CB8AC3E}">
        <p14:creationId xmlns:p14="http://schemas.microsoft.com/office/powerpoint/2010/main" val="2839119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Intel</a:t>
            </a:r>
            <a:r>
              <a:rPr lang="zh-CN" altLang="en-US" dirty="0" smtClean="0"/>
              <a:t>搞的</a:t>
            </a:r>
            <a:endParaRPr lang="zh-CN" altLang="en-US" dirty="0"/>
          </a:p>
        </p:txBody>
      </p:sp>
      <p:sp>
        <p:nvSpPr>
          <p:cNvPr id="4" name="灯片编号占位符 3"/>
          <p:cNvSpPr>
            <a:spLocks noGrp="1"/>
          </p:cNvSpPr>
          <p:nvPr>
            <p:ph type="sldNum" sz="quarter" idx="10"/>
          </p:nvPr>
        </p:nvSpPr>
        <p:spPr/>
        <p:txBody>
          <a:bodyPr/>
          <a:lstStyle/>
          <a:p>
            <a:fld id="{BFA0E3AB-A827-415E-A68A-CB82761CCD5D}" type="slidenum">
              <a:rPr lang="zh-CN" altLang="en-US" smtClean="0"/>
              <a:t>26</a:t>
            </a:fld>
            <a:endParaRPr lang="zh-CN" altLang="en-US"/>
          </a:p>
        </p:txBody>
      </p:sp>
    </p:spTree>
    <p:extLst>
      <p:ext uri="{BB962C8B-B14F-4D97-AF65-F5344CB8AC3E}">
        <p14:creationId xmlns:p14="http://schemas.microsoft.com/office/powerpoint/2010/main" val="67430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用来创建一个子进程。用</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函数创建子进程后，子进程往往要调用一种</a:t>
            </a:r>
            <a:r>
              <a:rPr lang="en-US" altLang="zh-CN" sz="1200" b="0" i="0" kern="1200" dirty="0" smtClean="0">
                <a:solidFill>
                  <a:schemeClr val="tx1"/>
                </a:solidFill>
                <a:effectLst/>
                <a:latin typeface="+mn-lt"/>
                <a:ea typeface="+mn-ea"/>
                <a:cs typeface="+mn-cs"/>
              </a:rPr>
              <a:t>exec</a:t>
            </a:r>
            <a:r>
              <a:rPr lang="zh-CN" altLang="en-US" sz="1200" b="0" i="0" kern="1200" dirty="0" smtClean="0">
                <a:solidFill>
                  <a:schemeClr val="tx1"/>
                </a:solidFill>
                <a:effectLst/>
                <a:latin typeface="+mn-lt"/>
                <a:ea typeface="+mn-ea"/>
                <a:cs typeface="+mn-cs"/>
              </a:rPr>
              <a:t>函数以执行另一个程序，当进程调用一种</a:t>
            </a:r>
            <a:r>
              <a:rPr lang="en-US" altLang="zh-CN" sz="1200" b="0" i="0" kern="1200" dirty="0" smtClean="0">
                <a:solidFill>
                  <a:schemeClr val="tx1"/>
                </a:solidFill>
                <a:effectLst/>
                <a:latin typeface="+mn-lt"/>
                <a:ea typeface="+mn-ea"/>
                <a:cs typeface="+mn-cs"/>
              </a:rPr>
              <a:t>exec</a:t>
            </a:r>
            <a:r>
              <a:rPr lang="zh-CN" altLang="en-US" sz="1200" b="0" i="0" kern="1200" dirty="0" smtClean="0">
                <a:solidFill>
                  <a:schemeClr val="tx1"/>
                </a:solidFill>
                <a:effectLst/>
                <a:latin typeface="+mn-lt"/>
                <a:ea typeface="+mn-ea"/>
                <a:cs typeface="+mn-cs"/>
              </a:rPr>
              <a:t>函数时，该进程完全由新程序代换，而新程序则从其</a:t>
            </a:r>
            <a:r>
              <a:rPr lang="en-US" altLang="zh-CN" sz="1200" b="0" i="0" kern="1200" dirty="0" smtClean="0">
                <a:solidFill>
                  <a:schemeClr val="tx1"/>
                </a:solidFill>
                <a:effectLst/>
                <a:latin typeface="+mn-lt"/>
                <a:ea typeface="+mn-ea"/>
                <a:cs typeface="+mn-cs"/>
              </a:rPr>
              <a:t>main</a:t>
            </a:r>
            <a:r>
              <a:rPr lang="zh-CN" altLang="en-US" sz="1200" b="0" i="0" kern="1200" dirty="0" smtClean="0">
                <a:solidFill>
                  <a:schemeClr val="tx1"/>
                </a:solidFill>
                <a:effectLst/>
                <a:latin typeface="+mn-lt"/>
                <a:ea typeface="+mn-ea"/>
                <a:cs typeface="+mn-cs"/>
              </a:rPr>
              <a:t>函数开始执行，因为调用</a:t>
            </a:r>
            <a:r>
              <a:rPr lang="en-US" altLang="zh-CN" sz="1200" b="0" i="0" kern="1200" dirty="0" smtClean="0">
                <a:solidFill>
                  <a:schemeClr val="tx1"/>
                </a:solidFill>
                <a:effectLst/>
                <a:latin typeface="+mn-lt"/>
                <a:ea typeface="+mn-ea"/>
                <a:cs typeface="+mn-cs"/>
              </a:rPr>
              <a:t>exec</a:t>
            </a:r>
            <a:r>
              <a:rPr lang="zh-CN" altLang="en-US" sz="1200" b="0" i="0" kern="1200" dirty="0" smtClean="0">
                <a:solidFill>
                  <a:schemeClr val="tx1"/>
                </a:solidFill>
                <a:effectLst/>
                <a:latin typeface="+mn-lt"/>
                <a:ea typeface="+mn-ea"/>
                <a:cs typeface="+mn-cs"/>
              </a:rPr>
              <a:t>并不创建新进程，所以前后的进程</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并未改变，</a:t>
            </a:r>
            <a:r>
              <a:rPr lang="en-US" altLang="zh-CN" sz="1200" b="0" i="0" kern="1200" dirty="0" smtClean="0">
                <a:solidFill>
                  <a:schemeClr val="tx1"/>
                </a:solidFill>
                <a:effectLst/>
                <a:latin typeface="+mn-lt"/>
                <a:ea typeface="+mn-ea"/>
                <a:cs typeface="+mn-cs"/>
              </a:rPr>
              <a:t>exec</a:t>
            </a:r>
            <a:r>
              <a:rPr lang="zh-CN" altLang="en-US" sz="1200" b="0" i="0" kern="1200" dirty="0" smtClean="0">
                <a:solidFill>
                  <a:schemeClr val="tx1"/>
                </a:solidFill>
                <a:effectLst/>
                <a:latin typeface="+mn-lt"/>
                <a:ea typeface="+mn-ea"/>
                <a:cs typeface="+mn-cs"/>
              </a:rPr>
              <a:t>只是用另一个新程序替换了当前进程</a:t>
            </a:r>
            <a:r>
              <a:rPr lang="zh-CN" altLang="en-US" sz="1200" b="0" i="0" kern="1200" dirty="0" smtClean="0">
                <a:solidFill>
                  <a:schemeClr val="tx1"/>
                </a:solidFill>
                <a:effectLst/>
                <a:latin typeface="+mn-lt"/>
                <a:ea typeface="+mn-ea"/>
                <a:cs typeface="+mn-cs"/>
              </a:rPr>
              <a:t>的代码段，</a:t>
            </a:r>
            <a:r>
              <a:rPr lang="zh-CN" altLang="en-US" sz="1200" b="0" i="0" kern="1200" dirty="0" smtClean="0">
                <a:solidFill>
                  <a:schemeClr val="tx1"/>
                </a:solidFill>
                <a:effectLst/>
                <a:latin typeface="+mn-lt"/>
                <a:ea typeface="+mn-ea"/>
                <a:cs typeface="+mn-cs"/>
              </a:rPr>
              <a:t>数据，堆和栈</a:t>
            </a:r>
            <a:r>
              <a:rPr lang="zh-CN" altLang="en-US" sz="1200" b="0" i="0" kern="1200" dirty="0" smtClean="0">
                <a:solidFill>
                  <a:schemeClr val="tx1"/>
                </a:solidFill>
                <a:effectLst/>
                <a:latin typeface="+mn-lt"/>
                <a:ea typeface="+mn-ea"/>
                <a:cs typeface="+mn-cs"/>
              </a:rPr>
              <a:t>段没有替换。</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ucore</a:t>
            </a:r>
            <a:r>
              <a:rPr lang="zh-CN" altLang="en-US" sz="1200" b="0" i="0" kern="1200" dirty="0" smtClean="0">
                <a:solidFill>
                  <a:schemeClr val="tx1"/>
                </a:solidFill>
                <a:effectLst/>
                <a:latin typeface="+mn-lt"/>
                <a:ea typeface="+mn-ea"/>
                <a:cs typeface="+mn-cs"/>
              </a:rPr>
              <a:t>操作系统中，当一个用户父进程创建自己的子进程时，父进程会把其申请的用户空间设置为只读，子进程可共享父进程占用的用户内存空间中的页面（这就是一个共享的资源）。当其中任何一个进程修改此用户内存空间中的某页面时，</a:t>
            </a:r>
            <a:r>
              <a:rPr lang="en-US" altLang="zh-CN" sz="1200" b="0" i="0" kern="1200" dirty="0" err="1" smtClean="0">
                <a:solidFill>
                  <a:schemeClr val="tx1"/>
                </a:solidFill>
                <a:effectLst/>
                <a:latin typeface="+mn-lt"/>
                <a:ea typeface="+mn-ea"/>
                <a:cs typeface="+mn-cs"/>
              </a:rPr>
              <a:t>ucore</a:t>
            </a:r>
            <a:r>
              <a:rPr lang="zh-CN" altLang="en-US" sz="1200" b="0" i="0" kern="1200" dirty="0" smtClean="0">
                <a:solidFill>
                  <a:schemeClr val="tx1"/>
                </a:solidFill>
                <a:effectLst/>
                <a:latin typeface="+mn-lt"/>
                <a:ea typeface="+mn-ea"/>
                <a:cs typeface="+mn-cs"/>
              </a:rPr>
              <a:t>会通过</a:t>
            </a:r>
            <a:r>
              <a:rPr lang="en-US" altLang="zh-CN" sz="1200" b="0" i="0" kern="1200" dirty="0" smtClean="0">
                <a:solidFill>
                  <a:schemeClr val="tx1"/>
                </a:solidFill>
                <a:effectLst/>
                <a:latin typeface="+mn-lt"/>
                <a:ea typeface="+mn-ea"/>
                <a:cs typeface="+mn-cs"/>
              </a:rPr>
              <a:t>page fault</a:t>
            </a:r>
            <a:r>
              <a:rPr lang="zh-CN" altLang="en-US" sz="1200" b="0" i="0" kern="1200" dirty="0" smtClean="0">
                <a:solidFill>
                  <a:schemeClr val="tx1"/>
                </a:solidFill>
                <a:effectLst/>
                <a:latin typeface="+mn-lt"/>
                <a:ea typeface="+mn-ea"/>
                <a:cs typeface="+mn-cs"/>
              </a:rPr>
              <a:t>异常获知该操作，并完成拷贝内存页面，使得两个进程都有各自的内存页面。这样一个进程所做的修改不会被另外一个进程可见了。</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FA0E3AB-A827-415E-A68A-CB82761CCD5D}" type="slidenum">
              <a:rPr lang="zh-CN" altLang="en-US" smtClean="0"/>
              <a:t>6</a:t>
            </a:fld>
            <a:endParaRPr lang="zh-CN" altLang="en-US"/>
          </a:p>
        </p:txBody>
      </p:sp>
    </p:spTree>
    <p:extLst>
      <p:ext uri="{BB962C8B-B14F-4D97-AF65-F5344CB8AC3E}">
        <p14:creationId xmlns:p14="http://schemas.microsoft.com/office/powerpoint/2010/main" val="245874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我们的目标始终是与机器建立舒适的关系，并探索操作系统和其他软件中的想法和发明。</a:t>
            </a:r>
            <a:endParaRPr lang="en-US" altLang="zh-CN" dirty="0" smtClean="0"/>
          </a:p>
          <a:p>
            <a:r>
              <a:rPr lang="zh-CN" altLang="en-US" dirty="0" smtClean="0"/>
              <a:t>尺寸限制</a:t>
            </a:r>
            <a:endParaRPr lang="en-US" altLang="zh-CN" dirty="0" smtClean="0"/>
          </a:p>
          <a:p>
            <a:r>
              <a:rPr lang="zh-CN" altLang="en-US" dirty="0" smtClean="0"/>
              <a:t>愿意在发明或发现新想法时修改和重写系统及其软件。</a:t>
            </a:r>
            <a:endParaRPr lang="zh-CN" altLang="en-US" dirty="0"/>
          </a:p>
        </p:txBody>
      </p:sp>
      <p:sp>
        <p:nvSpPr>
          <p:cNvPr id="4" name="灯片编号占位符 3"/>
          <p:cNvSpPr>
            <a:spLocks noGrp="1"/>
          </p:cNvSpPr>
          <p:nvPr>
            <p:ph type="sldNum" sz="quarter" idx="10"/>
          </p:nvPr>
        </p:nvSpPr>
        <p:spPr/>
        <p:txBody>
          <a:bodyPr/>
          <a:lstStyle/>
          <a:p>
            <a:fld id="{BFA0E3AB-A827-415E-A68A-CB82761CCD5D}" type="slidenum">
              <a:rPr lang="zh-CN" altLang="en-US" smtClean="0"/>
              <a:t>7</a:t>
            </a:fld>
            <a:endParaRPr lang="zh-CN" altLang="en-US"/>
          </a:p>
        </p:txBody>
      </p:sp>
    </p:spTree>
    <p:extLst>
      <p:ext uri="{BB962C8B-B14F-4D97-AF65-F5344CB8AC3E}">
        <p14:creationId xmlns:p14="http://schemas.microsoft.com/office/powerpoint/2010/main" val="4022970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DProf</a:t>
            </a:r>
            <a:r>
              <a:rPr lang="zh-CN" altLang="en-US" dirty="0" smtClean="0"/>
              <a:t>帮助程序员理解缓存未命中开销，通过将未命中归因于数据类型而不是代码，并定位在许多地方遇到未命中的数据结构。</a:t>
            </a:r>
          </a:p>
          <a:p>
            <a:r>
              <a:rPr lang="zh-CN" altLang="en-US" dirty="0" smtClean="0"/>
              <a:t>它介绍了许多缓存未命中数据的新视图：</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9</a:t>
            </a:fld>
            <a:endParaRPr lang="zh-CN" altLang="en-US"/>
          </a:p>
        </p:txBody>
      </p:sp>
    </p:spTree>
    <p:extLst>
      <p:ext uri="{BB962C8B-B14F-4D97-AF65-F5344CB8AC3E}">
        <p14:creationId xmlns:p14="http://schemas.microsoft.com/office/powerpoint/2010/main" val="287467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DProf</a:t>
            </a:r>
            <a:r>
              <a:rPr lang="zh-CN" altLang="en-US" dirty="0" smtClean="0"/>
              <a:t>的目标是帮助程序员理解并消除缓存未命中。</a:t>
            </a:r>
          </a:p>
          <a:p>
            <a:r>
              <a:rPr lang="zh-CN" altLang="en-US" dirty="0" smtClean="0"/>
              <a:t>收集运行软件对内存地址的引用</a:t>
            </a:r>
            <a:r>
              <a:rPr lang="en-US" altLang="zh-CN" dirty="0" smtClean="0"/>
              <a:t>;</a:t>
            </a:r>
          </a:p>
          <a:p>
            <a:r>
              <a:rPr lang="zh-CN" altLang="en-US" dirty="0" smtClean="0"/>
              <a:t>分类所有类型的缓存未命中</a:t>
            </a:r>
            <a:r>
              <a:rPr lang="en-US" altLang="zh-CN" dirty="0" smtClean="0"/>
              <a:t>;</a:t>
            </a:r>
          </a:p>
          <a:p>
            <a:r>
              <a:rPr lang="zh-CN" altLang="en-US" dirty="0" smtClean="0"/>
              <a:t>标识参与每个未命中的数据类型</a:t>
            </a:r>
            <a:r>
              <a:rPr lang="en-US" altLang="zh-CN" dirty="0" smtClean="0"/>
              <a:t>;</a:t>
            </a:r>
          </a:p>
          <a:p>
            <a:r>
              <a:rPr lang="zh-CN" altLang="en-US" dirty="0" smtClean="0"/>
              <a:t>生成四种不同的视图</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10</a:t>
            </a:fld>
            <a:endParaRPr lang="zh-CN" altLang="en-US"/>
          </a:p>
        </p:txBody>
      </p:sp>
    </p:spTree>
    <p:extLst>
      <p:ext uri="{BB962C8B-B14F-4D97-AF65-F5344CB8AC3E}">
        <p14:creationId xmlns:p14="http://schemas.microsoft.com/office/powerpoint/2010/main" val="158732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每个路径跟踪根据读取或写入对象的指令位置序列记录特定数据对象的从分配到释放的生命历史，从分配到释放。该序列可以来自单个执行线程，但也可以涉及来自同时使用相同对象的多个核的指令</a:t>
            </a:r>
            <a:r>
              <a:rPr lang="en-US" altLang="zh-CN" dirty="0" smtClean="0"/>
              <a:t>.</a:t>
            </a:r>
          </a:p>
          <a:p>
            <a:r>
              <a:rPr lang="zh-CN" altLang="en-US" dirty="0" smtClean="0"/>
              <a:t>这个表就是</a:t>
            </a:r>
            <a:r>
              <a:rPr lang="en-US" altLang="zh-CN" dirty="0" smtClean="0"/>
              <a:t>path trace</a:t>
            </a:r>
          </a:p>
          <a:p>
            <a:endParaRPr lang="en-US" altLang="zh-CN" dirty="0" smtClean="0"/>
          </a:p>
          <a:p>
            <a:r>
              <a:rPr lang="en-US" altLang="zh-CN" dirty="0" smtClean="0"/>
              <a:t>DProf</a:t>
            </a:r>
            <a:r>
              <a:rPr lang="zh-CN" altLang="en-US" dirty="0" smtClean="0"/>
              <a:t>收集在执行期间分配的随机选择的对象的路径跟踪，并且如果这些对象的指令序列相同，且类型相同，就把对其路径的跟踪组合起来。 对于组合跟踪中的每个访问指令，</a:t>
            </a:r>
            <a:r>
              <a:rPr lang="en-US" altLang="zh-CN" dirty="0" smtClean="0"/>
              <a:t>DProf</a:t>
            </a:r>
            <a:r>
              <a:rPr lang="zh-CN" altLang="en-US" dirty="0" smtClean="0"/>
              <a:t>记录指令在高速缓存层次结构的不同级别中的命中概率，访问数据的平均时间，自对象分配以来的平均时间，以及指示执行的指令的标志。</a:t>
            </a:r>
            <a:endParaRPr lang="en-US" altLang="zh-CN" dirty="0" smtClean="0"/>
          </a:p>
          <a:p>
            <a:endParaRPr lang="en-US" altLang="zh-CN" dirty="0" smtClean="0"/>
          </a:p>
          <a:p>
            <a:r>
              <a:rPr lang="en-US" altLang="zh-CN" dirty="0" smtClean="0"/>
              <a:t>CPU</a:t>
            </a:r>
            <a:r>
              <a:rPr lang="zh-CN" altLang="en-US" dirty="0" smtClean="0"/>
              <a:t> </a:t>
            </a:r>
            <a:r>
              <a:rPr lang="en-US" altLang="zh-CN" dirty="0" smtClean="0"/>
              <a:t>change</a:t>
            </a:r>
            <a:r>
              <a:rPr lang="en-US" altLang="zh-CN" baseline="0" dirty="0" smtClean="0"/>
              <a:t> </a:t>
            </a:r>
            <a:r>
              <a:rPr lang="en-US" altLang="zh-CN" dirty="0" smtClean="0"/>
              <a:t>flag</a:t>
            </a:r>
            <a:r>
              <a:rPr lang="zh-CN" altLang="en-US" dirty="0" smtClean="0"/>
              <a:t>指示该程序计数器是否在与前一个</a:t>
            </a:r>
            <a:r>
              <a:rPr lang="en-US" altLang="zh-CN" dirty="0" smtClean="0"/>
              <a:t>CPU</a:t>
            </a:r>
            <a:r>
              <a:rPr lang="zh-CN" altLang="en-US" dirty="0" smtClean="0"/>
              <a:t>相同的</a:t>
            </a:r>
            <a:r>
              <a:rPr lang="en-US" altLang="zh-CN" dirty="0" smtClean="0"/>
              <a:t>CPU</a:t>
            </a:r>
            <a:r>
              <a:rPr lang="zh-CN" altLang="en-US" dirty="0" smtClean="0"/>
              <a:t>上遇到，或者在另一个</a:t>
            </a:r>
            <a:r>
              <a:rPr lang="en-US" altLang="zh-CN" dirty="0" smtClean="0"/>
              <a:t>CPU</a:t>
            </a:r>
            <a:r>
              <a:rPr lang="zh-CN" altLang="en-US" dirty="0" smtClean="0"/>
              <a:t>上遇到。 </a:t>
            </a:r>
            <a:r>
              <a:rPr lang="en-US" altLang="zh-CN" dirty="0" smtClean="0"/>
              <a:t>offset</a:t>
            </a:r>
            <a:r>
              <a:rPr lang="zh-CN" altLang="en-US" dirty="0" smtClean="0"/>
              <a:t>表示在此程序计数器位置访问的数据结构的偏移量。 缓存命中概率指示使用系统中的不同缓存满足内存访问的时间百分比，访问时间指示等待该内存引用所花费的平均时间。 执行路径由程序计数器值序列和</a:t>
            </a:r>
            <a:r>
              <a:rPr lang="en-US" altLang="zh-CN" dirty="0" smtClean="0"/>
              <a:t>CPU</a:t>
            </a:r>
            <a:r>
              <a:rPr lang="zh-CN" altLang="en-US" dirty="0" smtClean="0"/>
              <a:t>更改标志定义，</a:t>
            </a:r>
            <a:r>
              <a:rPr lang="en-US" altLang="zh-CN" dirty="0" err="1" smtClean="0"/>
              <a:t>DProf</a:t>
            </a:r>
            <a:r>
              <a:rPr lang="zh-CN" altLang="en-US" dirty="0" smtClean="0"/>
              <a:t>跟踪每种数据类型的每个执行路径的查看频率。</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11</a:t>
            </a:fld>
            <a:endParaRPr lang="zh-CN" altLang="en-US"/>
          </a:p>
        </p:txBody>
      </p:sp>
    </p:spTree>
    <p:extLst>
      <p:ext uri="{BB962C8B-B14F-4D97-AF65-F5344CB8AC3E}">
        <p14:creationId xmlns:p14="http://schemas.microsoft.com/office/powerpoint/2010/main" val="64067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DProf</a:t>
            </a:r>
            <a:r>
              <a:rPr lang="zh-CN" altLang="en-US" dirty="0" smtClean="0"/>
              <a:t>计算每个关联集中存储的不同内存块数。 具有最高计数的关联性集最有可能遭受相关性冲突未命中。 程序员可以使用直方图来查找使用高度竞争关联集的数据类型，从而导致冲突未命中。 </a:t>
            </a:r>
            <a:r>
              <a:rPr lang="en-US" altLang="zh-CN" dirty="0" err="1" smtClean="0"/>
              <a:t>DProf</a:t>
            </a:r>
            <a:r>
              <a:rPr lang="zh-CN" altLang="en-US" dirty="0" smtClean="0"/>
              <a:t>报告关联集所包含的类型以及集中每种类型的不同实例的数量。</a:t>
            </a:r>
            <a:endParaRPr lang="en-US" altLang="zh-CN" dirty="0" smtClean="0"/>
          </a:p>
          <a:p>
            <a:endParaRPr lang="en-US" altLang="zh-CN" dirty="0" smtClean="0"/>
          </a:p>
          <a:p>
            <a:r>
              <a:rPr lang="en-US" altLang="zh-CN" dirty="0" err="1" smtClean="0"/>
              <a:t>DProf</a:t>
            </a:r>
            <a:r>
              <a:rPr lang="zh-CN" altLang="en-US" dirty="0" smtClean="0"/>
              <a:t>还计算缓存中存在的每种数据类型的数量，在模拟中取平均值。 程序员可以使用这些计数来建议减少工作集大小的方法，以避免容量丢失。 查找主导工作集的数据类型可能并不总能揭示为什么这些类型的实例太多。为了解决这个问题，</a:t>
            </a:r>
            <a:r>
              <a:rPr lang="en-US" altLang="zh-CN" dirty="0" err="1" smtClean="0"/>
              <a:t>DProf</a:t>
            </a:r>
            <a:r>
              <a:rPr lang="zh-CN" altLang="en-US" dirty="0" smtClean="0"/>
              <a:t>的工作集视图不仅报告在缓存中找到的最常见的数据类型，还报告这些数据类型所采用的执行路径。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12</a:t>
            </a:fld>
            <a:endParaRPr lang="zh-CN" altLang="en-US"/>
          </a:p>
        </p:txBody>
      </p:sp>
    </p:spTree>
    <p:extLst>
      <p:ext uri="{BB962C8B-B14F-4D97-AF65-F5344CB8AC3E}">
        <p14:creationId xmlns:p14="http://schemas.microsoft.com/office/powerpoint/2010/main" val="1539797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当一个核心的缓存中有数据而第二个核心写入数据时，会发生失效</a:t>
            </a:r>
            <a:r>
              <a:rPr lang="en-US" altLang="zh-CN" dirty="0" smtClean="0"/>
              <a:t>; </a:t>
            </a:r>
            <a:r>
              <a:rPr lang="zh-CN" altLang="en-US" dirty="0" smtClean="0"/>
              <a:t>处理器的缓存一致性协议从第一个核心的缓存中删除数据，并且核心对数据的下一次访问将会丢失。 </a:t>
            </a:r>
            <a:r>
              <a:rPr lang="en-US" altLang="zh-CN" dirty="0" smtClean="0"/>
              <a:t>DProf</a:t>
            </a:r>
            <a:r>
              <a:rPr lang="zh-CN" altLang="en-US" dirty="0" smtClean="0"/>
              <a:t>使用路径跟踪来识别由于失效而导致的未命中，从而识别导致失效的指令。 对于每个路径跟踪中的每个未命中，</a:t>
            </a:r>
            <a:r>
              <a:rPr lang="en-US" altLang="zh-CN" dirty="0" smtClean="0"/>
              <a:t>DProf</a:t>
            </a:r>
            <a:r>
              <a:rPr lang="zh-CN" altLang="en-US" dirty="0" smtClean="0"/>
              <a:t>在跟踪中向前搜索以从不同的</a:t>
            </a:r>
            <a:r>
              <a:rPr lang="en-US" altLang="zh-CN" dirty="0" smtClean="0"/>
              <a:t>CPU</a:t>
            </a:r>
            <a:r>
              <a:rPr lang="zh-CN" altLang="en-US" dirty="0" smtClean="0"/>
              <a:t>写入相同的高速缓存行。 如果存在这样的写入，那么未命中是由于无效。</a:t>
            </a:r>
            <a:endParaRPr lang="en-US" altLang="zh-CN" dirty="0" smtClean="0"/>
          </a:p>
          <a:p>
            <a:endParaRPr lang="en-US" altLang="zh-CN" dirty="0" smtClean="0"/>
          </a:p>
          <a:p>
            <a:r>
              <a:rPr lang="zh-CN" altLang="en-US" dirty="0" smtClean="0"/>
              <a:t>当软件频繁访问映射到同一关联集的</a:t>
            </a:r>
            <a:r>
              <a:rPr lang="en-US" altLang="zh-CN" dirty="0" smtClean="0"/>
              <a:t>N</a:t>
            </a:r>
            <a:r>
              <a:rPr lang="zh-CN" altLang="en-US" dirty="0" smtClean="0"/>
              <a:t>个不同缓存行时，会发生冲突未命中。 为了检测冲突未命中，</a:t>
            </a:r>
            <a:r>
              <a:rPr lang="en-US" altLang="zh-CN" dirty="0" smtClean="0"/>
              <a:t>DProf</a:t>
            </a:r>
            <a:r>
              <a:rPr lang="zh-CN" altLang="en-US" dirty="0" smtClean="0"/>
              <a:t>必须首先确定特定数据类型所属的关联集，然后确定这些关联集是否用于存储比其他集更多的数据。</a:t>
            </a:r>
            <a:endParaRPr lang="en-US" altLang="zh-CN" dirty="0" smtClean="0"/>
          </a:p>
          <a:p>
            <a:endParaRPr lang="en-US" altLang="zh-CN" dirty="0" smtClean="0"/>
          </a:p>
          <a:p>
            <a:r>
              <a:rPr lang="zh-CN" altLang="en-US" dirty="0" smtClean="0"/>
              <a:t>当软件（工作集）主动使用的数据总量大于缓存大小时，会发生容量未命中。 </a:t>
            </a:r>
            <a:r>
              <a:rPr lang="en-US" altLang="zh-CN" dirty="0" err="1" smtClean="0"/>
              <a:t>DProf</a:t>
            </a:r>
            <a:r>
              <a:rPr lang="zh-CN" altLang="en-US" dirty="0" smtClean="0"/>
              <a:t>通过估计工作集的主要内容来帮助程序员理解容量缺失。</a:t>
            </a:r>
            <a:endParaRPr lang="zh-CN" altLang="en-US" dirty="0"/>
          </a:p>
        </p:txBody>
      </p:sp>
      <p:sp>
        <p:nvSpPr>
          <p:cNvPr id="4" name="灯片编号占位符 3"/>
          <p:cNvSpPr>
            <a:spLocks noGrp="1"/>
          </p:cNvSpPr>
          <p:nvPr>
            <p:ph type="sldNum" sz="quarter" idx="10"/>
          </p:nvPr>
        </p:nvSpPr>
        <p:spPr/>
        <p:txBody>
          <a:bodyPr/>
          <a:lstStyle/>
          <a:p>
            <a:fld id="{5E868250-26B9-47BC-8C29-C71D31F7400D}" type="slidenum">
              <a:rPr lang="zh-CN" altLang="en-US" smtClean="0"/>
              <a:t>13</a:t>
            </a:fld>
            <a:endParaRPr lang="zh-CN" altLang="en-US"/>
          </a:p>
        </p:txBody>
      </p:sp>
    </p:spTree>
    <p:extLst>
      <p:ext uri="{BB962C8B-B14F-4D97-AF65-F5344CB8AC3E}">
        <p14:creationId xmlns:p14="http://schemas.microsoft.com/office/powerpoint/2010/main" val="359861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36109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304244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196346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59459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351883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279185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406705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205723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315501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199220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7A3A06-9B45-4054-B46F-1D9653CF185A}"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375678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A3A06-9B45-4054-B46F-1D9653CF185A}" type="datetimeFigureOut">
              <a:rPr lang="zh-CN" altLang="en-US" smtClean="0"/>
              <a:t>2019/5/5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F3235-34A0-4F5C-B66A-BDF010ED6EBA}" type="slidenum">
              <a:rPr lang="zh-CN" altLang="en-US" smtClean="0"/>
              <a:t>‹#›</a:t>
            </a:fld>
            <a:endParaRPr lang="zh-CN" altLang="en-US"/>
          </a:p>
        </p:txBody>
      </p:sp>
    </p:spTree>
    <p:extLst>
      <p:ext uri="{BB962C8B-B14F-4D97-AF65-F5344CB8AC3E}">
        <p14:creationId xmlns:p14="http://schemas.microsoft.com/office/powerpoint/2010/main" val="272554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AOS</a:t>
            </a:r>
            <a:r>
              <a:rPr lang="zh-CN" altLang="en-US" dirty="0" smtClean="0"/>
              <a:t> </a:t>
            </a:r>
            <a:r>
              <a:rPr lang="en-US" altLang="zh-CN" dirty="0" smtClean="0"/>
              <a:t>reading report </a:t>
            </a:r>
            <a:endParaRPr lang="zh-CN" altLang="en-US" dirty="0"/>
          </a:p>
        </p:txBody>
      </p:sp>
      <p:sp>
        <p:nvSpPr>
          <p:cNvPr id="3" name="副标题 2"/>
          <p:cNvSpPr>
            <a:spLocks noGrp="1"/>
          </p:cNvSpPr>
          <p:nvPr>
            <p:ph type="subTitle" idx="1"/>
          </p:nvPr>
        </p:nvSpPr>
        <p:spPr>
          <a:xfrm>
            <a:off x="1524000" y="4115385"/>
            <a:ext cx="9144000" cy="1655762"/>
          </a:xfrm>
        </p:spPr>
        <p:txBody>
          <a:bodyPr/>
          <a:lstStyle/>
          <a:p>
            <a:r>
              <a:rPr lang="en-US" altLang="zh-CN" dirty="0" smtClean="0"/>
              <a:t>2018311763 </a:t>
            </a:r>
            <a:r>
              <a:rPr lang="zh-CN" altLang="en-US" dirty="0" smtClean="0"/>
              <a:t>于灏</a:t>
            </a:r>
            <a:endParaRPr lang="zh-CN" altLang="en-US" dirty="0"/>
          </a:p>
        </p:txBody>
      </p:sp>
    </p:spTree>
    <p:extLst>
      <p:ext uri="{BB962C8B-B14F-4D97-AF65-F5344CB8AC3E}">
        <p14:creationId xmlns:p14="http://schemas.microsoft.com/office/powerpoint/2010/main" val="1176138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838200" y="1487838"/>
            <a:ext cx="10515600" cy="5370162"/>
          </a:xfrm>
        </p:spPr>
        <p:txBody>
          <a:bodyPr>
            <a:normAutofit/>
          </a:bodyPr>
          <a:lstStyle/>
          <a:p>
            <a:pPr>
              <a:lnSpc>
                <a:spcPct val="100000"/>
              </a:lnSpc>
            </a:pPr>
            <a:r>
              <a:rPr lang="en-US" altLang="zh-CN" dirty="0" err="1" smtClean="0"/>
              <a:t>DProf</a:t>
            </a:r>
            <a:r>
              <a:rPr lang="en-US" altLang="zh-CN" dirty="0" smtClean="0"/>
              <a:t> </a:t>
            </a:r>
            <a:r>
              <a:rPr lang="zh-CN" altLang="en-US" dirty="0" smtClean="0"/>
              <a:t>’</a:t>
            </a:r>
            <a:r>
              <a:rPr lang="en-US" altLang="zh-CN" dirty="0" smtClean="0"/>
              <a:t>s goal is to help programmers understand and eliminate cache misses.</a:t>
            </a:r>
          </a:p>
          <a:p>
            <a:pPr lvl="1">
              <a:lnSpc>
                <a:spcPct val="100000"/>
              </a:lnSpc>
            </a:pPr>
            <a:r>
              <a:rPr lang="en-US" altLang="zh-CN" dirty="0" smtClean="0"/>
              <a:t>Accumulate traces of running software’s references to memory addresses;</a:t>
            </a:r>
          </a:p>
          <a:p>
            <a:pPr lvl="1">
              <a:lnSpc>
                <a:spcPct val="100000"/>
              </a:lnSpc>
            </a:pPr>
            <a:r>
              <a:rPr lang="en-US" altLang="zh-CN" dirty="0" smtClean="0"/>
              <a:t>Categorize all types of cache misses;</a:t>
            </a:r>
          </a:p>
          <a:p>
            <a:pPr lvl="1">
              <a:lnSpc>
                <a:spcPct val="100000"/>
              </a:lnSpc>
            </a:pPr>
            <a:r>
              <a:rPr lang="en-US" altLang="zh-CN" dirty="0" smtClean="0"/>
              <a:t>Identifies the types of data participating in each miss;</a:t>
            </a:r>
          </a:p>
          <a:p>
            <a:pPr lvl="1">
              <a:lnSpc>
                <a:spcPct val="100000"/>
              </a:lnSpc>
            </a:pPr>
            <a:r>
              <a:rPr lang="en-US" altLang="zh-CN" dirty="0" smtClean="0"/>
              <a:t>Generate four different views;</a:t>
            </a:r>
          </a:p>
          <a:p>
            <a:pPr lvl="1">
              <a:lnSpc>
                <a:spcPct val="100000"/>
              </a:lnSpc>
            </a:pPr>
            <a:endParaRPr lang="en-US" altLang="zh-CN" dirty="0" smtClean="0"/>
          </a:p>
          <a:p>
            <a:pPr lvl="2">
              <a:lnSpc>
                <a:spcPct val="100000"/>
              </a:lnSpc>
            </a:pPr>
            <a:endParaRPr lang="en-US" altLang="zh-CN" dirty="0" smtClean="0"/>
          </a:p>
        </p:txBody>
      </p:sp>
    </p:spTree>
    <p:extLst>
      <p:ext uri="{BB962C8B-B14F-4D97-AF65-F5344CB8AC3E}">
        <p14:creationId xmlns:p14="http://schemas.microsoft.com/office/powerpoint/2010/main" val="1339858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smtClean="0"/>
              <a:t>Generating Views</a:t>
            </a:r>
            <a:endParaRPr lang="zh-CN" altLang="en-US" dirty="0"/>
          </a:p>
        </p:txBody>
      </p:sp>
      <p:sp>
        <p:nvSpPr>
          <p:cNvPr id="3" name="内容占位符 2"/>
          <p:cNvSpPr>
            <a:spLocks noGrp="1"/>
          </p:cNvSpPr>
          <p:nvPr>
            <p:ph idx="1"/>
          </p:nvPr>
        </p:nvSpPr>
        <p:spPr>
          <a:xfrm>
            <a:off x="838198" y="1296597"/>
            <a:ext cx="10973217" cy="5370162"/>
          </a:xfrm>
        </p:spPr>
        <p:txBody>
          <a:bodyPr>
            <a:normAutofit/>
          </a:bodyPr>
          <a:lstStyle/>
          <a:p>
            <a:pPr>
              <a:lnSpc>
                <a:spcPct val="100000"/>
              </a:lnSpc>
            </a:pPr>
            <a:r>
              <a:rPr lang="en-US" altLang="zh-CN" dirty="0"/>
              <a:t>DProf collects two kinds of data to help it generate views</a:t>
            </a:r>
            <a:r>
              <a:rPr lang="en-US" altLang="zh-CN" dirty="0" smtClean="0"/>
              <a:t>.</a:t>
            </a:r>
          </a:p>
          <a:p>
            <a:r>
              <a:rPr lang="en-US" altLang="zh-CN" dirty="0"/>
              <a:t>path </a:t>
            </a:r>
            <a:r>
              <a:rPr lang="en-US" altLang="zh-CN" dirty="0" smtClean="0"/>
              <a:t>traces: </a:t>
            </a:r>
          </a:p>
          <a:p>
            <a:pPr lvl="1"/>
            <a:r>
              <a:rPr lang="en-US" altLang="zh-CN" dirty="0" smtClean="0"/>
              <a:t>Records </a:t>
            </a:r>
            <a:r>
              <a:rPr lang="en-US" altLang="zh-CN" dirty="0"/>
              <a:t>the </a:t>
            </a:r>
            <a:r>
              <a:rPr lang="en-US" altLang="zh-CN" dirty="0" smtClean="0"/>
              <a:t>life history </a:t>
            </a:r>
            <a:r>
              <a:rPr lang="en-US" altLang="zh-CN" dirty="0"/>
              <a:t>of a particular data object, from allocate to </a:t>
            </a:r>
            <a:r>
              <a:rPr lang="en-US" altLang="zh-CN" dirty="0" smtClean="0"/>
              <a:t>free.</a:t>
            </a:r>
          </a:p>
          <a:p>
            <a:pPr lvl="1"/>
            <a:r>
              <a:rPr lang="en-US" altLang="zh-CN" dirty="0" smtClean="0"/>
              <a:t>Collects </a:t>
            </a:r>
            <a:r>
              <a:rPr lang="en-US" altLang="zh-CN" dirty="0"/>
              <a:t>path traces for a </a:t>
            </a:r>
            <a:r>
              <a:rPr lang="en-US" altLang="zh-CN" dirty="0" smtClean="0"/>
              <a:t>objects and </a:t>
            </a:r>
            <a:r>
              <a:rPr lang="en-US" altLang="zh-CN" dirty="0"/>
              <a:t>combines the </a:t>
            </a:r>
            <a:r>
              <a:rPr lang="en-US" altLang="zh-CN" dirty="0" smtClean="0"/>
              <a:t>traces of </a:t>
            </a:r>
            <a:r>
              <a:rPr lang="en-US" altLang="zh-CN" dirty="0"/>
              <a:t>objects of the same type if those objects are touched by </a:t>
            </a:r>
            <a:r>
              <a:rPr lang="en-US" altLang="zh-CN" dirty="0" smtClean="0"/>
              <a:t>the same </a:t>
            </a:r>
            <a:r>
              <a:rPr lang="en-US" altLang="zh-CN" dirty="0"/>
              <a:t>sequence of instructions. </a:t>
            </a:r>
            <a:endParaRPr lang="en-US" altLang="zh-CN" dirty="0" smtClean="0"/>
          </a:p>
          <a:p>
            <a:pPr>
              <a:lnSpc>
                <a:spcPct val="100000"/>
              </a:lnSpc>
            </a:pPr>
            <a:r>
              <a:rPr lang="en-US" altLang="zh-CN" dirty="0" smtClean="0"/>
              <a:t>address set: </a:t>
            </a:r>
          </a:p>
          <a:p>
            <a:pPr lvl="1">
              <a:lnSpc>
                <a:spcPct val="100000"/>
              </a:lnSpc>
            </a:pPr>
            <a:r>
              <a:rPr lang="en-US" altLang="zh-CN" dirty="0" smtClean="0"/>
              <a:t>includes the address and type of every object allocated during execution.</a:t>
            </a:r>
          </a:p>
          <a:p>
            <a:pPr lvl="1"/>
            <a:r>
              <a:rPr lang="en-US" altLang="zh-CN" dirty="0" smtClean="0"/>
              <a:t>DProf uses the address set to map objects to associativity sets in the cache.</a:t>
            </a:r>
          </a:p>
          <a:p>
            <a:pPr lvl="1"/>
            <a:endParaRPr lang="en-US" altLang="zh-CN" dirty="0" smtClean="0"/>
          </a:p>
          <a:p>
            <a:pPr lvl="1">
              <a:lnSpc>
                <a:spcPct val="100000"/>
              </a:lnSpc>
            </a:pPr>
            <a:endParaRPr lang="en-US" altLang="zh-CN" dirty="0" smtClean="0"/>
          </a:p>
        </p:txBody>
      </p:sp>
      <p:pic>
        <p:nvPicPr>
          <p:cNvPr id="4" name="图片 3"/>
          <p:cNvPicPr>
            <a:picLocks noChangeAspect="1"/>
          </p:cNvPicPr>
          <p:nvPr/>
        </p:nvPicPr>
        <p:blipFill>
          <a:blip r:embed="rId3"/>
          <a:stretch>
            <a:fillRect/>
          </a:stretch>
        </p:blipFill>
        <p:spPr>
          <a:xfrm>
            <a:off x="380581" y="4984092"/>
            <a:ext cx="11430835" cy="1873908"/>
          </a:xfrm>
          <a:prstGeom prst="rect">
            <a:avLst/>
          </a:prstGeom>
        </p:spPr>
      </p:pic>
    </p:spTree>
    <p:extLst>
      <p:ext uri="{BB962C8B-B14F-4D97-AF65-F5344CB8AC3E}">
        <p14:creationId xmlns:p14="http://schemas.microsoft.com/office/powerpoint/2010/main" val="3274229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smtClean="0"/>
              <a:t>Generating Views</a:t>
            </a:r>
            <a:endParaRPr lang="zh-CN" altLang="en-US" dirty="0"/>
          </a:p>
        </p:txBody>
      </p:sp>
      <p:sp>
        <p:nvSpPr>
          <p:cNvPr id="3" name="内容占位符 2"/>
          <p:cNvSpPr>
            <a:spLocks noGrp="1"/>
          </p:cNvSpPr>
          <p:nvPr>
            <p:ph idx="1"/>
          </p:nvPr>
        </p:nvSpPr>
        <p:spPr>
          <a:xfrm>
            <a:off x="838200" y="1487838"/>
            <a:ext cx="10515600" cy="5370162"/>
          </a:xfrm>
        </p:spPr>
        <p:txBody>
          <a:bodyPr>
            <a:normAutofit/>
          </a:bodyPr>
          <a:lstStyle/>
          <a:p>
            <a:r>
              <a:rPr lang="en-US" altLang="zh-CN" dirty="0" smtClean="0"/>
              <a:t>Data Profile:</a:t>
            </a:r>
          </a:p>
          <a:p>
            <a:pPr lvl="1"/>
            <a:r>
              <a:rPr lang="en-US" altLang="zh-CN" dirty="0" smtClean="0"/>
              <a:t>For type T, DProf </a:t>
            </a:r>
            <a:r>
              <a:rPr lang="en-US" altLang="zh-CN" dirty="0"/>
              <a:t>combines all of the path traces for T. The CPU </a:t>
            </a:r>
            <a:r>
              <a:rPr lang="en-US" altLang="zh-CN" dirty="0" smtClean="0"/>
              <a:t>bounce flag </a:t>
            </a:r>
            <a:r>
              <a:rPr lang="en-US" altLang="zh-CN" dirty="0"/>
              <a:t>in T’s data profile will be set if any path trace for </a:t>
            </a:r>
            <a:r>
              <a:rPr lang="en-US" altLang="zh-CN" dirty="0" smtClean="0"/>
              <a:t>T indicates </a:t>
            </a:r>
            <a:r>
              <a:rPr lang="en-US" altLang="zh-CN" dirty="0"/>
              <a:t>a CPU change</a:t>
            </a:r>
            <a:r>
              <a:rPr lang="en-US" altLang="zh-CN" dirty="0" smtClean="0"/>
              <a:t>.</a:t>
            </a:r>
          </a:p>
          <a:p>
            <a:r>
              <a:rPr lang="en-US" altLang="zh-CN" dirty="0" smtClean="0"/>
              <a:t>Working Set:</a:t>
            </a:r>
          </a:p>
          <a:p>
            <a:pPr lvl="1"/>
            <a:r>
              <a:rPr lang="en-US" altLang="zh-CN" dirty="0" smtClean="0"/>
              <a:t>DProf run a cache simulation, randomly picks objects from the address set and paths from the path traces and simulates the memory accesses.</a:t>
            </a:r>
          </a:p>
          <a:p>
            <a:pPr lvl="1"/>
            <a:r>
              <a:rPr lang="en-US" altLang="zh-CN" dirty="0" smtClean="0"/>
              <a:t>Then counts how many distinct pieces of memory are ever stored in each associativity; </a:t>
            </a:r>
          </a:p>
          <a:p>
            <a:pPr lvl="1"/>
            <a:r>
              <a:rPr lang="en-US" altLang="zh-CN" dirty="0" smtClean="0"/>
              <a:t>The </a:t>
            </a:r>
            <a:r>
              <a:rPr lang="en-US" altLang="zh-CN" dirty="0"/>
              <a:t>associativity sets with the highest counts are </a:t>
            </a:r>
            <a:r>
              <a:rPr lang="en-US" altLang="zh-CN" dirty="0" smtClean="0"/>
              <a:t>the most </a:t>
            </a:r>
            <a:r>
              <a:rPr lang="en-US" altLang="zh-CN" dirty="0"/>
              <a:t>likely to be suffering associativity conflict </a:t>
            </a:r>
            <a:r>
              <a:rPr lang="en-US" altLang="zh-CN" dirty="0" smtClean="0"/>
              <a:t>misses;</a:t>
            </a:r>
          </a:p>
          <a:p>
            <a:pPr lvl="1"/>
            <a:r>
              <a:rPr lang="en-US" altLang="zh-CN" dirty="0" smtClean="0"/>
              <a:t>Also count the number of each data type that is present in the cache, suggest ways to reduce the working set size.</a:t>
            </a:r>
            <a:endParaRPr lang="en-US" altLang="zh-CN" dirty="0"/>
          </a:p>
          <a:p>
            <a:pPr lvl="1"/>
            <a:endParaRPr lang="en-US" altLang="zh-CN" dirty="0" smtClean="0"/>
          </a:p>
        </p:txBody>
      </p:sp>
    </p:spTree>
    <p:extLst>
      <p:ext uri="{BB962C8B-B14F-4D97-AF65-F5344CB8AC3E}">
        <p14:creationId xmlns:p14="http://schemas.microsoft.com/office/powerpoint/2010/main" val="2276332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smtClean="0"/>
              <a:t>Generating Views</a:t>
            </a:r>
            <a:endParaRPr lang="zh-CN" altLang="en-US" dirty="0"/>
          </a:p>
        </p:txBody>
      </p:sp>
      <p:sp>
        <p:nvSpPr>
          <p:cNvPr id="3" name="内容占位符 2"/>
          <p:cNvSpPr>
            <a:spLocks noGrp="1"/>
          </p:cNvSpPr>
          <p:nvPr>
            <p:ph idx="1"/>
          </p:nvPr>
        </p:nvSpPr>
        <p:spPr>
          <a:xfrm>
            <a:off x="838199" y="1487838"/>
            <a:ext cx="10987007" cy="5370162"/>
          </a:xfrm>
        </p:spPr>
        <p:txBody>
          <a:bodyPr>
            <a:normAutofit/>
          </a:bodyPr>
          <a:lstStyle/>
          <a:p>
            <a:r>
              <a:rPr lang="en-US" altLang="zh-CN" dirty="0" smtClean="0"/>
              <a:t>Miss Classification</a:t>
            </a:r>
          </a:p>
          <a:p>
            <a:r>
              <a:rPr lang="en-US" altLang="zh-CN" dirty="0" smtClean="0"/>
              <a:t>DProf use path traces to classify cache misses into three categories:</a:t>
            </a:r>
          </a:p>
          <a:p>
            <a:r>
              <a:rPr lang="en-US" altLang="zh-CN" dirty="0" smtClean="0"/>
              <a:t>Invalidations</a:t>
            </a:r>
          </a:p>
          <a:p>
            <a:pPr lvl="1"/>
            <a:r>
              <a:rPr lang="en-US" altLang="zh-CN" dirty="0" smtClean="0"/>
              <a:t>DProf uses path traces to identify misses due to invalidations, and thus to identify instructions that cause invalidations. </a:t>
            </a:r>
          </a:p>
          <a:p>
            <a:r>
              <a:rPr lang="en-US" altLang="zh-CN" dirty="0" smtClean="0"/>
              <a:t>Conflict misses</a:t>
            </a:r>
          </a:p>
          <a:p>
            <a:pPr lvl="1"/>
            <a:r>
              <a:rPr lang="en-US" altLang="zh-CN" dirty="0" smtClean="0"/>
              <a:t>Determine </a:t>
            </a:r>
            <a:r>
              <a:rPr lang="en-US" altLang="zh-CN" dirty="0"/>
              <a:t>what associativity sets a particular data type </a:t>
            </a:r>
            <a:r>
              <a:rPr lang="en-US" altLang="zh-CN" dirty="0" smtClean="0"/>
              <a:t>falls into;</a:t>
            </a:r>
          </a:p>
          <a:p>
            <a:pPr lvl="1"/>
            <a:r>
              <a:rPr lang="en-US" altLang="zh-CN" dirty="0" smtClean="0"/>
              <a:t>Determine </a:t>
            </a:r>
            <a:r>
              <a:rPr lang="en-US" altLang="zh-CN" dirty="0"/>
              <a:t>whether those associativity sets </a:t>
            </a:r>
            <a:r>
              <a:rPr lang="en-US" altLang="zh-CN" dirty="0" smtClean="0"/>
              <a:t>are used </a:t>
            </a:r>
            <a:r>
              <a:rPr lang="en-US" altLang="zh-CN" dirty="0"/>
              <a:t>to store significantly more data than other sets.</a:t>
            </a:r>
            <a:endParaRPr lang="en-US" altLang="zh-CN" dirty="0" smtClean="0"/>
          </a:p>
          <a:p>
            <a:r>
              <a:rPr lang="en-US" altLang="zh-CN" dirty="0" smtClean="0"/>
              <a:t>Capacity misses	</a:t>
            </a:r>
          </a:p>
          <a:p>
            <a:pPr lvl="1"/>
            <a:r>
              <a:rPr lang="en-US" altLang="zh-CN" dirty="0" smtClean="0"/>
              <a:t>The total amount </a:t>
            </a:r>
            <a:r>
              <a:rPr lang="en-US" altLang="zh-CN" dirty="0"/>
              <a:t>of data actively used by the software is greater than the size of the cache. </a:t>
            </a:r>
            <a:endParaRPr lang="en-US" altLang="zh-CN" dirty="0" smtClean="0"/>
          </a:p>
        </p:txBody>
      </p:sp>
    </p:spTree>
    <p:extLst>
      <p:ext uri="{BB962C8B-B14F-4D97-AF65-F5344CB8AC3E}">
        <p14:creationId xmlns:p14="http://schemas.microsoft.com/office/powerpoint/2010/main" val="890652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a:t>Collecting Path Traces and Address Sets</a:t>
            </a:r>
            <a:endParaRPr lang="zh-CN" altLang="en-US" dirty="0"/>
          </a:p>
        </p:txBody>
      </p:sp>
      <p:sp>
        <p:nvSpPr>
          <p:cNvPr id="3" name="内容占位符 2"/>
          <p:cNvSpPr>
            <a:spLocks noGrp="1"/>
          </p:cNvSpPr>
          <p:nvPr>
            <p:ph idx="1"/>
          </p:nvPr>
        </p:nvSpPr>
        <p:spPr>
          <a:xfrm>
            <a:off x="838200" y="1487838"/>
            <a:ext cx="10515600" cy="5370162"/>
          </a:xfrm>
        </p:spPr>
        <p:txBody>
          <a:bodyPr>
            <a:normAutofit/>
          </a:bodyPr>
          <a:lstStyle/>
          <a:p>
            <a:pPr>
              <a:lnSpc>
                <a:spcPct val="100000"/>
              </a:lnSpc>
            </a:pPr>
            <a:r>
              <a:rPr lang="en-US" altLang="zh-CN" dirty="0" smtClean="0"/>
              <a:t>DProf constructs an </a:t>
            </a:r>
            <a:r>
              <a:rPr lang="en-US" altLang="zh-CN" b="1" dirty="0" smtClean="0"/>
              <a:t>address set </a:t>
            </a:r>
            <a:r>
              <a:rPr lang="en-US" altLang="zh-CN" dirty="0" smtClean="0"/>
              <a:t>by instrumenting the allocator to record allocation and deallocation of all objects.</a:t>
            </a:r>
          </a:p>
          <a:p>
            <a:pPr>
              <a:lnSpc>
                <a:spcPct val="100000"/>
              </a:lnSpc>
            </a:pPr>
            <a:r>
              <a:rPr lang="en-US" altLang="zh-CN" dirty="0" smtClean="0"/>
              <a:t>DProf pieces together </a:t>
            </a:r>
            <a:r>
              <a:rPr lang="en-US" altLang="zh-CN" b="1" dirty="0" smtClean="0"/>
              <a:t>path traces </a:t>
            </a:r>
            <a:r>
              <a:rPr lang="en-US" altLang="zh-CN" dirty="0" smtClean="0"/>
              <a:t>by sampling </a:t>
            </a:r>
            <a:r>
              <a:rPr lang="en-US" altLang="zh-CN" b="1" dirty="0" smtClean="0"/>
              <a:t>raw data </a:t>
            </a:r>
            <a:r>
              <a:rPr lang="en-US" altLang="zh-CN" dirty="0" smtClean="0"/>
              <a:t>from CPU performance monitoring hardware.</a:t>
            </a:r>
          </a:p>
          <a:p>
            <a:pPr lvl="1">
              <a:lnSpc>
                <a:spcPct val="100000"/>
              </a:lnSpc>
            </a:pPr>
            <a:r>
              <a:rPr lang="en-US" altLang="zh-CN" dirty="0" smtClean="0"/>
              <a:t>access samples: </a:t>
            </a:r>
            <a:r>
              <a:rPr lang="en-US" altLang="zh-CN" dirty="0"/>
              <a:t>records </a:t>
            </a:r>
            <a:r>
              <a:rPr lang="en-US" altLang="zh-CN" dirty="0" smtClean="0"/>
              <a:t>information for </a:t>
            </a:r>
            <a:r>
              <a:rPr lang="en-US" altLang="zh-CN" dirty="0"/>
              <a:t>a memory-referencing instruction </a:t>
            </a:r>
            <a:r>
              <a:rPr lang="en-US" altLang="zh-CN" dirty="0" smtClean="0"/>
              <a:t>execution;</a:t>
            </a:r>
          </a:p>
          <a:p>
            <a:pPr lvl="1">
              <a:lnSpc>
                <a:spcPct val="100000"/>
              </a:lnSpc>
            </a:pPr>
            <a:r>
              <a:rPr lang="en-US" altLang="zh-CN" dirty="0"/>
              <a:t>object access histories: a complete trace of all instructions that read or wrote a particular data </a:t>
            </a:r>
            <a:r>
              <a:rPr lang="en-US" altLang="zh-CN" dirty="0" smtClean="0"/>
              <a:t>object.</a:t>
            </a:r>
          </a:p>
        </p:txBody>
      </p:sp>
    </p:spTree>
    <p:extLst>
      <p:ext uri="{BB962C8B-B14F-4D97-AF65-F5344CB8AC3E}">
        <p14:creationId xmlns:p14="http://schemas.microsoft.com/office/powerpoint/2010/main" val="3042786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a:t>Collecting Path Traces and Address Sets</a:t>
            </a:r>
            <a:endParaRPr lang="zh-CN" altLang="en-US" dirty="0"/>
          </a:p>
        </p:txBody>
      </p:sp>
      <p:sp>
        <p:nvSpPr>
          <p:cNvPr id="3" name="内容占位符 2"/>
          <p:cNvSpPr>
            <a:spLocks noGrp="1"/>
          </p:cNvSpPr>
          <p:nvPr>
            <p:ph idx="1"/>
          </p:nvPr>
        </p:nvSpPr>
        <p:spPr>
          <a:xfrm>
            <a:off x="838200" y="1487838"/>
            <a:ext cx="10515600" cy="5370162"/>
          </a:xfrm>
        </p:spPr>
        <p:txBody>
          <a:bodyPr>
            <a:normAutofit/>
          </a:bodyPr>
          <a:lstStyle/>
          <a:p>
            <a:pPr>
              <a:lnSpc>
                <a:spcPct val="100000"/>
              </a:lnSpc>
            </a:pPr>
            <a:r>
              <a:rPr lang="en-US" altLang="zh-CN" dirty="0"/>
              <a:t>Access Samples</a:t>
            </a:r>
            <a:endParaRPr lang="en-US" altLang="zh-CN" dirty="0" smtClean="0"/>
          </a:p>
          <a:p>
            <a:pPr>
              <a:lnSpc>
                <a:spcPct val="100000"/>
              </a:lnSpc>
            </a:pPr>
            <a:r>
              <a:rPr lang="en-US" altLang="zh-CN" dirty="0" smtClean="0"/>
              <a:t>DProf use Instruction Based Sampling(IBS) to collect access samples. </a:t>
            </a:r>
          </a:p>
          <a:p>
            <a:pPr>
              <a:lnSpc>
                <a:spcPct val="100000"/>
              </a:lnSpc>
            </a:pPr>
            <a:r>
              <a:rPr lang="en-US" altLang="zh-CN" dirty="0" smtClean="0"/>
              <a:t>IBS tags an instruction that is about to enter the CPU’s pipeline. As a tagged instruction moves through the pipeline, built-in hardware counters keep track of major events.</a:t>
            </a:r>
          </a:p>
        </p:txBody>
      </p:sp>
      <p:pic>
        <p:nvPicPr>
          <p:cNvPr id="4" name="图片 3"/>
          <p:cNvPicPr>
            <a:picLocks noChangeAspect="1"/>
          </p:cNvPicPr>
          <p:nvPr/>
        </p:nvPicPr>
        <p:blipFill rotWithShape="1">
          <a:blip r:embed="rId3"/>
          <a:srcRect b="17972"/>
          <a:stretch/>
        </p:blipFill>
        <p:spPr>
          <a:xfrm>
            <a:off x="3183539" y="4420023"/>
            <a:ext cx="5824922" cy="2437977"/>
          </a:xfrm>
          <a:prstGeom prst="rect">
            <a:avLst/>
          </a:prstGeom>
        </p:spPr>
      </p:pic>
    </p:spTree>
    <p:extLst>
      <p:ext uri="{BB962C8B-B14F-4D97-AF65-F5344CB8AC3E}">
        <p14:creationId xmlns:p14="http://schemas.microsoft.com/office/powerpoint/2010/main" val="3588238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2990"/>
            <a:ext cx="10515600" cy="1325563"/>
          </a:xfrm>
        </p:spPr>
        <p:txBody>
          <a:bodyPr/>
          <a:lstStyle/>
          <a:p>
            <a:r>
              <a:rPr lang="en-US" altLang="zh-CN" dirty="0" smtClean="0"/>
              <a:t>Collecting Path Traces and Address Sets</a:t>
            </a:r>
            <a:endParaRPr lang="zh-CN" altLang="en-US" dirty="0"/>
          </a:p>
        </p:txBody>
      </p:sp>
      <p:sp>
        <p:nvSpPr>
          <p:cNvPr id="3" name="内容占位符 2"/>
          <p:cNvSpPr>
            <a:spLocks noGrp="1"/>
          </p:cNvSpPr>
          <p:nvPr>
            <p:ph idx="1"/>
          </p:nvPr>
        </p:nvSpPr>
        <p:spPr>
          <a:xfrm>
            <a:off x="838200" y="1480250"/>
            <a:ext cx="10515600" cy="4351338"/>
          </a:xfrm>
        </p:spPr>
        <p:txBody>
          <a:bodyPr/>
          <a:lstStyle/>
          <a:p>
            <a:pPr>
              <a:lnSpc>
                <a:spcPct val="100000"/>
              </a:lnSpc>
            </a:pPr>
            <a:r>
              <a:rPr lang="en-US" altLang="zh-CN" dirty="0" smtClean="0"/>
              <a:t>Access Samples</a:t>
            </a:r>
          </a:p>
          <a:p>
            <a:pPr>
              <a:lnSpc>
                <a:spcPct val="100000"/>
              </a:lnSpc>
            </a:pPr>
            <a:r>
              <a:rPr lang="en-US" altLang="zh-CN" dirty="0" err="1" smtClean="0"/>
              <a:t>DProf</a:t>
            </a:r>
            <a:r>
              <a:rPr lang="en-US" altLang="zh-CN" dirty="0" smtClean="0"/>
              <a:t> use Instruction Based Sampling(IBS) to collect access samples. </a:t>
            </a:r>
          </a:p>
          <a:p>
            <a:pPr>
              <a:lnSpc>
                <a:spcPct val="100000"/>
              </a:lnSpc>
            </a:pPr>
            <a:endParaRPr lang="zh-CN" altLang="en-US" dirty="0"/>
          </a:p>
        </p:txBody>
      </p:sp>
      <p:graphicFrame>
        <p:nvGraphicFramePr>
          <p:cNvPr id="4" name="图示 3"/>
          <p:cNvGraphicFramePr/>
          <p:nvPr>
            <p:extLst>
              <p:ext uri="{D42A27DB-BD31-4B8C-83A1-F6EECF244321}">
                <p14:modId xmlns:p14="http://schemas.microsoft.com/office/powerpoint/2010/main" val="3708411131"/>
              </p:ext>
            </p:extLst>
          </p:nvPr>
        </p:nvGraphicFramePr>
        <p:xfrm>
          <a:off x="1575581" y="2454205"/>
          <a:ext cx="8128000" cy="336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3006732460"/>
              </p:ext>
            </p:extLst>
          </p:nvPr>
        </p:nvGraphicFramePr>
        <p:xfrm>
          <a:off x="1575581" y="4165508"/>
          <a:ext cx="10244407" cy="35863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右大括号 5"/>
          <p:cNvSpPr/>
          <p:nvPr/>
        </p:nvSpPr>
        <p:spPr>
          <a:xfrm rot="16200000">
            <a:off x="6413837" y="45121"/>
            <a:ext cx="551446" cy="9978186"/>
          </a:xfrm>
          <a:prstGeom prst="rightBrace">
            <a:avLst>
              <a:gd name="adj1" fmla="val 8333"/>
              <a:gd name="adj2" fmla="val 289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775704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a:t>Collecting Path Traces and Address Sets</a:t>
            </a:r>
            <a:endParaRPr lang="zh-CN" altLang="en-US" dirty="0"/>
          </a:p>
        </p:txBody>
      </p:sp>
      <p:sp>
        <p:nvSpPr>
          <p:cNvPr id="3" name="内容占位符 2"/>
          <p:cNvSpPr>
            <a:spLocks noGrp="1"/>
          </p:cNvSpPr>
          <p:nvPr>
            <p:ph idx="1"/>
          </p:nvPr>
        </p:nvSpPr>
        <p:spPr>
          <a:xfrm>
            <a:off x="838200" y="1487838"/>
            <a:ext cx="10515600" cy="5370162"/>
          </a:xfrm>
        </p:spPr>
        <p:txBody>
          <a:bodyPr>
            <a:normAutofit/>
          </a:bodyPr>
          <a:lstStyle/>
          <a:p>
            <a:pPr>
              <a:lnSpc>
                <a:spcPct val="100000"/>
              </a:lnSpc>
            </a:pPr>
            <a:r>
              <a:rPr lang="en-US" altLang="zh-CN" dirty="0" smtClean="0"/>
              <a:t>To construct an access sample, DProf needs to compute the type and offset that corresponds to the memory address.</a:t>
            </a:r>
          </a:p>
          <a:p>
            <a:pPr>
              <a:lnSpc>
                <a:spcPct val="100000"/>
              </a:lnSpc>
            </a:pPr>
            <a:r>
              <a:rPr lang="en-US" altLang="zh-CN" dirty="0" smtClean="0"/>
              <a:t>DProf implements </a:t>
            </a:r>
            <a:r>
              <a:rPr lang="en-US" altLang="zh-CN" dirty="0"/>
              <a:t>a memory type resolver whose job is to </a:t>
            </a:r>
            <a:r>
              <a:rPr lang="en-US" altLang="zh-CN" dirty="0" smtClean="0"/>
              <a:t>generate a </a:t>
            </a:r>
            <a:r>
              <a:rPr lang="en-US" altLang="zh-CN" dirty="0"/>
              <a:t>type and offset for any memory address at runtime</a:t>
            </a:r>
            <a:r>
              <a:rPr lang="en-US" altLang="zh-CN" dirty="0" smtClean="0"/>
              <a:t>.</a:t>
            </a:r>
          </a:p>
          <a:p>
            <a:pPr>
              <a:lnSpc>
                <a:spcPct val="100000"/>
              </a:lnSpc>
            </a:pPr>
            <a:r>
              <a:rPr lang="en-US" altLang="zh-CN" dirty="0" smtClean="0"/>
              <a:t>Dynamically-allocated memory:</a:t>
            </a:r>
          </a:p>
          <a:p>
            <a:pPr lvl="1">
              <a:lnSpc>
                <a:spcPct val="100000"/>
              </a:lnSpc>
            </a:pPr>
            <a:r>
              <a:rPr lang="en-US" altLang="zh-CN" dirty="0" smtClean="0"/>
              <a:t>Modifies the allocator to keep track of the type of all outstanding allocations.</a:t>
            </a:r>
            <a:endParaRPr lang="en-US" altLang="zh-CN" dirty="0"/>
          </a:p>
          <a:p>
            <a:pPr>
              <a:lnSpc>
                <a:spcPct val="100000"/>
              </a:lnSpc>
            </a:pPr>
            <a:r>
              <a:rPr lang="en-US" altLang="zh-CN" dirty="0" smtClean="0"/>
              <a:t>Statically-allocated memory:</a:t>
            </a:r>
          </a:p>
          <a:p>
            <a:pPr lvl="1">
              <a:lnSpc>
                <a:spcPct val="100000"/>
              </a:lnSpc>
            </a:pPr>
            <a:r>
              <a:rPr lang="en-US" altLang="zh-CN" dirty="0" smtClean="0"/>
              <a:t>Look the debug information.</a:t>
            </a:r>
          </a:p>
          <a:p>
            <a:pPr>
              <a:lnSpc>
                <a:spcPct val="100000"/>
              </a:lnSpc>
            </a:pPr>
            <a:endParaRPr lang="en-US" altLang="zh-CN" dirty="0" smtClean="0"/>
          </a:p>
        </p:txBody>
      </p:sp>
    </p:spTree>
    <p:extLst>
      <p:ext uri="{BB962C8B-B14F-4D97-AF65-F5344CB8AC3E}">
        <p14:creationId xmlns:p14="http://schemas.microsoft.com/office/powerpoint/2010/main" val="2530334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a:t>Collecting Path Traces and Address Sets</a:t>
            </a:r>
            <a:endParaRPr lang="zh-CN" altLang="en-US" dirty="0"/>
          </a:p>
        </p:txBody>
      </p:sp>
      <p:sp>
        <p:nvSpPr>
          <p:cNvPr id="3" name="内容占位符 2"/>
          <p:cNvSpPr>
            <a:spLocks noGrp="1"/>
          </p:cNvSpPr>
          <p:nvPr>
            <p:ph idx="1"/>
          </p:nvPr>
        </p:nvSpPr>
        <p:spPr>
          <a:xfrm>
            <a:off x="838200" y="1487838"/>
            <a:ext cx="10515600" cy="5370162"/>
          </a:xfrm>
        </p:spPr>
        <p:txBody>
          <a:bodyPr>
            <a:normAutofit/>
          </a:bodyPr>
          <a:lstStyle/>
          <a:p>
            <a:r>
              <a:rPr lang="en-US" altLang="zh-CN" dirty="0" smtClean="0"/>
              <a:t>Object Access Histories:</a:t>
            </a:r>
          </a:p>
          <a:p>
            <a:r>
              <a:rPr lang="en-US" altLang="zh-CN" dirty="0" smtClean="0"/>
              <a:t>Recording all instruction pointers that access a given object.</a:t>
            </a:r>
          </a:p>
          <a:p>
            <a:r>
              <a:rPr lang="en-US" altLang="zh-CN" dirty="0" smtClean="0"/>
              <a:t>DProf use debug registers that generate an interrupt for every access to a given address to monitor object.</a:t>
            </a:r>
          </a:p>
          <a:p>
            <a:r>
              <a:rPr lang="en-US" altLang="zh-CN" dirty="0" smtClean="0"/>
              <a:t>When an allocation happens, DProf configures the debug registers to trace the given offset within the memory region.</a:t>
            </a:r>
          </a:p>
        </p:txBody>
      </p:sp>
      <p:pic>
        <p:nvPicPr>
          <p:cNvPr id="4" name="图片 3"/>
          <p:cNvPicPr>
            <a:picLocks noChangeAspect="1"/>
          </p:cNvPicPr>
          <p:nvPr/>
        </p:nvPicPr>
        <p:blipFill>
          <a:blip r:embed="rId3"/>
          <a:stretch>
            <a:fillRect/>
          </a:stretch>
        </p:blipFill>
        <p:spPr>
          <a:xfrm>
            <a:off x="2517715" y="4821382"/>
            <a:ext cx="7306950" cy="2036618"/>
          </a:xfrm>
          <a:prstGeom prst="rect">
            <a:avLst/>
          </a:prstGeom>
        </p:spPr>
      </p:pic>
    </p:spTree>
    <p:extLst>
      <p:ext uri="{BB962C8B-B14F-4D97-AF65-F5344CB8AC3E}">
        <p14:creationId xmlns:p14="http://schemas.microsoft.com/office/powerpoint/2010/main" val="2110114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a:t>Collecting Path Traces and Address Sets</a:t>
            </a:r>
            <a:endParaRPr lang="zh-CN" altLang="en-US" dirty="0"/>
          </a:p>
        </p:txBody>
      </p:sp>
      <p:sp>
        <p:nvSpPr>
          <p:cNvPr id="3" name="内容占位符 2"/>
          <p:cNvSpPr>
            <a:spLocks noGrp="1"/>
          </p:cNvSpPr>
          <p:nvPr>
            <p:ph idx="1"/>
          </p:nvPr>
        </p:nvSpPr>
        <p:spPr>
          <a:xfrm>
            <a:off x="838200" y="1487838"/>
            <a:ext cx="10515600" cy="5370162"/>
          </a:xfrm>
        </p:spPr>
        <p:txBody>
          <a:bodyPr>
            <a:normAutofit/>
          </a:bodyPr>
          <a:lstStyle/>
          <a:p>
            <a:r>
              <a:rPr lang="en-US" altLang="zh-CN" dirty="0" smtClean="0"/>
              <a:t>Path Trace Generation</a:t>
            </a:r>
          </a:p>
          <a:p>
            <a:r>
              <a:rPr lang="en-US" altLang="zh-CN" dirty="0" smtClean="0"/>
              <a:t>Combines the two data sets to create path traces for each data type.</a:t>
            </a:r>
          </a:p>
          <a:p>
            <a:r>
              <a:rPr lang="en-US" altLang="zh-CN" dirty="0" smtClean="0"/>
              <a:t>First, aggregates all access samples that are same.</a:t>
            </a:r>
          </a:p>
          <a:p>
            <a:r>
              <a:rPr lang="en-US" altLang="zh-CN" dirty="0" smtClean="0"/>
              <a:t>Augments object access histories with data from the access samples by adding the miss, level.</a:t>
            </a:r>
          </a:p>
          <a:p>
            <a:r>
              <a:rPr lang="en-US" altLang="zh-CN" dirty="0" smtClean="0"/>
              <a:t>Combines all augmented object access histories that have the same execution path.</a:t>
            </a:r>
          </a:p>
        </p:txBody>
      </p:sp>
    </p:spTree>
    <p:extLst>
      <p:ext uri="{BB962C8B-B14F-4D97-AF65-F5344CB8AC3E}">
        <p14:creationId xmlns:p14="http://schemas.microsoft.com/office/powerpoint/2010/main" val="2721871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1709738"/>
            <a:ext cx="11360150" cy="2852737"/>
          </a:xfrm>
        </p:spPr>
        <p:txBody>
          <a:bodyPr/>
          <a:lstStyle/>
          <a:p>
            <a:r>
              <a:rPr lang="en-US" altLang="zh-CN" dirty="0"/>
              <a:t>The UNIX </a:t>
            </a:r>
            <a:r>
              <a:rPr lang="en-US" altLang="zh-CN" dirty="0" smtClean="0"/>
              <a:t>Time Sharing System</a:t>
            </a:r>
            <a:endParaRPr lang="zh-CN" altLang="en-US" dirty="0"/>
          </a:p>
        </p:txBody>
      </p:sp>
      <p:sp>
        <p:nvSpPr>
          <p:cNvPr id="5" name="文本占位符 4"/>
          <p:cNvSpPr>
            <a:spLocks noGrp="1"/>
          </p:cNvSpPr>
          <p:nvPr>
            <p:ph type="body" idx="1"/>
          </p:nvPr>
        </p:nvSpPr>
        <p:spPr/>
        <p:txBody>
          <a:bodyPr/>
          <a:lstStyle/>
          <a:p>
            <a:r>
              <a:rPr lang="en-US" altLang="zh-CN" dirty="0">
                <a:solidFill>
                  <a:schemeClr val="tx1"/>
                </a:solidFill>
              </a:rPr>
              <a:t>D. M. Ritchie and K. Thompson</a:t>
            </a:r>
            <a:endParaRPr lang="zh-CN" altLang="en-US" dirty="0">
              <a:solidFill>
                <a:schemeClr val="tx1"/>
              </a:solidFill>
            </a:endParaRPr>
          </a:p>
        </p:txBody>
      </p:sp>
    </p:spTree>
    <p:extLst>
      <p:ext uri="{BB962C8B-B14F-4D97-AF65-F5344CB8AC3E}">
        <p14:creationId xmlns:p14="http://schemas.microsoft.com/office/powerpoint/2010/main" val="3288728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2713"/>
          </a:xfrm>
        </p:spPr>
        <p:txBody>
          <a:bodyPr/>
          <a:lstStyle/>
          <a:p>
            <a:r>
              <a:rPr lang="en-US" altLang="zh-CN" dirty="0"/>
              <a:t>Collecting Path Traces and Address Sets</a:t>
            </a:r>
            <a:endParaRPr lang="zh-CN" altLang="en-US" dirty="0"/>
          </a:p>
        </p:txBody>
      </p:sp>
      <p:sp>
        <p:nvSpPr>
          <p:cNvPr id="3" name="内容占位符 2"/>
          <p:cNvSpPr>
            <a:spLocks noGrp="1"/>
          </p:cNvSpPr>
          <p:nvPr>
            <p:ph idx="1"/>
          </p:nvPr>
        </p:nvSpPr>
        <p:spPr>
          <a:xfrm>
            <a:off x="838200" y="1487838"/>
            <a:ext cx="10515600" cy="5370162"/>
          </a:xfrm>
        </p:spPr>
        <p:txBody>
          <a:bodyPr>
            <a:normAutofit/>
          </a:bodyPr>
          <a:lstStyle/>
          <a:p>
            <a:pPr>
              <a:lnSpc>
                <a:spcPct val="100000"/>
              </a:lnSpc>
            </a:pPr>
            <a:r>
              <a:rPr lang="en-US" altLang="zh-CN" dirty="0" smtClean="0"/>
              <a:t>What </a:t>
            </a:r>
            <a:r>
              <a:rPr lang="en-US" altLang="zh-CN" dirty="0" err="1" smtClean="0"/>
              <a:t>DProf</a:t>
            </a:r>
            <a:r>
              <a:rPr lang="en-US" altLang="zh-CN" dirty="0"/>
              <a:t> </a:t>
            </a:r>
            <a:r>
              <a:rPr lang="en-US" altLang="zh-CN" dirty="0" smtClean="0"/>
              <a:t>need?</a:t>
            </a:r>
          </a:p>
          <a:p>
            <a:pPr>
              <a:lnSpc>
                <a:spcPct val="100000"/>
              </a:lnSpc>
            </a:pPr>
            <a:r>
              <a:rPr lang="en-US" altLang="zh-CN" dirty="0" smtClean="0"/>
              <a:t>Hardware: AMD Instruction Based Sampling (IBS)</a:t>
            </a:r>
          </a:p>
          <a:p>
            <a:pPr lvl="1">
              <a:lnSpc>
                <a:spcPct val="100000"/>
              </a:lnSpc>
            </a:pPr>
            <a:r>
              <a:rPr lang="en-US" altLang="zh-CN" dirty="0" smtClean="0"/>
              <a:t>Detailed CPU execution sampling and report instructions address.</a:t>
            </a:r>
          </a:p>
          <a:p>
            <a:pPr>
              <a:lnSpc>
                <a:spcPct val="100000"/>
              </a:lnSpc>
            </a:pPr>
            <a:r>
              <a:rPr lang="en-US" altLang="zh-CN" dirty="0" smtClean="0"/>
              <a:t>Hardware: Debug Registers</a:t>
            </a:r>
          </a:p>
          <a:p>
            <a:pPr lvl="1">
              <a:lnSpc>
                <a:spcPct val="100000"/>
              </a:lnSpc>
            </a:pPr>
            <a:r>
              <a:rPr lang="en-US" altLang="zh-CN" dirty="0" smtClean="0"/>
              <a:t>Monitor data object and report the resulting offset access histories</a:t>
            </a:r>
          </a:p>
          <a:p>
            <a:pPr>
              <a:lnSpc>
                <a:spcPct val="100000"/>
              </a:lnSpc>
            </a:pPr>
            <a:r>
              <a:rPr lang="en-US" altLang="zh-CN" dirty="0" smtClean="0"/>
              <a:t>OS: Linux memory allocator</a:t>
            </a:r>
          </a:p>
          <a:p>
            <a:pPr lvl="1">
              <a:lnSpc>
                <a:spcPct val="100000"/>
              </a:lnSpc>
            </a:pPr>
            <a:r>
              <a:rPr lang="en-US" altLang="zh-CN" dirty="0" smtClean="0"/>
              <a:t>Record allocation and deallocation of all object and type for address set.</a:t>
            </a:r>
          </a:p>
          <a:p>
            <a:pPr lvl="1">
              <a:lnSpc>
                <a:spcPct val="100000"/>
              </a:lnSpc>
            </a:pPr>
            <a:endParaRPr lang="en-US" altLang="zh-CN" dirty="0" smtClean="0"/>
          </a:p>
        </p:txBody>
      </p:sp>
      <p:sp>
        <p:nvSpPr>
          <p:cNvPr id="4" name="矩形 3"/>
          <p:cNvSpPr/>
          <p:nvPr/>
        </p:nvSpPr>
        <p:spPr>
          <a:xfrm>
            <a:off x="2758966" y="2033106"/>
            <a:ext cx="6006662" cy="577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437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r>
              <a:rPr lang="en-US" altLang="zh-CN" dirty="0" err="1" smtClean="0"/>
              <a:t>Memcached</a:t>
            </a:r>
            <a:endParaRPr lang="zh-CN" altLang="en-US" dirty="0"/>
          </a:p>
        </p:txBody>
      </p:sp>
      <p:sp>
        <p:nvSpPr>
          <p:cNvPr id="3" name="内容占位符 2"/>
          <p:cNvSpPr>
            <a:spLocks noGrp="1"/>
          </p:cNvSpPr>
          <p:nvPr>
            <p:ph idx="1"/>
          </p:nvPr>
        </p:nvSpPr>
        <p:spPr>
          <a:xfrm>
            <a:off x="582693" y="4119742"/>
            <a:ext cx="7320336" cy="2555377"/>
          </a:xfrm>
        </p:spPr>
        <p:txBody>
          <a:bodyPr>
            <a:normAutofit lnSpcReduction="10000"/>
          </a:bodyPr>
          <a:lstStyle/>
          <a:p>
            <a:r>
              <a:rPr lang="en-US" altLang="zh-CN" sz="2400" dirty="0" smtClean="0"/>
              <a:t>Data flow for </a:t>
            </a:r>
            <a:r>
              <a:rPr lang="en-US" altLang="zh-CN" sz="2400" dirty="0" err="1" smtClean="0"/>
              <a:t>skbuffs</a:t>
            </a:r>
            <a:r>
              <a:rPr lang="en-US" altLang="zh-CN" sz="2400" dirty="0"/>
              <a:t>. </a:t>
            </a:r>
            <a:r>
              <a:rPr lang="en-US" altLang="zh-CN" sz="2400" dirty="0" smtClean="0"/>
              <a:t>‘</a:t>
            </a:r>
            <a:r>
              <a:rPr lang="en-US" altLang="zh-CN" sz="2400" dirty="0" err="1" smtClean="0"/>
              <a:t>skbuffs</a:t>
            </a:r>
            <a:r>
              <a:rPr lang="en-US" altLang="zh-CN" sz="2400" dirty="0" smtClean="0"/>
              <a:t>’ </a:t>
            </a:r>
            <a:r>
              <a:rPr lang="en-US" altLang="zh-CN" sz="2400" dirty="0"/>
              <a:t>on the transmit path jump from one core to another between a call to </a:t>
            </a:r>
            <a:r>
              <a:rPr lang="en-US" altLang="zh-CN" sz="2400" dirty="0" err="1"/>
              <a:t>pfifo_fast_enqueue</a:t>
            </a:r>
            <a:r>
              <a:rPr lang="en-US" altLang="zh-CN" sz="2400" dirty="0"/>
              <a:t> and </a:t>
            </a:r>
            <a:r>
              <a:rPr lang="en-US" altLang="zh-CN" sz="2400" dirty="0" err="1"/>
              <a:t>pfifo_fast_dequeue</a:t>
            </a:r>
            <a:r>
              <a:rPr lang="en-US" altLang="zh-CN" sz="2400" dirty="0" smtClean="0"/>
              <a:t>.</a:t>
            </a:r>
          </a:p>
          <a:p>
            <a:r>
              <a:rPr lang="en-US" altLang="zh-CN" sz="2400" dirty="0"/>
              <a:t>Choose the local queue rather than </a:t>
            </a:r>
            <a:r>
              <a:rPr lang="en-US" altLang="zh-CN" sz="2400" dirty="0" smtClean="0"/>
              <a:t>balancing transmit </a:t>
            </a:r>
            <a:r>
              <a:rPr lang="en-US" altLang="zh-CN" sz="2400" dirty="0"/>
              <a:t>load by hashing to a remote queue. </a:t>
            </a:r>
            <a:endParaRPr lang="en-US" altLang="zh-CN" sz="2400" dirty="0" smtClean="0"/>
          </a:p>
          <a:p>
            <a:r>
              <a:rPr lang="en-US" altLang="zh-CN" sz="2400" dirty="0" smtClean="0"/>
              <a:t>Modifying the kernel </a:t>
            </a:r>
            <a:r>
              <a:rPr lang="en-US" altLang="zh-CN" sz="2400" dirty="0"/>
              <a:t>in this way increased performance by 57%.</a:t>
            </a:r>
            <a:endParaRPr lang="zh-CN" altLang="en-US" sz="2400" dirty="0"/>
          </a:p>
          <a:p>
            <a:endParaRPr lang="zh-CN" altLang="en-US" sz="2400" dirty="0"/>
          </a:p>
        </p:txBody>
      </p:sp>
      <p:pic>
        <p:nvPicPr>
          <p:cNvPr id="4" name="图片 3"/>
          <p:cNvPicPr>
            <a:picLocks noChangeAspect="1"/>
          </p:cNvPicPr>
          <p:nvPr/>
        </p:nvPicPr>
        <p:blipFill>
          <a:blip r:embed="rId3"/>
          <a:stretch>
            <a:fillRect/>
          </a:stretch>
        </p:blipFill>
        <p:spPr>
          <a:xfrm>
            <a:off x="7642061" y="0"/>
            <a:ext cx="4238945" cy="6675120"/>
          </a:xfrm>
          <a:prstGeom prst="rect">
            <a:avLst/>
          </a:prstGeom>
        </p:spPr>
      </p:pic>
      <p:pic>
        <p:nvPicPr>
          <p:cNvPr id="6" name="图片 5"/>
          <p:cNvPicPr>
            <a:picLocks noChangeAspect="1"/>
          </p:cNvPicPr>
          <p:nvPr/>
        </p:nvPicPr>
        <p:blipFill>
          <a:blip r:embed="rId4"/>
          <a:stretch>
            <a:fillRect/>
          </a:stretch>
        </p:blipFill>
        <p:spPr>
          <a:xfrm>
            <a:off x="70381" y="1417233"/>
            <a:ext cx="8342099" cy="2272452"/>
          </a:xfrm>
          <a:prstGeom prst="rect">
            <a:avLst/>
          </a:prstGeom>
        </p:spPr>
      </p:pic>
      <p:sp>
        <p:nvSpPr>
          <p:cNvPr id="7" name="矩形 6"/>
          <p:cNvSpPr/>
          <p:nvPr/>
        </p:nvSpPr>
        <p:spPr>
          <a:xfrm>
            <a:off x="92840" y="2636401"/>
            <a:ext cx="8152802" cy="2351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894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Evaluate with </a:t>
            </a:r>
            <a:r>
              <a:rPr lang="en-US" altLang="zh-CN" dirty="0" err="1" smtClean="0"/>
              <a:t>OProfile</a:t>
            </a:r>
            <a:endParaRPr lang="zh-CN" altLang="en-US" dirty="0"/>
          </a:p>
        </p:txBody>
      </p:sp>
      <p:sp>
        <p:nvSpPr>
          <p:cNvPr id="3" name="内容占位符 2"/>
          <p:cNvSpPr>
            <a:spLocks noGrp="1"/>
          </p:cNvSpPr>
          <p:nvPr>
            <p:ph idx="1"/>
          </p:nvPr>
        </p:nvSpPr>
        <p:spPr>
          <a:xfrm>
            <a:off x="838200" y="1825625"/>
            <a:ext cx="6890428" cy="4351338"/>
          </a:xfrm>
        </p:spPr>
        <p:txBody>
          <a:bodyPr/>
          <a:lstStyle/>
          <a:p>
            <a:r>
              <a:rPr lang="en-US" altLang="zh-CN" dirty="0" err="1" smtClean="0"/>
              <a:t>OProfile</a:t>
            </a:r>
            <a:r>
              <a:rPr lang="en-US" altLang="zh-CN" dirty="0" smtClean="0"/>
              <a:t> </a:t>
            </a:r>
            <a:r>
              <a:rPr lang="en-US" altLang="zh-CN" dirty="0"/>
              <a:t>is an execution profiler, reporting the </a:t>
            </a:r>
            <a:r>
              <a:rPr lang="en-US" altLang="zh-CN" dirty="0" smtClean="0"/>
              <a:t>cost of </a:t>
            </a:r>
            <a:r>
              <a:rPr lang="en-US" altLang="zh-CN" dirty="0"/>
              <a:t>each function or line of code</a:t>
            </a:r>
            <a:r>
              <a:rPr lang="en-US" altLang="zh-CN" dirty="0" smtClean="0"/>
              <a:t>.</a:t>
            </a:r>
          </a:p>
          <a:p>
            <a:r>
              <a:rPr lang="en-US" altLang="zh-CN" dirty="0"/>
              <a:t>It is hard to tell which functions are </a:t>
            </a:r>
            <a:r>
              <a:rPr lang="en-US" altLang="zh-CN" dirty="0" smtClean="0"/>
              <a:t>potential performance </a:t>
            </a:r>
            <a:r>
              <a:rPr lang="en-US" altLang="zh-CN" dirty="0"/>
              <a:t>problems, since none stand out</a:t>
            </a:r>
            <a:r>
              <a:rPr lang="en-US" altLang="zh-CN" dirty="0" smtClean="0"/>
              <a:t>.</a:t>
            </a:r>
          </a:p>
          <a:p>
            <a:endParaRPr lang="zh-CN" altLang="en-US" dirty="0"/>
          </a:p>
        </p:txBody>
      </p:sp>
      <p:pic>
        <p:nvPicPr>
          <p:cNvPr id="4" name="图片 3"/>
          <p:cNvPicPr>
            <a:picLocks noChangeAspect="1"/>
          </p:cNvPicPr>
          <p:nvPr/>
        </p:nvPicPr>
        <p:blipFill>
          <a:blip r:embed="rId3"/>
          <a:stretch>
            <a:fillRect/>
          </a:stretch>
        </p:blipFill>
        <p:spPr>
          <a:xfrm>
            <a:off x="7728628" y="0"/>
            <a:ext cx="4099163" cy="6858000"/>
          </a:xfrm>
          <a:prstGeom prst="rect">
            <a:avLst/>
          </a:prstGeom>
        </p:spPr>
      </p:pic>
      <p:sp>
        <p:nvSpPr>
          <p:cNvPr id="5" name="矩形 4"/>
          <p:cNvSpPr/>
          <p:nvPr/>
        </p:nvSpPr>
        <p:spPr>
          <a:xfrm>
            <a:off x="9629503" y="6609806"/>
            <a:ext cx="1724297" cy="2481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629502" y="2477588"/>
            <a:ext cx="1724297" cy="2481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2831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Evaluation—Apache</a:t>
            </a:r>
            <a:endParaRPr lang="zh-CN" altLang="en-US" dirty="0"/>
          </a:p>
        </p:txBody>
      </p:sp>
      <p:pic>
        <p:nvPicPr>
          <p:cNvPr id="4" name="内容占位符 3"/>
          <p:cNvPicPr>
            <a:picLocks noGrp="1" noChangeAspect="1"/>
          </p:cNvPicPr>
          <p:nvPr>
            <p:ph idx="1"/>
          </p:nvPr>
        </p:nvPicPr>
        <p:blipFill rotWithShape="1">
          <a:blip r:embed="rId3"/>
          <a:srcRect t="55738"/>
          <a:stretch/>
        </p:blipFill>
        <p:spPr>
          <a:xfrm>
            <a:off x="948378" y="3898231"/>
            <a:ext cx="10295243" cy="2224374"/>
          </a:xfrm>
          <a:prstGeom prst="rect">
            <a:avLst/>
          </a:prstGeom>
        </p:spPr>
      </p:pic>
      <p:pic>
        <p:nvPicPr>
          <p:cNvPr id="5" name="内容占位符 3"/>
          <p:cNvPicPr>
            <a:picLocks noChangeAspect="1"/>
          </p:cNvPicPr>
          <p:nvPr/>
        </p:nvPicPr>
        <p:blipFill rotWithShape="1">
          <a:blip r:embed="rId3"/>
          <a:srcRect b="54796"/>
          <a:stretch/>
        </p:blipFill>
        <p:spPr>
          <a:xfrm>
            <a:off x="838200" y="1385889"/>
            <a:ext cx="10295243" cy="2271712"/>
          </a:xfrm>
          <a:prstGeom prst="rect">
            <a:avLst/>
          </a:prstGeom>
        </p:spPr>
      </p:pic>
      <p:sp>
        <p:nvSpPr>
          <p:cNvPr id="7" name="矩形 6"/>
          <p:cNvSpPr/>
          <p:nvPr/>
        </p:nvSpPr>
        <p:spPr>
          <a:xfrm>
            <a:off x="3617219" y="4547133"/>
            <a:ext cx="6006662" cy="2709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09199" y="2085474"/>
            <a:ext cx="6006662" cy="254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49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Access Sample Overhead</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smtClean="0"/>
              <a:t>The overhead comes from taking an interrupt to save an access sample.</a:t>
            </a:r>
          </a:p>
          <a:p>
            <a:pPr>
              <a:lnSpc>
                <a:spcPct val="100000"/>
              </a:lnSpc>
            </a:pPr>
            <a:r>
              <a:rPr lang="en-US" altLang="zh-CN" dirty="0" smtClean="0"/>
              <a:t>The overhead is proportional to the sampling rate</a:t>
            </a:r>
            <a:endParaRPr lang="zh-CN" altLang="en-US" dirty="0"/>
          </a:p>
        </p:txBody>
      </p:sp>
      <p:pic>
        <p:nvPicPr>
          <p:cNvPr id="4" name="图片 3"/>
          <p:cNvPicPr>
            <a:picLocks noChangeAspect="1"/>
          </p:cNvPicPr>
          <p:nvPr/>
        </p:nvPicPr>
        <p:blipFill>
          <a:blip r:embed="rId3"/>
          <a:stretch>
            <a:fillRect/>
          </a:stretch>
        </p:blipFill>
        <p:spPr>
          <a:xfrm>
            <a:off x="3535778" y="3568769"/>
            <a:ext cx="5120444" cy="3170974"/>
          </a:xfrm>
          <a:prstGeom prst="rect">
            <a:avLst/>
          </a:prstGeom>
        </p:spPr>
      </p:pic>
    </p:spTree>
    <p:extLst>
      <p:ext uri="{BB962C8B-B14F-4D97-AF65-F5344CB8AC3E}">
        <p14:creationId xmlns:p14="http://schemas.microsoft.com/office/powerpoint/2010/main" val="2094266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3" name="内容占位符 2"/>
          <p:cNvSpPr>
            <a:spLocks noGrp="1"/>
          </p:cNvSpPr>
          <p:nvPr>
            <p:ph idx="1"/>
          </p:nvPr>
        </p:nvSpPr>
        <p:spPr/>
        <p:txBody>
          <a:bodyPr>
            <a:normAutofit/>
          </a:bodyPr>
          <a:lstStyle/>
          <a:p>
            <a:r>
              <a:rPr lang="en-US" altLang="zh-CN" dirty="0"/>
              <a:t>This paper presents DProf, a </a:t>
            </a:r>
            <a:r>
              <a:rPr lang="en-US" altLang="zh-CN" dirty="0" smtClean="0"/>
              <a:t>data-oriented profiler </a:t>
            </a:r>
            <a:r>
              <a:rPr lang="en-US" altLang="zh-CN" dirty="0"/>
              <a:t>that attributes cache misses to specific </a:t>
            </a:r>
            <a:r>
              <a:rPr lang="en-US" altLang="zh-CN" dirty="0" smtClean="0"/>
              <a:t>data types</a:t>
            </a:r>
            <a:r>
              <a:rPr lang="en-US" altLang="zh-CN" dirty="0"/>
              <a:t>. </a:t>
            </a:r>
            <a:endParaRPr lang="en-US" altLang="zh-CN" dirty="0" smtClean="0"/>
          </a:p>
          <a:p>
            <a:r>
              <a:rPr lang="en-US" altLang="zh-CN" dirty="0" smtClean="0"/>
              <a:t>Programmers </a:t>
            </a:r>
            <a:r>
              <a:rPr lang="en-US" altLang="zh-CN" dirty="0"/>
              <a:t>can use </a:t>
            </a:r>
            <a:r>
              <a:rPr lang="en-US" altLang="zh-CN" dirty="0" err="1"/>
              <a:t>DProf’s</a:t>
            </a:r>
            <a:r>
              <a:rPr lang="en-US" altLang="zh-CN" dirty="0"/>
              <a:t> data-oriented views </a:t>
            </a:r>
            <a:r>
              <a:rPr lang="en-US" altLang="zh-CN" dirty="0" smtClean="0"/>
              <a:t>to locate </a:t>
            </a:r>
            <a:r>
              <a:rPr lang="en-US" altLang="zh-CN" dirty="0"/>
              <a:t>and fix different causes of cache misses in their applications</a:t>
            </a:r>
            <a:r>
              <a:rPr lang="en-US" altLang="zh-CN" dirty="0" smtClean="0"/>
              <a:t>, which </a:t>
            </a:r>
            <a:r>
              <a:rPr lang="en-US" altLang="zh-CN" dirty="0"/>
              <a:t>may be difficult to locate using CPU profilers</a:t>
            </a:r>
            <a:r>
              <a:rPr lang="en-US" altLang="zh-CN" dirty="0" smtClean="0"/>
              <a:t>.</a:t>
            </a:r>
          </a:p>
          <a:p>
            <a:r>
              <a:rPr lang="en-US" altLang="zh-CN" dirty="0" smtClean="0"/>
              <a:t>Our </a:t>
            </a:r>
            <a:r>
              <a:rPr lang="en-US" altLang="zh-CN" dirty="0"/>
              <a:t>fixed Linux </a:t>
            </a:r>
            <a:r>
              <a:rPr lang="en-US" altLang="zh-CN" dirty="0" smtClean="0"/>
              <a:t>kernel achieves </a:t>
            </a:r>
            <a:r>
              <a:rPr lang="en-US" altLang="zh-CN" dirty="0"/>
              <a:t>16–57% throughput improvement running a </a:t>
            </a:r>
            <a:r>
              <a:rPr lang="en-US" altLang="zh-CN" dirty="0" smtClean="0"/>
              <a:t>range </a:t>
            </a:r>
            <a:r>
              <a:rPr lang="en-US" altLang="zh-CN" smtClean="0"/>
              <a:t>of workloads</a:t>
            </a:r>
            <a:r>
              <a:rPr lang="en-US" altLang="zh-CN" dirty="0"/>
              <a:t>.</a:t>
            </a:r>
            <a:endParaRPr lang="zh-CN" altLang="en-US" dirty="0"/>
          </a:p>
        </p:txBody>
      </p:sp>
    </p:spTree>
    <p:extLst>
      <p:ext uri="{BB962C8B-B14F-4D97-AF65-F5344CB8AC3E}">
        <p14:creationId xmlns:p14="http://schemas.microsoft.com/office/powerpoint/2010/main" val="2571146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Similar projects on Linux </a:t>
            </a:r>
            <a:endParaRPr lang="zh-CN" altLang="en-US" dirty="0"/>
          </a:p>
        </p:txBody>
      </p:sp>
      <p:sp>
        <p:nvSpPr>
          <p:cNvPr id="5" name="内容占位符 4"/>
          <p:cNvSpPr>
            <a:spLocks noGrp="1"/>
          </p:cNvSpPr>
          <p:nvPr>
            <p:ph idx="1"/>
          </p:nvPr>
        </p:nvSpPr>
        <p:spPr/>
        <p:txBody>
          <a:bodyPr/>
          <a:lstStyle/>
          <a:p>
            <a:pPr>
              <a:lnSpc>
                <a:spcPct val="100000"/>
              </a:lnSpc>
            </a:pPr>
            <a:r>
              <a:rPr lang="en-US" altLang="zh-CN" b="1" dirty="0"/>
              <a:t>Pin: Building Customized Program Analysis </a:t>
            </a:r>
            <a:r>
              <a:rPr lang="en-US" altLang="zh-CN" b="1" dirty="0" smtClean="0"/>
              <a:t>Tools with </a:t>
            </a:r>
            <a:r>
              <a:rPr lang="en-US" altLang="zh-CN" b="1" dirty="0"/>
              <a:t>Dynamic </a:t>
            </a:r>
            <a:r>
              <a:rPr lang="en-US" altLang="zh-CN" b="1" dirty="0" smtClean="0"/>
              <a:t>Instrumentation</a:t>
            </a:r>
          </a:p>
          <a:p>
            <a:pPr>
              <a:lnSpc>
                <a:spcPct val="100000"/>
              </a:lnSpc>
            </a:pPr>
            <a:r>
              <a:rPr lang="en-US" altLang="zh-CN" dirty="0" smtClean="0"/>
              <a:t>A tool for instrumentation — a technique for inserting extra code into an application to observe its behavior — to build a wide variety of program analysis tools.</a:t>
            </a:r>
          </a:p>
          <a:p>
            <a:pPr>
              <a:lnSpc>
                <a:spcPct val="100000"/>
              </a:lnSpc>
            </a:pPr>
            <a:endParaRPr lang="en-US" altLang="zh-CN" b="1" dirty="0"/>
          </a:p>
          <a:p>
            <a:pPr>
              <a:lnSpc>
                <a:spcPct val="100000"/>
              </a:lnSpc>
            </a:pPr>
            <a:endParaRPr lang="zh-CN" altLang="en-US" dirty="0"/>
          </a:p>
        </p:txBody>
      </p:sp>
    </p:spTree>
    <p:extLst>
      <p:ext uri="{BB962C8B-B14F-4D97-AF65-F5344CB8AC3E}">
        <p14:creationId xmlns:p14="http://schemas.microsoft.com/office/powerpoint/2010/main" val="1542057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54421" y="297656"/>
            <a:ext cx="10515600" cy="1325563"/>
          </a:xfrm>
        </p:spPr>
        <p:txBody>
          <a:bodyPr>
            <a:normAutofit/>
          </a:bodyPr>
          <a:lstStyle/>
          <a:p>
            <a:r>
              <a:rPr lang="en-US" altLang="zh-CN" sz="3600" dirty="0" smtClean="0"/>
              <a:t>“</a:t>
            </a:r>
            <a:r>
              <a:rPr lang="en-US" altLang="zh-CN" sz="3600" dirty="0" err="1" smtClean="0"/>
              <a:t>pinatrace</a:t>
            </a:r>
            <a:r>
              <a:rPr lang="en-US" altLang="zh-CN" sz="3600" dirty="0" smtClean="0"/>
              <a:t>” generates a trace of all memory addresses referenced by a program</a:t>
            </a:r>
            <a:endParaRPr lang="zh-CN" altLang="en-US" sz="3600" dirty="0"/>
          </a:p>
        </p:txBody>
      </p:sp>
      <p:sp>
        <p:nvSpPr>
          <p:cNvPr id="5" name="内容占位符 4"/>
          <p:cNvSpPr>
            <a:spLocks noGrp="1"/>
          </p:cNvSpPr>
          <p:nvPr>
            <p:ph idx="1"/>
          </p:nvPr>
        </p:nvSpPr>
        <p:spPr/>
        <p:txBody>
          <a:bodyPr/>
          <a:lstStyle/>
          <a:p>
            <a:endParaRPr lang="zh-CN" altLang="en-US"/>
          </a:p>
        </p:txBody>
      </p:sp>
      <p:pic>
        <p:nvPicPr>
          <p:cNvPr id="2" name="图片 1"/>
          <p:cNvPicPr>
            <a:picLocks noChangeAspect="1"/>
          </p:cNvPicPr>
          <p:nvPr/>
        </p:nvPicPr>
        <p:blipFill rotWithShape="1">
          <a:blip r:embed="rId2"/>
          <a:srcRect r="32196"/>
          <a:stretch/>
        </p:blipFill>
        <p:spPr>
          <a:xfrm>
            <a:off x="1657315" y="1496633"/>
            <a:ext cx="8513380" cy="5293898"/>
          </a:xfrm>
          <a:prstGeom prst="rect">
            <a:avLst/>
          </a:prstGeom>
        </p:spPr>
      </p:pic>
    </p:spTree>
    <p:extLst>
      <p:ext uri="{BB962C8B-B14F-4D97-AF65-F5344CB8AC3E}">
        <p14:creationId xmlns:p14="http://schemas.microsoft.com/office/powerpoint/2010/main" val="2522690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 you</a:t>
            </a:r>
            <a:endParaRPr lang="zh-CN" altLang="en-US" dirty="0"/>
          </a:p>
        </p:txBody>
      </p:sp>
      <p:sp>
        <p:nvSpPr>
          <p:cNvPr id="7" name="副标题 6"/>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7227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Abstract</a:t>
            </a:r>
            <a:endParaRPr lang="zh-CN" altLang="en-US" dirty="0"/>
          </a:p>
        </p:txBody>
      </p:sp>
      <p:sp>
        <p:nvSpPr>
          <p:cNvPr id="6" name="内容占位符 5"/>
          <p:cNvSpPr>
            <a:spLocks noGrp="1"/>
          </p:cNvSpPr>
          <p:nvPr>
            <p:ph idx="1"/>
          </p:nvPr>
        </p:nvSpPr>
        <p:spPr/>
        <p:txBody>
          <a:bodyPr/>
          <a:lstStyle/>
          <a:p>
            <a:r>
              <a:rPr lang="en-US" altLang="zh-CN" dirty="0" smtClean="0"/>
              <a:t>Hardware and software environment</a:t>
            </a:r>
          </a:p>
          <a:p>
            <a:r>
              <a:rPr lang="en-US" altLang="zh-CN" dirty="0" smtClean="0"/>
              <a:t>File system</a:t>
            </a:r>
          </a:p>
          <a:p>
            <a:pPr lvl="1"/>
            <a:r>
              <a:rPr lang="en-US" altLang="zh-CN" dirty="0" smtClean="0"/>
              <a:t>Type</a:t>
            </a:r>
          </a:p>
          <a:p>
            <a:pPr lvl="1"/>
            <a:r>
              <a:rPr lang="en-US" altLang="zh-CN" dirty="0" smtClean="0"/>
              <a:t>Protection</a:t>
            </a:r>
          </a:p>
          <a:p>
            <a:pPr lvl="1"/>
            <a:r>
              <a:rPr lang="en-US" altLang="zh-CN" dirty="0" smtClean="0"/>
              <a:t>IO</a:t>
            </a:r>
          </a:p>
          <a:p>
            <a:r>
              <a:rPr lang="en-US" altLang="zh-CN" dirty="0" smtClean="0"/>
              <a:t>Process</a:t>
            </a:r>
          </a:p>
          <a:p>
            <a:r>
              <a:rPr lang="en-US" altLang="zh-CN" dirty="0" smtClean="0"/>
              <a:t>Shell</a:t>
            </a:r>
          </a:p>
          <a:p>
            <a:r>
              <a:rPr lang="en-US" altLang="zh-CN" dirty="0" smtClean="0"/>
              <a:t>Trap</a:t>
            </a:r>
          </a:p>
          <a:p>
            <a:endParaRPr lang="zh-CN" altLang="en-US" dirty="0"/>
          </a:p>
        </p:txBody>
      </p:sp>
    </p:spTree>
    <p:extLst>
      <p:ext uri="{BB962C8B-B14F-4D97-AF65-F5344CB8AC3E}">
        <p14:creationId xmlns:p14="http://schemas.microsoft.com/office/powerpoint/2010/main" val="1167189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system</a:t>
            </a:r>
            <a:endParaRPr lang="zh-CN" altLang="en-US" dirty="0"/>
          </a:p>
        </p:txBody>
      </p:sp>
      <p:sp>
        <p:nvSpPr>
          <p:cNvPr id="3" name="内容占位符 2"/>
          <p:cNvSpPr>
            <a:spLocks noGrp="1"/>
          </p:cNvSpPr>
          <p:nvPr>
            <p:ph idx="1"/>
          </p:nvPr>
        </p:nvSpPr>
        <p:spPr>
          <a:xfrm>
            <a:off x="838200" y="1825625"/>
            <a:ext cx="11097986" cy="4351338"/>
          </a:xfrm>
        </p:spPr>
        <p:txBody>
          <a:bodyPr/>
          <a:lstStyle/>
          <a:p>
            <a:r>
              <a:rPr lang="en-US" altLang="zh-CN" dirty="0" smtClean="0"/>
              <a:t>When a new file is created, an </a:t>
            </a:r>
            <a:r>
              <a:rPr lang="en-US" altLang="zh-CN" dirty="0" err="1" smtClean="0"/>
              <a:t>i</a:t>
            </a:r>
            <a:r>
              <a:rPr lang="en-US" altLang="zh-CN" dirty="0" smtClean="0"/>
              <a:t>-node is allocated for it and a directory entry is made that contains the name and </a:t>
            </a:r>
            <a:r>
              <a:rPr lang="en-US" altLang="zh-CN" dirty="0" err="1" smtClean="0"/>
              <a:t>i</a:t>
            </a:r>
            <a:r>
              <a:rPr lang="en-US" altLang="zh-CN" dirty="0" smtClean="0"/>
              <a:t>-node number.</a:t>
            </a:r>
          </a:p>
          <a:p>
            <a:pPr lvl="1"/>
            <a:r>
              <a:rPr lang="en-US" altLang="zh-CN" dirty="0" smtClean="0"/>
              <a:t>OS finds the </a:t>
            </a:r>
            <a:r>
              <a:rPr lang="en-US" altLang="zh-CN" dirty="0" err="1" smtClean="0"/>
              <a:t>i</a:t>
            </a:r>
            <a:r>
              <a:rPr lang="en-US" altLang="zh-CN" dirty="0" smtClean="0"/>
              <a:t>-node number corresponding to the file name. </a:t>
            </a:r>
          </a:p>
          <a:p>
            <a:pPr lvl="1"/>
            <a:r>
              <a:rPr lang="en-US" altLang="zh-CN" dirty="0"/>
              <a:t>T</a:t>
            </a:r>
            <a:r>
              <a:rPr lang="en-US" altLang="zh-CN" dirty="0" smtClean="0"/>
              <a:t>he </a:t>
            </a:r>
            <a:r>
              <a:rPr lang="en-US" altLang="zh-CN" dirty="0" err="1" smtClean="0"/>
              <a:t>i</a:t>
            </a:r>
            <a:r>
              <a:rPr lang="en-US" altLang="zh-CN" dirty="0" smtClean="0"/>
              <a:t>-node information is obtained through the </a:t>
            </a:r>
            <a:r>
              <a:rPr lang="en-US" altLang="zh-CN" dirty="0" err="1" smtClean="0"/>
              <a:t>i</a:t>
            </a:r>
            <a:r>
              <a:rPr lang="en-US" altLang="zh-CN" dirty="0" smtClean="0"/>
              <a:t>-node number.</a:t>
            </a:r>
          </a:p>
          <a:p>
            <a:pPr lvl="1"/>
            <a:r>
              <a:rPr lang="en-US" altLang="zh-CN" dirty="0"/>
              <a:t>A</a:t>
            </a:r>
            <a:r>
              <a:rPr lang="en-US" altLang="zh-CN" dirty="0" smtClean="0"/>
              <a:t>ccording to the </a:t>
            </a:r>
            <a:r>
              <a:rPr lang="en-US" altLang="zh-CN" dirty="0" err="1" smtClean="0"/>
              <a:t>i</a:t>
            </a:r>
            <a:r>
              <a:rPr lang="en-US" altLang="zh-CN" dirty="0" smtClean="0"/>
              <a:t>-node information, the block in which the file data is located is found.</a:t>
            </a:r>
          </a:p>
          <a:p>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2144002" y="4259452"/>
            <a:ext cx="8315450" cy="2422085"/>
          </a:xfrm>
          <a:prstGeom prst="rect">
            <a:avLst/>
          </a:prstGeom>
        </p:spPr>
      </p:pic>
    </p:spTree>
    <p:extLst>
      <p:ext uri="{BB962C8B-B14F-4D97-AF65-F5344CB8AC3E}">
        <p14:creationId xmlns:p14="http://schemas.microsoft.com/office/powerpoint/2010/main" val="728202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system</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627892178"/>
              </p:ext>
            </p:extLst>
          </p:nvPr>
        </p:nvGraphicFramePr>
        <p:xfrm>
          <a:off x="2231571" y="5028519"/>
          <a:ext cx="7146468" cy="542019"/>
        </p:xfrm>
        <a:graphic>
          <a:graphicData uri="http://schemas.openxmlformats.org/drawingml/2006/table">
            <a:tbl>
              <a:tblPr firstRow="1" bandRow="1">
                <a:tableStyleId>{5C22544A-7EE6-4342-B048-85BDC9FD1C3A}</a:tableStyleId>
              </a:tblPr>
              <a:tblGrid>
                <a:gridCol w="1020924">
                  <a:extLst>
                    <a:ext uri="{9D8B030D-6E8A-4147-A177-3AD203B41FA5}">
                      <a16:colId xmlns:a16="http://schemas.microsoft.com/office/drawing/2014/main" val="40736709"/>
                    </a:ext>
                  </a:extLst>
                </a:gridCol>
                <a:gridCol w="1020924">
                  <a:extLst>
                    <a:ext uri="{9D8B030D-6E8A-4147-A177-3AD203B41FA5}">
                      <a16:colId xmlns:a16="http://schemas.microsoft.com/office/drawing/2014/main" val="1459634649"/>
                    </a:ext>
                  </a:extLst>
                </a:gridCol>
                <a:gridCol w="1020924">
                  <a:extLst>
                    <a:ext uri="{9D8B030D-6E8A-4147-A177-3AD203B41FA5}">
                      <a16:colId xmlns:a16="http://schemas.microsoft.com/office/drawing/2014/main" val="2299203396"/>
                    </a:ext>
                  </a:extLst>
                </a:gridCol>
                <a:gridCol w="1020924">
                  <a:extLst>
                    <a:ext uri="{9D8B030D-6E8A-4147-A177-3AD203B41FA5}">
                      <a16:colId xmlns:a16="http://schemas.microsoft.com/office/drawing/2014/main" val="613287347"/>
                    </a:ext>
                  </a:extLst>
                </a:gridCol>
                <a:gridCol w="1020924">
                  <a:extLst>
                    <a:ext uri="{9D8B030D-6E8A-4147-A177-3AD203B41FA5}">
                      <a16:colId xmlns:a16="http://schemas.microsoft.com/office/drawing/2014/main" val="1322757269"/>
                    </a:ext>
                  </a:extLst>
                </a:gridCol>
                <a:gridCol w="1020924">
                  <a:extLst>
                    <a:ext uri="{9D8B030D-6E8A-4147-A177-3AD203B41FA5}">
                      <a16:colId xmlns:a16="http://schemas.microsoft.com/office/drawing/2014/main" val="1439796825"/>
                    </a:ext>
                  </a:extLst>
                </a:gridCol>
                <a:gridCol w="1020924">
                  <a:extLst>
                    <a:ext uri="{9D8B030D-6E8A-4147-A177-3AD203B41FA5}">
                      <a16:colId xmlns:a16="http://schemas.microsoft.com/office/drawing/2014/main" val="1084924220"/>
                    </a:ext>
                  </a:extLst>
                </a:gridCol>
              </a:tblGrid>
              <a:tr h="542019">
                <a:tc>
                  <a:txBody>
                    <a:bodyPr/>
                    <a:lstStyle/>
                    <a:p>
                      <a:r>
                        <a:rPr lang="en-US" altLang="zh-CN" sz="2400" dirty="0" smtClean="0"/>
                        <a:t>1</a:t>
                      </a:r>
                      <a:endParaRPr lang="zh-CN" altLang="en-US" sz="2400" dirty="0"/>
                    </a:p>
                  </a:txBody>
                  <a:tcPr/>
                </a:tc>
                <a:tc>
                  <a:txBody>
                    <a:bodyPr/>
                    <a:lstStyle/>
                    <a:p>
                      <a:r>
                        <a:rPr lang="en-US" altLang="zh-CN" sz="2400" dirty="0" smtClean="0"/>
                        <a:t>……</a:t>
                      </a:r>
                      <a:endParaRPr lang="zh-CN" altLang="en-US" sz="2400" dirty="0"/>
                    </a:p>
                  </a:txBody>
                  <a:tcPr/>
                </a:tc>
                <a:tc>
                  <a:txBody>
                    <a:bodyPr/>
                    <a:lstStyle/>
                    <a:p>
                      <a:r>
                        <a:rPr lang="en-US" altLang="zh-CN" sz="2400" dirty="0" smtClean="0"/>
                        <a:t>9</a:t>
                      </a:r>
                      <a:endParaRPr lang="zh-CN" altLang="en-US" sz="2400" dirty="0"/>
                    </a:p>
                  </a:txBody>
                  <a:tcPr/>
                </a:tc>
                <a:tc>
                  <a:txBody>
                    <a:bodyPr/>
                    <a:lstStyle/>
                    <a:p>
                      <a:r>
                        <a:rPr lang="en-US" altLang="zh-CN" sz="2400" dirty="0" smtClean="0"/>
                        <a:t>10</a:t>
                      </a:r>
                      <a:endParaRPr lang="zh-CN" altLang="en-US" sz="2400" dirty="0"/>
                    </a:p>
                  </a:txBody>
                  <a:tcPr/>
                </a:tc>
                <a:tc>
                  <a:txBody>
                    <a:bodyPr/>
                    <a:lstStyle/>
                    <a:p>
                      <a:r>
                        <a:rPr lang="en-US" altLang="zh-CN" sz="2400" dirty="0" smtClean="0"/>
                        <a:t>11</a:t>
                      </a:r>
                      <a:endParaRPr lang="zh-CN" altLang="en-US" sz="2400" dirty="0"/>
                    </a:p>
                  </a:txBody>
                  <a:tcPr/>
                </a:tc>
                <a:tc>
                  <a:txBody>
                    <a:bodyPr/>
                    <a:lstStyle/>
                    <a:p>
                      <a:r>
                        <a:rPr lang="en-US" altLang="zh-CN" sz="2400" dirty="0" smtClean="0"/>
                        <a:t>12</a:t>
                      </a:r>
                      <a:endParaRPr lang="zh-CN" altLang="en-US" sz="2400" dirty="0"/>
                    </a:p>
                  </a:txBody>
                  <a:tcPr/>
                </a:tc>
                <a:tc>
                  <a:txBody>
                    <a:bodyPr/>
                    <a:lstStyle/>
                    <a:p>
                      <a:r>
                        <a:rPr lang="en-US" altLang="zh-CN" sz="2400" dirty="0" smtClean="0"/>
                        <a:t>13</a:t>
                      </a:r>
                      <a:endParaRPr lang="zh-CN" altLang="en-US" sz="2400" dirty="0"/>
                    </a:p>
                  </a:txBody>
                  <a:tcPr/>
                </a:tc>
                <a:extLst>
                  <a:ext uri="{0D108BD9-81ED-4DB2-BD59-A6C34878D82A}">
                    <a16:rowId xmlns:a16="http://schemas.microsoft.com/office/drawing/2014/main" val="1520193589"/>
                  </a:ext>
                </a:extLst>
              </a:tr>
            </a:tbl>
          </a:graphicData>
        </a:graphic>
      </p:graphicFrame>
      <mc:AlternateContent xmlns:mc="http://schemas.openxmlformats.org/markup-compatibility/2006" xmlns:a14="http://schemas.microsoft.com/office/drawing/2010/main">
        <mc:Choice Requires="a14">
          <p:sp>
            <p:nvSpPr>
              <p:cNvPr id="5" name="内容占位符 2"/>
              <p:cNvSpPr txBox="1">
                <a:spLocks/>
              </p:cNvSpPr>
              <p:nvPr/>
            </p:nvSpPr>
            <p:spPr>
              <a:xfrm>
                <a:off x="838200" y="1825625"/>
                <a:ext cx="110979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There </a:t>
                </a:r>
                <a:r>
                  <a:rPr lang="en-US" altLang="zh-CN" dirty="0"/>
                  <a:t>is space in the </a:t>
                </a:r>
                <a:r>
                  <a:rPr lang="en-US" altLang="zh-CN" dirty="0" err="1" smtClean="0"/>
                  <a:t>i</a:t>
                </a:r>
                <a:r>
                  <a:rPr lang="en-US" altLang="zh-CN" dirty="0" smtClean="0"/>
                  <a:t>-node of </a:t>
                </a:r>
                <a:r>
                  <a:rPr lang="en-US" altLang="zh-CN" dirty="0"/>
                  <a:t>each file for </a:t>
                </a:r>
                <a:r>
                  <a:rPr lang="en-US" altLang="zh-CN" dirty="0" smtClean="0"/>
                  <a:t>13 device addresses.</a:t>
                </a:r>
              </a:p>
              <a:p>
                <a:pPr lvl="1"/>
                <a:r>
                  <a:rPr lang="en-US" altLang="zh-CN" dirty="0"/>
                  <a:t>1</a:t>
                </a:r>
                <a:r>
                  <a:rPr lang="en-US" altLang="zh-CN" dirty="0" smtClean="0"/>
                  <a:t> – 10 point at the first 10 blocks.</a:t>
                </a:r>
              </a:p>
              <a:p>
                <a:pPr lvl="1"/>
                <a:r>
                  <a:rPr lang="en-US" altLang="zh-CN" dirty="0" smtClean="0"/>
                  <a:t>11 points to a block contain up to 128 blocks</a:t>
                </a:r>
              </a:p>
              <a:p>
                <a:pPr lvl="1"/>
                <a:r>
                  <a:rPr lang="en-US" altLang="zh-CN" dirty="0" smtClean="0"/>
                  <a:t>12 points to double-indirect block naming 128 indirect blocks</a:t>
                </a:r>
              </a:p>
              <a:p>
                <a:pPr lvl="1"/>
                <a:r>
                  <a:rPr lang="en-US" altLang="zh-CN" dirty="0" smtClean="0"/>
                  <a:t>13 is a triple-indirect block.</a:t>
                </a:r>
              </a:p>
              <a:p>
                <a:r>
                  <a:rPr lang="en-US" altLang="zh-CN" dirty="0" smtClean="0"/>
                  <a:t>Files may conceptually grow to [(10+128+</a:t>
                </a:r>
                <a14:m>
                  <m:oMath xmlns:m="http://schemas.openxmlformats.org/officeDocument/2006/math">
                    <m:sSup>
                      <m:sSupPr>
                        <m:ctrlPr>
                          <a:rPr lang="en-US" altLang="zh-CN" i="1" smtClean="0">
                            <a:latin typeface="Cambria Math" panose="02040503050406030204" pitchFamily="18" charset="0"/>
                          </a:rPr>
                        </m:ctrlPr>
                      </m:sSupPr>
                      <m:e>
                        <m:r>
                          <a:rPr lang="en-US" altLang="zh-CN" b="0" i="0" smtClean="0">
                            <a:latin typeface="Cambria Math" panose="02040503050406030204" pitchFamily="18" charset="0"/>
                          </a:rPr>
                          <m:t>128</m:t>
                        </m:r>
                      </m:e>
                      <m:sup>
                        <m:r>
                          <a:rPr lang="en-US" altLang="zh-CN" b="0" i="0" smtClean="0">
                            <a:latin typeface="Cambria Math" panose="02040503050406030204" pitchFamily="18" charset="0"/>
                          </a:rPr>
                          <m:t>2</m:t>
                        </m:r>
                      </m:sup>
                    </m:sSup>
                  </m:oMath>
                </a14:m>
                <a:r>
                  <a:rPr lang="en-US" altLang="zh-CN" dirty="0" smtClean="0"/>
                  <a:t>+</a:t>
                </a:r>
                <a14:m>
                  <m:oMath xmlns:m="http://schemas.openxmlformats.org/officeDocument/2006/math">
                    <m:sSup>
                      <m:sSupPr>
                        <m:ctrlPr>
                          <a:rPr lang="en-US" altLang="zh-CN" i="1" smtClean="0">
                            <a:latin typeface="Cambria Math" panose="02040503050406030204" pitchFamily="18" charset="0"/>
                          </a:rPr>
                        </m:ctrlPr>
                      </m:sSupPr>
                      <m:e>
                        <m:r>
                          <a:rPr lang="en-US" altLang="zh-CN" b="0" i="0" smtClean="0">
                            <a:latin typeface="Cambria Math" panose="02040503050406030204" pitchFamily="18" charset="0"/>
                          </a:rPr>
                          <m:t>128</m:t>
                        </m:r>
                      </m:e>
                      <m:sup>
                        <m:r>
                          <a:rPr lang="en-US" altLang="zh-CN" b="0" i="0" smtClean="0">
                            <a:latin typeface="Cambria Math" panose="02040503050406030204" pitchFamily="18" charset="0"/>
                          </a:rPr>
                          <m:t>3</m:t>
                        </m:r>
                      </m:sup>
                    </m:sSup>
                  </m:oMath>
                </a14:m>
                <a:r>
                  <a:rPr lang="en-US" altLang="zh-CN" dirty="0" smtClean="0"/>
                  <a:t>)*</a:t>
                </a:r>
                <a:r>
                  <a:rPr lang="en-US" altLang="zh-CN" dirty="0"/>
                  <a:t>512</a:t>
                </a:r>
                <a:r>
                  <a:rPr lang="en-US" altLang="zh-CN" dirty="0" smtClean="0"/>
                  <a:t>] bytes</a:t>
                </a:r>
                <a:r>
                  <a:rPr lang="en-US" altLang="zh-CN" dirty="0"/>
                  <a:t>.</a:t>
                </a:r>
                <a:endParaRPr lang="zh-CN" altLang="en-US" dirty="0"/>
              </a:p>
            </p:txBody>
          </p:sp>
        </mc:Choice>
        <mc:Fallback xmlns="">
          <p:sp>
            <p:nvSpPr>
              <p:cNvPr id="5" name="内容占位符 2"/>
              <p:cNvSpPr txBox="1">
                <a:spLocks noRot="1" noChangeAspect="1" noMove="1" noResize="1" noEditPoints="1" noAdjustHandles="1" noChangeArrowheads="1" noChangeShapeType="1" noTextEdit="1"/>
              </p:cNvSpPr>
              <p:nvPr/>
            </p:nvSpPr>
            <p:spPr>
              <a:xfrm>
                <a:off x="838200" y="1825625"/>
                <a:ext cx="11097986" cy="4351338"/>
              </a:xfrm>
              <a:prstGeom prst="rect">
                <a:avLst/>
              </a:prstGeom>
              <a:blipFill>
                <a:blip r:embed="rId3"/>
                <a:stretch>
                  <a:fillRect l="-989" t="-2521"/>
                </a:stretch>
              </a:blipFill>
            </p:spPr>
            <p:txBody>
              <a:bodyPr/>
              <a:lstStyle/>
              <a:p>
                <a:r>
                  <a:rPr lang="zh-CN" altLang="en-US">
                    <a:noFill/>
                  </a:rPr>
                  <a:t> </a:t>
                </a:r>
              </a:p>
            </p:txBody>
          </p:sp>
        </mc:Fallback>
      </mc:AlternateContent>
      <p:cxnSp>
        <p:nvCxnSpPr>
          <p:cNvPr id="7" name="直接箭头连接符 6"/>
          <p:cNvCxnSpPr>
            <a:stCxn id="10" idx="0"/>
          </p:cNvCxnSpPr>
          <p:nvPr/>
        </p:nvCxnSpPr>
        <p:spPr>
          <a:xfrm flipV="1">
            <a:off x="6621234" y="5570538"/>
            <a:ext cx="47196" cy="34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158591" y="5919332"/>
            <a:ext cx="925286" cy="39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128</a:t>
            </a:r>
            <a:endParaRPr lang="zh-CN" altLang="en-US" dirty="0"/>
          </a:p>
        </p:txBody>
      </p:sp>
      <p:cxnSp>
        <p:nvCxnSpPr>
          <p:cNvPr id="14" name="直接箭头连接符 13"/>
          <p:cNvCxnSpPr>
            <a:stCxn id="15" idx="0"/>
          </p:cNvCxnSpPr>
          <p:nvPr/>
        </p:nvCxnSpPr>
        <p:spPr>
          <a:xfrm flipH="1" flipV="1">
            <a:off x="7854043" y="5570538"/>
            <a:ext cx="10885" cy="34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402285" y="5919332"/>
            <a:ext cx="925286" cy="39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128</a:t>
            </a:r>
            <a:endParaRPr lang="zh-CN" altLang="en-US" dirty="0"/>
          </a:p>
        </p:txBody>
      </p:sp>
      <p:cxnSp>
        <p:nvCxnSpPr>
          <p:cNvPr id="19" name="直接箭头连接符 18"/>
          <p:cNvCxnSpPr>
            <a:stCxn id="20" idx="0"/>
            <a:endCxn id="15" idx="3"/>
          </p:cNvCxnSpPr>
          <p:nvPr/>
        </p:nvCxnSpPr>
        <p:spPr>
          <a:xfrm flipH="1" flipV="1">
            <a:off x="8327571" y="6115616"/>
            <a:ext cx="394606" cy="307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259534" y="6422800"/>
            <a:ext cx="925286" cy="39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128</a:t>
            </a:r>
            <a:endParaRPr lang="zh-CN" altLang="en-US" dirty="0"/>
          </a:p>
        </p:txBody>
      </p:sp>
      <p:sp>
        <p:nvSpPr>
          <p:cNvPr id="23" name="矩形 22"/>
          <p:cNvSpPr/>
          <p:nvPr/>
        </p:nvSpPr>
        <p:spPr>
          <a:xfrm>
            <a:off x="10428514" y="6005002"/>
            <a:ext cx="925286" cy="39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128</a:t>
            </a:r>
            <a:endParaRPr lang="zh-CN" altLang="en-US" dirty="0"/>
          </a:p>
        </p:txBody>
      </p:sp>
      <p:cxnSp>
        <p:nvCxnSpPr>
          <p:cNvPr id="24" name="直接箭头连接符 23"/>
          <p:cNvCxnSpPr>
            <a:endCxn id="23" idx="3"/>
          </p:cNvCxnSpPr>
          <p:nvPr/>
        </p:nvCxnSpPr>
        <p:spPr>
          <a:xfrm flipH="1" flipV="1">
            <a:off x="11353800" y="6201286"/>
            <a:ext cx="323849" cy="32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1266714" y="6483240"/>
            <a:ext cx="925286" cy="39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128</a:t>
            </a:r>
            <a:endParaRPr lang="zh-CN" altLang="en-US" dirty="0"/>
          </a:p>
        </p:txBody>
      </p:sp>
      <p:sp>
        <p:nvSpPr>
          <p:cNvPr id="26" name="矩形 25"/>
          <p:cNvSpPr/>
          <p:nvPr/>
        </p:nvSpPr>
        <p:spPr>
          <a:xfrm>
            <a:off x="9437914" y="5526764"/>
            <a:ext cx="925286" cy="39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128</a:t>
            </a:r>
            <a:endParaRPr lang="zh-CN" altLang="en-US" dirty="0"/>
          </a:p>
        </p:txBody>
      </p:sp>
      <p:cxnSp>
        <p:nvCxnSpPr>
          <p:cNvPr id="29" name="直接箭头连接符 28"/>
          <p:cNvCxnSpPr>
            <a:stCxn id="23" idx="0"/>
            <a:endCxn id="26" idx="3"/>
          </p:cNvCxnSpPr>
          <p:nvPr/>
        </p:nvCxnSpPr>
        <p:spPr>
          <a:xfrm flipH="1" flipV="1">
            <a:off x="10363200" y="5723048"/>
            <a:ext cx="527957" cy="281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6" idx="0"/>
            <a:endCxn id="4" idx="3"/>
          </p:cNvCxnSpPr>
          <p:nvPr/>
        </p:nvCxnSpPr>
        <p:spPr>
          <a:xfrm flipH="1" flipV="1">
            <a:off x="9378039" y="5299528"/>
            <a:ext cx="522518" cy="227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250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Shell</a:t>
            </a:r>
            <a:endParaRPr lang="zh-CN" altLang="en-US" dirty="0"/>
          </a:p>
        </p:txBody>
      </p:sp>
      <p:sp>
        <p:nvSpPr>
          <p:cNvPr id="6" name="内容占位符 5"/>
          <p:cNvSpPr>
            <a:spLocks noGrp="1"/>
          </p:cNvSpPr>
          <p:nvPr>
            <p:ph idx="1"/>
          </p:nvPr>
        </p:nvSpPr>
        <p:spPr>
          <a:xfrm>
            <a:off x="838199" y="1825625"/>
            <a:ext cx="11081657" cy="4351338"/>
          </a:xfrm>
        </p:spPr>
        <p:txBody>
          <a:bodyPr/>
          <a:lstStyle/>
          <a:p>
            <a:r>
              <a:rPr lang="en-US" altLang="zh-CN" dirty="0" smtClean="0"/>
              <a:t>Implementation</a:t>
            </a:r>
          </a:p>
          <a:p>
            <a:pPr lvl="1"/>
            <a:r>
              <a:rPr lang="zh-CN" altLang="en-US" dirty="0" smtClean="0"/>
              <a:t>“</a:t>
            </a:r>
            <a:r>
              <a:rPr lang="en-US" altLang="zh-CN" b="1" dirty="0" smtClean="0"/>
              <a:t>read</a:t>
            </a:r>
            <a:r>
              <a:rPr lang="zh-CN" altLang="en-US" dirty="0" smtClean="0"/>
              <a:t>” </a:t>
            </a:r>
            <a:r>
              <a:rPr lang="en-US" altLang="zh-CN" dirty="0" smtClean="0"/>
              <a:t>call returns;</a:t>
            </a:r>
          </a:p>
          <a:p>
            <a:pPr lvl="1"/>
            <a:r>
              <a:rPr lang="en-US" altLang="zh-CN" dirty="0" smtClean="0"/>
              <a:t>Shell analyzes the command line;</a:t>
            </a:r>
            <a:endParaRPr lang="en-US" altLang="zh-CN" dirty="0"/>
          </a:p>
          <a:p>
            <a:pPr lvl="1"/>
            <a:r>
              <a:rPr lang="en-US" altLang="zh-CN" dirty="0" smtClean="0"/>
              <a:t>“</a:t>
            </a:r>
            <a:r>
              <a:rPr lang="en-US" altLang="zh-CN" b="1" dirty="0" smtClean="0"/>
              <a:t>fork</a:t>
            </a:r>
            <a:r>
              <a:rPr lang="en-US" altLang="zh-CN" dirty="0" smtClean="0"/>
              <a:t>” is called and a child process is created;</a:t>
            </a:r>
          </a:p>
          <a:p>
            <a:pPr lvl="1"/>
            <a:r>
              <a:rPr lang="en-US" altLang="zh-CN" dirty="0" smtClean="0"/>
              <a:t>Child perform an “</a:t>
            </a:r>
            <a:r>
              <a:rPr lang="en-US" altLang="zh-CN" b="1" dirty="0" smtClean="0"/>
              <a:t>execute</a:t>
            </a:r>
            <a:r>
              <a:rPr lang="en-US" altLang="zh-CN" dirty="0" smtClean="0"/>
              <a:t>” with arguments;</a:t>
            </a:r>
          </a:p>
          <a:p>
            <a:pPr lvl="1"/>
            <a:r>
              <a:rPr lang="en-US" altLang="zh-CN" dirty="0" smtClean="0"/>
              <a:t>Parent “</a:t>
            </a:r>
            <a:r>
              <a:rPr lang="en-US" altLang="zh-CN" b="1" dirty="0" smtClean="0"/>
              <a:t>wait</a:t>
            </a:r>
            <a:r>
              <a:rPr lang="en-US" altLang="zh-CN" dirty="0" smtClean="0"/>
              <a:t>” for child process to DIE.</a:t>
            </a:r>
          </a:p>
          <a:p>
            <a:r>
              <a:rPr lang="en-US" altLang="zh-CN" dirty="0" smtClean="0"/>
              <a:t>Also use “&lt;”, “&gt;”, “&amp;”, “|”, etc.</a:t>
            </a:r>
          </a:p>
          <a:p>
            <a:pPr lvl="1"/>
            <a:endParaRPr lang="en-US" altLang="zh-CN" dirty="0" smtClean="0"/>
          </a:p>
        </p:txBody>
      </p:sp>
    </p:spTree>
    <p:extLst>
      <p:ext uri="{BB962C8B-B14F-4D97-AF65-F5344CB8AC3E}">
        <p14:creationId xmlns:p14="http://schemas.microsoft.com/office/powerpoint/2010/main" val="3793897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Perspective</a:t>
            </a:r>
            <a:endParaRPr lang="zh-CN" altLang="en-US" dirty="0"/>
          </a:p>
        </p:txBody>
      </p:sp>
      <p:sp>
        <p:nvSpPr>
          <p:cNvPr id="6" name="内容占位符 5"/>
          <p:cNvSpPr>
            <a:spLocks noGrp="1"/>
          </p:cNvSpPr>
          <p:nvPr>
            <p:ph idx="1"/>
          </p:nvPr>
        </p:nvSpPr>
        <p:spPr/>
        <p:txBody>
          <a:bodyPr/>
          <a:lstStyle/>
          <a:p>
            <a:r>
              <a:rPr lang="en-US" altLang="zh-CN" dirty="0"/>
              <a:t>Our goals </a:t>
            </a:r>
            <a:r>
              <a:rPr lang="en-US" altLang="zh-CN" dirty="0" smtClean="0"/>
              <a:t>have </a:t>
            </a:r>
            <a:r>
              <a:rPr lang="en-US" altLang="zh-CN" dirty="0"/>
              <a:t>always been to build a comfortable relationship with the machine and to </a:t>
            </a:r>
            <a:r>
              <a:rPr lang="en-US" altLang="zh-CN" dirty="0" smtClean="0"/>
              <a:t>explore ideas </a:t>
            </a:r>
            <a:r>
              <a:rPr lang="en-US" altLang="zh-CN" dirty="0"/>
              <a:t>and inventions in operating systems and other software</a:t>
            </a:r>
            <a:r>
              <a:rPr lang="en-US" altLang="zh-CN" dirty="0" smtClean="0"/>
              <a:t>.</a:t>
            </a:r>
          </a:p>
          <a:p>
            <a:r>
              <a:rPr lang="en-US" altLang="zh-CN" dirty="0" smtClean="0"/>
              <a:t>1. </a:t>
            </a:r>
            <a:r>
              <a:rPr lang="en-US" altLang="zh-CN" dirty="0"/>
              <a:t>make it easy </a:t>
            </a:r>
            <a:r>
              <a:rPr lang="en-US" altLang="zh-CN" dirty="0" smtClean="0"/>
              <a:t>to use;</a:t>
            </a:r>
          </a:p>
          <a:p>
            <a:r>
              <a:rPr lang="en-US" altLang="zh-CN" dirty="0" smtClean="0"/>
              <a:t>2. </a:t>
            </a:r>
            <a:r>
              <a:rPr lang="en-US" altLang="zh-CN" dirty="0"/>
              <a:t>the size constraint </a:t>
            </a:r>
            <a:r>
              <a:rPr lang="en-US" altLang="zh-CN" dirty="0" smtClean="0"/>
              <a:t>has encouraged </a:t>
            </a:r>
            <a:r>
              <a:rPr lang="en-US" altLang="zh-CN" dirty="0"/>
              <a:t>not only economy, but also a certain elegance of </a:t>
            </a:r>
            <a:r>
              <a:rPr lang="en-US" altLang="zh-CN" dirty="0" smtClean="0"/>
              <a:t>design;</a:t>
            </a:r>
          </a:p>
          <a:p>
            <a:r>
              <a:rPr lang="en-US" altLang="zh-CN" dirty="0" smtClean="0"/>
              <a:t>3. willing to revise and rewrite the system and its software when new ideas were invented or discovered.</a:t>
            </a:r>
            <a:endParaRPr lang="zh-CN" altLang="en-US" dirty="0"/>
          </a:p>
        </p:txBody>
      </p:sp>
    </p:spTree>
    <p:extLst>
      <p:ext uri="{BB962C8B-B14F-4D97-AF65-F5344CB8AC3E}">
        <p14:creationId xmlns:p14="http://schemas.microsoft.com/office/powerpoint/2010/main" val="3416834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1709738"/>
            <a:ext cx="11360150" cy="2852737"/>
          </a:xfrm>
        </p:spPr>
        <p:txBody>
          <a:bodyPr>
            <a:normAutofit/>
          </a:bodyPr>
          <a:lstStyle/>
          <a:p>
            <a:r>
              <a:rPr lang="en-US" altLang="zh-CN" sz="4800" dirty="0"/>
              <a:t>Locating Cache Performance Bottlenecks Using Data Profiling</a:t>
            </a:r>
            <a:endParaRPr lang="zh-CN" altLang="en-US" sz="4800" dirty="0"/>
          </a:p>
        </p:txBody>
      </p:sp>
      <p:sp>
        <p:nvSpPr>
          <p:cNvPr id="5" name="文本占位符 4"/>
          <p:cNvSpPr>
            <a:spLocks noGrp="1"/>
          </p:cNvSpPr>
          <p:nvPr>
            <p:ph type="body" idx="1"/>
          </p:nvPr>
        </p:nvSpPr>
        <p:spPr/>
        <p:txBody>
          <a:bodyPr/>
          <a:lstStyle/>
          <a:p>
            <a:r>
              <a:rPr lang="en-US" altLang="zh-CN" dirty="0">
                <a:solidFill>
                  <a:schemeClr val="tx1"/>
                </a:solidFill>
              </a:rPr>
              <a:t>Aleksey </a:t>
            </a:r>
            <a:r>
              <a:rPr lang="en-US" altLang="zh-CN" dirty="0" err="1" smtClean="0">
                <a:solidFill>
                  <a:schemeClr val="tx1"/>
                </a:solidFill>
              </a:rPr>
              <a:t>Pesterev</a:t>
            </a:r>
            <a:r>
              <a:rPr lang="en-US" altLang="zh-CN" dirty="0" smtClean="0">
                <a:solidFill>
                  <a:schemeClr val="tx1"/>
                </a:solidFill>
              </a:rPr>
              <a:t>, </a:t>
            </a:r>
            <a:r>
              <a:rPr lang="en-US" altLang="zh-CN" dirty="0" err="1">
                <a:solidFill>
                  <a:schemeClr val="tx1"/>
                </a:solidFill>
              </a:rPr>
              <a:t>Nickolai</a:t>
            </a:r>
            <a:r>
              <a:rPr lang="en-US" altLang="zh-CN" dirty="0">
                <a:solidFill>
                  <a:schemeClr val="tx1"/>
                </a:solidFill>
              </a:rPr>
              <a:t> </a:t>
            </a:r>
            <a:r>
              <a:rPr lang="en-US" altLang="zh-CN" dirty="0" err="1" smtClean="0">
                <a:solidFill>
                  <a:schemeClr val="tx1"/>
                </a:solidFill>
              </a:rPr>
              <a:t>Zeldovich</a:t>
            </a:r>
            <a:r>
              <a:rPr lang="en-US" altLang="zh-CN" dirty="0" smtClean="0">
                <a:solidFill>
                  <a:schemeClr val="tx1"/>
                </a:solidFill>
              </a:rPr>
              <a:t>, </a:t>
            </a:r>
            <a:r>
              <a:rPr lang="en-US" altLang="zh-CN" dirty="0">
                <a:solidFill>
                  <a:schemeClr val="tx1"/>
                </a:solidFill>
              </a:rPr>
              <a:t>Robert T. Morris</a:t>
            </a:r>
            <a:endParaRPr lang="zh-CN" altLang="en-US" dirty="0">
              <a:solidFill>
                <a:schemeClr val="tx1"/>
              </a:solidFill>
            </a:endParaRPr>
          </a:p>
        </p:txBody>
      </p:sp>
    </p:spTree>
    <p:extLst>
      <p:ext uri="{BB962C8B-B14F-4D97-AF65-F5344CB8AC3E}">
        <p14:creationId xmlns:p14="http://schemas.microsoft.com/office/powerpoint/2010/main" val="194580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idea</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a:t>DProf helps programmers understand cache miss </a:t>
            </a:r>
            <a:r>
              <a:rPr lang="en-US" altLang="zh-CN" dirty="0" smtClean="0"/>
              <a:t>costs by </a:t>
            </a:r>
            <a:r>
              <a:rPr lang="en-US" altLang="zh-CN" dirty="0"/>
              <a:t>attributing misses to </a:t>
            </a:r>
            <a:r>
              <a:rPr lang="en-US" altLang="zh-CN" b="1" dirty="0">
                <a:solidFill>
                  <a:srgbClr val="FF0000"/>
                </a:solidFill>
              </a:rPr>
              <a:t>data types </a:t>
            </a:r>
            <a:r>
              <a:rPr lang="en-US" altLang="zh-CN" dirty="0"/>
              <a:t>instead of </a:t>
            </a:r>
            <a:r>
              <a:rPr lang="en-US" altLang="zh-CN" b="1" dirty="0" smtClean="0"/>
              <a:t>code</a:t>
            </a:r>
            <a:r>
              <a:rPr lang="en-US" altLang="zh-CN" dirty="0" smtClean="0"/>
              <a:t>, and locate data structures that experience misses in many place.</a:t>
            </a:r>
          </a:p>
          <a:p>
            <a:pPr>
              <a:lnSpc>
                <a:spcPct val="100000"/>
              </a:lnSpc>
            </a:pPr>
            <a:r>
              <a:rPr lang="en-US" altLang="zh-CN" dirty="0" smtClean="0"/>
              <a:t>It introduces a number of new views of cache miss data:</a:t>
            </a:r>
          </a:p>
          <a:p>
            <a:pPr lvl="1">
              <a:lnSpc>
                <a:spcPct val="100000"/>
              </a:lnSpc>
            </a:pPr>
            <a:r>
              <a:rPr lang="en-US" altLang="zh-CN" dirty="0"/>
              <a:t>D</a:t>
            </a:r>
            <a:r>
              <a:rPr lang="en-US" altLang="zh-CN" dirty="0" smtClean="0"/>
              <a:t>ata profile</a:t>
            </a:r>
          </a:p>
          <a:p>
            <a:pPr lvl="1">
              <a:lnSpc>
                <a:spcPct val="100000"/>
              </a:lnSpc>
            </a:pPr>
            <a:r>
              <a:rPr lang="en-US" altLang="zh-CN" dirty="0" smtClean="0"/>
              <a:t>Working Set</a:t>
            </a:r>
          </a:p>
          <a:p>
            <a:pPr lvl="1">
              <a:lnSpc>
                <a:spcPct val="100000"/>
              </a:lnSpc>
            </a:pPr>
            <a:r>
              <a:rPr lang="en-US" altLang="zh-CN" dirty="0" smtClean="0"/>
              <a:t>Miss Classification </a:t>
            </a:r>
          </a:p>
          <a:p>
            <a:pPr lvl="1">
              <a:lnSpc>
                <a:spcPct val="100000"/>
              </a:lnSpc>
            </a:pPr>
            <a:r>
              <a:rPr lang="en-US" altLang="zh-CN" dirty="0" smtClean="0"/>
              <a:t>Data flow graph</a:t>
            </a:r>
          </a:p>
        </p:txBody>
      </p:sp>
    </p:spTree>
    <p:extLst>
      <p:ext uri="{BB962C8B-B14F-4D97-AF65-F5344CB8AC3E}">
        <p14:creationId xmlns:p14="http://schemas.microsoft.com/office/powerpoint/2010/main" val="2394229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2820</TotalTime>
  <Words>2976</Words>
  <Application>Microsoft Office PowerPoint</Application>
  <PresentationFormat>宽屏</PresentationFormat>
  <Paragraphs>248</Paragraphs>
  <Slides>28</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Cambria Math</vt:lpstr>
      <vt:lpstr>Office 主题​​</vt:lpstr>
      <vt:lpstr>AOS reading report </vt:lpstr>
      <vt:lpstr>The UNIX Time Sharing System</vt:lpstr>
      <vt:lpstr>Abstract</vt:lpstr>
      <vt:lpstr>File system</vt:lpstr>
      <vt:lpstr>File system</vt:lpstr>
      <vt:lpstr>Shell</vt:lpstr>
      <vt:lpstr>Perspective</vt:lpstr>
      <vt:lpstr>Locating Cache Performance Bottlenecks Using Data Profiling</vt:lpstr>
      <vt:lpstr>Main idea</vt:lpstr>
      <vt:lpstr>Introduction</vt:lpstr>
      <vt:lpstr>Generating Views</vt:lpstr>
      <vt:lpstr>Generating Views</vt:lpstr>
      <vt:lpstr>Generating Views</vt:lpstr>
      <vt:lpstr>Collecting Path Traces and Address Sets</vt:lpstr>
      <vt:lpstr>Collecting Path Traces and Address Sets</vt:lpstr>
      <vt:lpstr>Collecting Path Traces and Address Sets</vt:lpstr>
      <vt:lpstr>Collecting Path Traces and Address Sets</vt:lpstr>
      <vt:lpstr>Collecting Path Traces and Address Sets</vt:lpstr>
      <vt:lpstr>Collecting Path Traces and Address Sets</vt:lpstr>
      <vt:lpstr>Collecting Path Traces and Address Sets</vt:lpstr>
      <vt:lpstr>Evaluation—Memcached</vt:lpstr>
      <vt:lpstr>Evaluate with OProfile</vt:lpstr>
      <vt:lpstr>Evaluation—Apache</vt:lpstr>
      <vt:lpstr>Access Sample Overhead</vt:lpstr>
      <vt:lpstr>Conclusion</vt:lpstr>
      <vt:lpstr>Similar projects on Linux </vt:lpstr>
      <vt:lpstr>“pinatrace” generates a trace of all memory addresses referenced by a program</vt:lpstr>
      <vt:lpstr>Thank you</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AOS期中文献汇报</dc:title>
  <dc:creator>Yu Hao</dc:creator>
  <cp:lastModifiedBy>Yu Hao</cp:lastModifiedBy>
  <cp:revision>61</cp:revision>
  <dcterms:created xsi:type="dcterms:W3CDTF">2019-04-28T03:04:33Z</dcterms:created>
  <dcterms:modified xsi:type="dcterms:W3CDTF">2019-05-06T01:11:55Z</dcterms:modified>
</cp:coreProperties>
</file>