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0" r:id="rId26"/>
    <p:sldId id="281" r:id="rId27"/>
    <p:sldId id="282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12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95A7-810B-4355-9B24-C39074DF2687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2B939-5028-43FF-946C-4FAEFABB0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基于开源工具的可重复的找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的思路，故障引入率和消除率同步增长，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0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计算机环境可移植操作系统接口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16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采用它来记录</a:t>
            </a:r>
            <a:r>
              <a:rPr lang="en-US" altLang="zh-CN" dirty="0" smtClean="0"/>
              <a:t>fs</a:t>
            </a:r>
            <a:r>
              <a:rPr lang="zh-CN" altLang="en-US" dirty="0" smtClean="0"/>
              <a:t>的崩溃行为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dirty="0" smtClean="0"/>
              <a:t>content </a:t>
            </a:r>
            <a:r>
              <a:rPr lang="en-US" altLang="zh-CN" sz="1200" dirty="0" smtClean="0"/>
              <a:t>returns the file content.</a:t>
            </a:r>
          </a:p>
          <a:p>
            <a:r>
              <a:rPr lang="en-US" altLang="zh-CN" sz="1200" i="1" dirty="0" smtClean="0"/>
              <a:t>marked</a:t>
            </a:r>
            <a:r>
              <a:rPr lang="en-US" altLang="zh-CN" sz="1200" dirty="0" smtClean="0"/>
              <a:t> returns true </a:t>
            </a:r>
            <a:r>
              <a:rPr lang="en-US" altLang="zh-CN" sz="1200" dirty="0" err="1" smtClean="0"/>
              <a:t>iff</a:t>
            </a:r>
            <a:r>
              <a:rPr lang="en-US" altLang="zh-CN" sz="1200" dirty="0" smtClean="0"/>
              <a:t> the program crashes after the given label.</a:t>
            </a:r>
            <a:endParaRPr lang="zh-CN" altLang="en-US" sz="1200" i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08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prefix-</a:t>
            </a:r>
            <a:r>
              <a:rPr lang="en-US" altLang="zh-CN" dirty="0" err="1" smtClean="0"/>
              <a:t>appennd</a:t>
            </a:r>
            <a:r>
              <a:rPr lang="zh-CN" altLang="en-US" dirty="0" smtClean="0"/>
              <a:t>检查在崩溃后是不是一个文件会包含一个前缀，这个前缀本来是要被追加进去的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5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53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通过例子介绍一些定义</a:t>
            </a:r>
            <a:endParaRPr lang="en-US" altLang="zh-CN" dirty="0" smtClean="0"/>
          </a:p>
          <a:p>
            <a:r>
              <a:rPr lang="zh-CN" altLang="en-US" dirty="0" smtClean="0"/>
              <a:t>首先这个文件系统是未定义的，第二个框表明了</a:t>
            </a:r>
            <a:r>
              <a:rPr lang="en-US" altLang="zh-CN" dirty="0" smtClean="0"/>
              <a:t>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的内容是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，属性是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只有这三种是合法的，其他的是这三种的前缀排列，都表明系统崩了。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65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SCC</a:t>
            </a:r>
            <a:r>
              <a:rPr lang="zh-CN" altLang="en-US" dirty="0" smtClean="0"/>
              <a:t>不允许所有的重排事件</a:t>
            </a:r>
            <a:r>
              <a:rPr lang="en-US" altLang="zh-CN" dirty="0" smtClean="0"/>
              <a:t>permit no re-ordering of events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56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sz="1200" dirty="0" smtClean="0"/>
              <a:t>σ</a:t>
            </a:r>
            <a:r>
              <a:rPr lang="zh-CN" altLang="en-US" sz="1200" dirty="0" smtClean="0"/>
              <a:t>二元组是文件系统当前的状态，</a:t>
            </a:r>
            <a:r>
              <a:rPr lang="en-US" altLang="zh-CN" sz="1200" dirty="0" smtClean="0"/>
              <a:t>p</a:t>
            </a:r>
            <a:r>
              <a:rPr lang="zh-CN" altLang="en-US" sz="1200" dirty="0" smtClean="0"/>
              <a:t>是程序计数器，就是</a:t>
            </a:r>
            <a:r>
              <a:rPr lang="en-US" altLang="zh-CN" sz="1200" dirty="0" smtClean="0"/>
              <a:t>pc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en-US" altLang="zh-CN" sz="1200" b="1" i="1" dirty="0" smtClean="0"/>
              <a:t>APPLY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execute event</a:t>
            </a:r>
          </a:p>
          <a:p>
            <a:r>
              <a:rPr lang="en-US" altLang="zh-CN" sz="1200" b="1" i="1" dirty="0" smtClean="0"/>
              <a:t>FLUSH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flush state</a:t>
            </a:r>
          </a:p>
          <a:p>
            <a:r>
              <a:rPr lang="en-US" altLang="zh-CN" sz="1200" b="1" i="1" dirty="0" smtClean="0"/>
              <a:t>STEPSEQ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flush at every step</a:t>
            </a:r>
            <a:endParaRPr lang="zh-CN" altLang="en-US" sz="1200" dirty="0" smtClean="0"/>
          </a:p>
          <a:p>
            <a:r>
              <a:rPr lang="en-US" altLang="zh-CN" dirty="0" smtClean="0"/>
              <a:t>CRASH: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任意位置停止程序</a:t>
            </a:r>
            <a:endParaRPr lang="en-US" altLang="zh-CN" baseline="0" dirty="0" smtClean="0"/>
          </a:p>
          <a:p>
            <a:r>
              <a:rPr lang="en-US" altLang="zh-CN" dirty="0" smtClean="0"/>
              <a:t>NONDEF</a:t>
            </a:r>
            <a:r>
              <a:rPr lang="zh-CN" altLang="en-US" dirty="0" smtClean="0"/>
              <a:t>：转换状态而不执行程序中的下一个事件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78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</a:p>
          <a:p>
            <a:r>
              <a:rPr lang="zh-CN" altLang="en-US" dirty="0" smtClean="0"/>
              <a:t>执行石蕊试验以确定所有可能的崩溃行为的集合。</a:t>
            </a:r>
          </a:p>
          <a:p>
            <a:r>
              <a:rPr lang="zh-CN" altLang="en-US" dirty="0" smtClean="0"/>
              <a:t>确保石蕊试验确实代表了行为。</a:t>
            </a:r>
          </a:p>
          <a:p>
            <a:r>
              <a:rPr lang="zh-CN" altLang="en-US" dirty="0" smtClean="0"/>
              <a:t>模型检查员</a:t>
            </a:r>
          </a:p>
          <a:p>
            <a:r>
              <a:rPr lang="zh-CN" altLang="en-US" dirty="0" smtClean="0"/>
              <a:t>针对公理规范执行石蕊试验。</a:t>
            </a:r>
          </a:p>
          <a:p>
            <a:r>
              <a:rPr lang="zh-CN" altLang="en-US" dirty="0" smtClean="0"/>
              <a:t>确保形式化允许在石蕊试验中编码的代表性行为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8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执行针对文件系统实现的测试和针对规范的测试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模拟器运行测试来得到一个所有崩溃行为集合，再把恢复出来的文件系统挂载到系统上，</a:t>
            </a:r>
            <a:endParaRPr lang="en-US" altLang="zh-CN" dirty="0" smtClean="0"/>
          </a:p>
          <a:p>
            <a:r>
              <a:rPr lang="zh-CN" altLang="en-US" dirty="0" smtClean="0"/>
              <a:t>检查器检查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4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Dafny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proves its crash-safety with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 possible file sizes. FERRITE, in contrast, expects a bound on the file size, as provided in our litmus tests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Dafny</a:t>
            </a:r>
            <a:r>
              <a:rPr lang="zh-CN" altLang="en-US" dirty="0" smtClean="0"/>
              <a:t>开发一个验证框架，以证明崩溃安全性，使证明自动化非常有效</a:t>
            </a:r>
            <a:endParaRPr lang="en-US" altLang="zh-CN" dirty="0" smtClean="0"/>
          </a:p>
          <a:p>
            <a:r>
              <a:rPr lang="en-US" altLang="zh-CN" dirty="0" err="1" smtClean="0"/>
              <a:t>Dafny</a:t>
            </a:r>
            <a:r>
              <a:rPr lang="zh-CN" altLang="en-US" smtClean="0"/>
              <a:t>是一种带有程序验证程序的编程语言。 当您输入程序时，验证程序会不断地查看您的肩膀并标记任何错误。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3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39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9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实际出现错误的数量 </a:t>
            </a:r>
            <a:r>
              <a:rPr lang="zh-CN" altLang="en-US" baseline="0" dirty="0" smtClean="0"/>
              <a:t> 除以</a:t>
            </a:r>
            <a:r>
              <a:rPr lang="zh-CN" altLang="en-US" dirty="0" smtClean="0"/>
              <a:t>  可能出现错误的语句数量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找到不同版本之间的变化，如果一个错误报告在文件中不变的地方，认为代表</a:t>
            </a:r>
            <a:r>
              <a:rPr lang="zh-CN" altLang="en-US" dirty="0" smtClean="0"/>
              <a:t>了同一</a:t>
            </a:r>
            <a:r>
              <a:rPr lang="zh-CN" altLang="en-US" dirty="0" smtClean="0"/>
              <a:t>个错误。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8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标准不同，检查器定义不同，</a:t>
            </a:r>
            <a:r>
              <a:rPr lang="en-US" altLang="zh-CN" dirty="0" smtClean="0"/>
              <a:t>Chou</a:t>
            </a:r>
            <a:r>
              <a:rPr lang="zh-CN" altLang="en-US" dirty="0" smtClean="0"/>
              <a:t>等人的工作数据无法找到，没有结果的精确解释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5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我这个文件夹的错误率除以所有其他文件夹的错误率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0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黑色代表文件不存在</a:t>
            </a:r>
            <a:endParaRPr lang="en-US" altLang="zh-CN" dirty="0" smtClean="0"/>
          </a:p>
          <a:p>
            <a:r>
              <a:rPr lang="zh-CN" altLang="en-US" dirty="0" smtClean="0"/>
              <a:t>白色代表文件存在但是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不在了</a:t>
            </a:r>
            <a:endParaRPr lang="en-US" altLang="zh-CN" dirty="0" smtClean="0"/>
          </a:p>
          <a:p>
            <a:r>
              <a:rPr lang="zh-CN" altLang="en-US" dirty="0" smtClean="0"/>
              <a:t>蓝色代表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8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代码质量评估，高频率代码改动往往有更多错误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0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这些形式的规范用于不同的目的，也不能取代另一个。 </a:t>
            </a:r>
            <a:r>
              <a:rPr lang="en-US" altLang="zh-CN" dirty="0" smtClean="0"/>
              <a:t>Litmus</a:t>
            </a:r>
            <a:r>
              <a:rPr lang="zh-CN" altLang="en-US" dirty="0" smtClean="0"/>
              <a:t>测试提供了一个精确而直观的描述，非常适合与应用程序开发人员进行通信，以及针对文件系统实现验证正式模型。正式规范提供了（不）允许的崩溃行为的完整描述，因此，为应用程序的崩溃保证提供了自动推理的基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2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0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0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7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2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9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1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4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9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5A87-0A1F-4A3B-AD8F-30EA9C8EA2F4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1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Fault in Linux: Ten Years Later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于灏 </a:t>
            </a:r>
            <a:r>
              <a:rPr lang="en-US" altLang="zh-CN" dirty="0" smtClean="0"/>
              <a:t>2018311763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2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2.6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96658" cy="4351338"/>
          </a:xfrm>
        </p:spPr>
        <p:txBody>
          <a:bodyPr/>
          <a:lstStyle/>
          <a:p>
            <a:r>
              <a:rPr lang="en-US" altLang="zh-CN" dirty="0" smtClean="0"/>
              <a:t>The number of faults has held roughly steady.</a:t>
            </a:r>
          </a:p>
          <a:p>
            <a:r>
              <a:rPr lang="en-US" altLang="zh-CN" dirty="0" smtClean="0"/>
              <a:t>The rate of faults per line of code has decreased.</a:t>
            </a:r>
          </a:p>
          <a:p>
            <a:r>
              <a:rPr lang="en-US" altLang="zh-CN" dirty="0" smtClean="0"/>
              <a:t>Faults are still introduced, as well as eliminated.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57" y="1372286"/>
            <a:ext cx="5257143" cy="54857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12741" y="1496111"/>
            <a:ext cx="4399150" cy="389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92851" y="3158656"/>
            <a:ext cx="4399150" cy="748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9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2.6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85593" cy="4351338"/>
          </a:xfrm>
        </p:spPr>
        <p:txBody>
          <a:bodyPr/>
          <a:lstStyle/>
          <a:p>
            <a:r>
              <a:rPr lang="en-US" altLang="zh-CN" b="1" dirty="0" smtClean="0"/>
              <a:t>Drivers</a:t>
            </a:r>
            <a:r>
              <a:rPr lang="en-US" altLang="zh-CN" dirty="0" smtClean="0"/>
              <a:t> still has the largest number of faults.</a:t>
            </a:r>
          </a:p>
          <a:p>
            <a:r>
              <a:rPr lang="en-US" altLang="zh-CN" b="1" dirty="0" smtClean="0"/>
              <a:t>Drivers</a:t>
            </a:r>
            <a:r>
              <a:rPr lang="en-US" altLang="zh-CN" dirty="0" smtClean="0"/>
              <a:t> has a higher fault rate for certain kinds of faults than other directories.</a:t>
            </a:r>
          </a:p>
          <a:p>
            <a:r>
              <a:rPr lang="en-US" altLang="zh-CN" b="1" dirty="0" smtClean="0"/>
              <a:t>Arch</a:t>
            </a:r>
            <a:r>
              <a:rPr lang="en-US" altLang="zh-CN" dirty="0" smtClean="0"/>
              <a:t> has the highest fault rate.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8" y="1322095"/>
            <a:ext cx="5827878" cy="2651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93" y="3973855"/>
            <a:ext cx="538792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2.6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17326" cy="4351338"/>
          </a:xfrm>
        </p:spPr>
        <p:txBody>
          <a:bodyPr/>
          <a:lstStyle/>
          <a:p>
            <a:r>
              <a:rPr lang="en-US" altLang="zh-CN" dirty="0" smtClean="0"/>
              <a:t>The average fault lifespan is </a:t>
            </a:r>
            <a:r>
              <a:rPr lang="en-US" altLang="zh-CN" b="1" dirty="0" smtClean="0"/>
              <a:t>1.5</a:t>
            </a:r>
            <a:r>
              <a:rPr lang="en-US" altLang="zh-CN" dirty="0" smtClean="0"/>
              <a:t> years.</a:t>
            </a:r>
          </a:p>
          <a:p>
            <a:r>
              <a:rPr lang="en-US" altLang="zh-CN" dirty="0" smtClean="0"/>
              <a:t>Sound has the longest average lifespan.</a:t>
            </a:r>
          </a:p>
          <a:p>
            <a:r>
              <a:rPr lang="en-US" altLang="zh-CN" dirty="0" smtClean="0"/>
              <a:t>Since Linux 2.6.27 a significantly larger number of faults have been introduced.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604621" y="1250905"/>
            <a:ext cx="6838284" cy="43364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71" y="4205534"/>
            <a:ext cx="55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95" y="4033182"/>
            <a:ext cx="6247619" cy="25238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2.6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1610" cy="4351338"/>
          </a:xfrm>
        </p:spPr>
        <p:txBody>
          <a:bodyPr/>
          <a:lstStyle/>
          <a:p>
            <a:r>
              <a:rPr lang="en-US" altLang="zh-CN" dirty="0" smtClean="0"/>
              <a:t>Use code churn, file age, function size to evaluate the quality of Linux.</a:t>
            </a:r>
          </a:p>
          <a:p>
            <a:r>
              <a:rPr lang="en-US" altLang="zh-CN" dirty="0" smtClean="0"/>
              <a:t>High-churn versions have more new faults.</a:t>
            </a:r>
          </a:p>
          <a:p>
            <a:r>
              <a:rPr lang="en-US" altLang="zh-CN" dirty="0" smtClean="0"/>
              <a:t>The relation between file age and fault rate is less clear.</a:t>
            </a:r>
          </a:p>
          <a:p>
            <a:r>
              <a:rPr lang="en-US" altLang="zh-CN" dirty="0" smtClean="0"/>
              <a:t>The average fault rate clearly increase as the function size increases.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b="13995"/>
          <a:stretch/>
        </p:blipFill>
        <p:spPr>
          <a:xfrm>
            <a:off x="2512291" y="4072875"/>
            <a:ext cx="7167418" cy="2433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363" y="3775217"/>
            <a:ext cx="7501282" cy="27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While drivers </a:t>
            </a:r>
            <a:r>
              <a:rPr lang="en-US" altLang="zh-CN" dirty="0"/>
              <a:t>still has the largest number of </a:t>
            </a:r>
            <a:r>
              <a:rPr lang="en-US" altLang="zh-CN" dirty="0" smtClean="0"/>
              <a:t>faults, it no </a:t>
            </a:r>
            <a:r>
              <a:rPr lang="en-US" altLang="zh-CN" dirty="0"/>
              <a:t>longer has the highest fault rate in Linux kernel </a:t>
            </a:r>
            <a:r>
              <a:rPr lang="en-US" altLang="zh-CN" dirty="0" smtClean="0"/>
              <a:t>code.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Even </a:t>
            </a:r>
            <a:r>
              <a:rPr lang="en-US" altLang="zh-CN" dirty="0"/>
              <a:t>though faults are continually being introduced, the </a:t>
            </a:r>
            <a:r>
              <a:rPr lang="en-US" altLang="zh-CN" dirty="0" smtClean="0"/>
              <a:t>overall code </a:t>
            </a:r>
            <a:r>
              <a:rPr lang="en-US" altLang="zh-CN" dirty="0"/>
              <a:t>quality is improving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Some services have no maintainer but remain in the kernel source tree.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32954" y="1053090"/>
            <a:ext cx="11326091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Specifying and Checking File System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Crash-Consistency </a:t>
            </a:r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It is difficult to understand the </a:t>
            </a:r>
            <a:r>
              <a:rPr lang="en-US" altLang="zh-CN" dirty="0"/>
              <a:t>o</a:t>
            </a:r>
            <a:r>
              <a:rPr lang="en-US" altLang="zh-CN" dirty="0" smtClean="0"/>
              <a:t>rdering of file system operation.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This paper presents </a:t>
            </a:r>
            <a:r>
              <a:rPr lang="en-US" altLang="zh-CN" b="1" i="1" dirty="0" smtClean="0"/>
              <a:t>crash-consistency</a:t>
            </a:r>
            <a:r>
              <a:rPr lang="en-US" altLang="zh-CN" dirty="0" smtClean="0"/>
              <a:t> </a:t>
            </a:r>
            <a:r>
              <a:rPr lang="en-US" altLang="zh-CN" b="1" i="1" dirty="0"/>
              <a:t>model</a:t>
            </a:r>
            <a:r>
              <a:rPr lang="en-US" altLang="zh-CN" dirty="0" smtClean="0"/>
              <a:t> to describe the behavior of a file system across crashes.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Present a formal framework and a toolkit called </a:t>
            </a:r>
            <a:r>
              <a:rPr lang="en-US" altLang="zh-CN" b="1" i="1" dirty="0" smtClean="0"/>
              <a:t>FERRITE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0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85107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Due to file system optimizations, the effect of the program do not reach disk in the order they are executed.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The POSIX standard is largely silent on the guarantees it should provide in crashes.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It is critical to describe crash guarantees in an unambiguous and accessible manner.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86" y="3139227"/>
            <a:ext cx="4563014" cy="26441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07" y="1101535"/>
            <a:ext cx="2897193" cy="1301282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9475712" y="2453644"/>
            <a:ext cx="858982" cy="634983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6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Crash-consistency models take two forms: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 smtClean="0"/>
              <a:t>Litmus tests</a:t>
            </a:r>
            <a:r>
              <a:rPr lang="en-US" altLang="zh-CN" dirty="0" smtClean="0"/>
              <a:t>: demonstrate behaviors across crashes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 smtClean="0"/>
              <a:t>Formal specification</a:t>
            </a:r>
            <a:r>
              <a:rPr lang="en-US" altLang="zh-CN" dirty="0" smtClean="0"/>
              <a:t>: axiomatic and operational description.</a:t>
            </a:r>
          </a:p>
          <a:p>
            <a:pPr>
              <a:lnSpc>
                <a:spcPct val="100000"/>
              </a:lnSpc>
            </a:pPr>
            <a:r>
              <a:rPr lang="en-US" altLang="zh-CN" b="1" i="1" dirty="0" smtClean="0"/>
              <a:t>FERRITE</a:t>
            </a:r>
            <a:r>
              <a:rPr lang="en-US" altLang="zh-CN" dirty="0" smtClean="0"/>
              <a:t>: 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Explore all possible crash behaviors of a given litmus test.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Focuses on distilling the crash guarantees provided by a fs interface.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Two proof-of-concept tools: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 smtClean="0"/>
              <a:t>Verifier</a:t>
            </a:r>
            <a:r>
              <a:rPr lang="en-US" altLang="zh-CN" dirty="0" smtClean="0"/>
              <a:t>: proves that a program provides crash guarantees.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 smtClean="0"/>
              <a:t>Synthesizer</a:t>
            </a:r>
            <a:r>
              <a:rPr lang="en-US" altLang="zh-CN" dirty="0" smtClean="0"/>
              <a:t>: insert </a:t>
            </a:r>
            <a:r>
              <a:rPr lang="en-US" altLang="zh-CN" i="1" dirty="0" err="1" smtClean="0"/>
              <a:t>fsync</a:t>
            </a:r>
            <a:r>
              <a:rPr lang="en-US" altLang="zh-CN" dirty="0" smtClean="0"/>
              <a:t> invocations into a program.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3647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The </a:t>
            </a:r>
            <a:r>
              <a:rPr lang="en-US" altLang="zh-CN" b="1" i="1" dirty="0" err="1" smtClean="0"/>
              <a:t>fsync</a:t>
            </a:r>
            <a:r>
              <a:rPr lang="en-US" altLang="zh-CN" dirty="0" smtClean="0"/>
              <a:t> is key to providing data integrity in the face of crashes.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POSIX does not specify what should happen when a crash occurs.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IO stack consists of multiple layers and persists data to disk out of program order.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678" y="1223245"/>
            <a:ext cx="4917322" cy="44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Chou et al. published a study of faults found and they found that the drivers directory contained </a:t>
            </a:r>
            <a:r>
              <a:rPr lang="en-US" altLang="zh-CN" b="1" dirty="0" smtClean="0"/>
              <a:t>up to 7 times</a:t>
            </a:r>
            <a:r>
              <a:rPr lang="en-US" altLang="zh-CN" dirty="0" smtClean="0"/>
              <a:t> more of certain kinds of faults than other directories.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We </a:t>
            </a:r>
            <a:r>
              <a:rPr lang="en-US" altLang="zh-CN" dirty="0"/>
              <a:t>find that Linux has more than </a:t>
            </a:r>
            <a:r>
              <a:rPr lang="en-US" altLang="zh-CN" dirty="0" smtClean="0"/>
              <a:t>doubled in size, but </a:t>
            </a:r>
            <a:r>
              <a:rPr lang="en-US" altLang="zh-CN" dirty="0"/>
              <a:t>the number of faults per line </a:t>
            </a:r>
            <a:r>
              <a:rPr lang="en-US" altLang="zh-CN" dirty="0" smtClean="0"/>
              <a:t>of code </a:t>
            </a:r>
            <a:r>
              <a:rPr lang="en-US" altLang="zh-CN" dirty="0"/>
              <a:t>has been </a:t>
            </a:r>
            <a:r>
              <a:rPr lang="en-US" altLang="zh-CN" b="1" dirty="0"/>
              <a:t>decreasing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b="1" dirty="0" smtClean="0"/>
              <a:t>Drivers</a:t>
            </a:r>
            <a:r>
              <a:rPr lang="en-US" altLang="zh-CN" dirty="0" smtClean="0"/>
              <a:t> contains </a:t>
            </a:r>
            <a:r>
              <a:rPr lang="en-US" altLang="zh-CN" dirty="0"/>
              <a:t>the most faults, </a:t>
            </a:r>
            <a:r>
              <a:rPr lang="en-US" altLang="zh-CN" dirty="0" smtClean="0"/>
              <a:t>but its fault </a:t>
            </a:r>
            <a:r>
              <a:rPr lang="en-US" altLang="zh-CN" dirty="0"/>
              <a:t>rate is now </a:t>
            </a:r>
            <a:r>
              <a:rPr lang="en-US" altLang="zh-CN" b="1" dirty="0"/>
              <a:t>below</a:t>
            </a:r>
            <a:r>
              <a:rPr lang="en-US" altLang="zh-CN" dirty="0"/>
              <a:t> that of other directories, such as </a:t>
            </a:r>
            <a:r>
              <a:rPr lang="en-US" altLang="zh-CN" b="1" dirty="0"/>
              <a:t>arch</a:t>
            </a:r>
            <a:r>
              <a:rPr lang="en-US" altLang="zh-CN" dirty="0"/>
              <a:t> (HAL</a:t>
            </a:r>
            <a:r>
              <a:rPr lang="en-US" altLang="zh-CN" dirty="0" smtClean="0"/>
              <a:t>) and </a:t>
            </a:r>
            <a:r>
              <a:rPr lang="en-US" altLang="zh-CN" b="1" dirty="0"/>
              <a:t>fs</a:t>
            </a:r>
            <a:r>
              <a:rPr lang="en-US" altLang="zh-CN" dirty="0"/>
              <a:t> (file systems).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15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Litmus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Adopt it to document the crash behavior of fs.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35" y="2911691"/>
            <a:ext cx="5096165" cy="21792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0159" y="2588525"/>
            <a:ext cx="4596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Initial setup: create an initial fs state, ends with an implicit sync</a:t>
            </a:r>
            <a:endParaRPr lang="zh-CN" altLang="en-US" sz="2000" dirty="0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5876634" y="2942468"/>
            <a:ext cx="1219201" cy="120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80159" y="3843539"/>
            <a:ext cx="4596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Main body: may crash at any point and use </a:t>
            </a:r>
            <a:r>
              <a:rPr lang="en-US" altLang="zh-CN" sz="2000" i="1" dirty="0" smtClean="0"/>
              <a:t>mark </a:t>
            </a:r>
            <a:r>
              <a:rPr lang="en-US" altLang="zh-CN" sz="2000" dirty="0" smtClean="0"/>
              <a:t>label events.</a:t>
            </a:r>
            <a:endParaRPr lang="zh-CN" altLang="en-US" sz="2000" i="1" dirty="0"/>
          </a:p>
        </p:txBody>
      </p:sp>
      <p:cxnSp>
        <p:nvCxnSpPr>
          <p:cNvPr id="10" name="直接箭头连接符 9"/>
          <p:cNvCxnSpPr>
            <a:stCxn id="9" idx="3"/>
            <a:endCxn id="4" idx="1"/>
          </p:cNvCxnSpPr>
          <p:nvPr/>
        </p:nvCxnSpPr>
        <p:spPr>
          <a:xfrm flipV="1">
            <a:off x="5876634" y="4001294"/>
            <a:ext cx="1219201" cy="1961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38200" y="4970176"/>
            <a:ext cx="531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Final checking: a list of predicates to be tested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 flipV="1">
            <a:off x="6156961" y="4911256"/>
            <a:ext cx="717895" cy="2589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Litmus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735"/>
          </a:xfrm>
        </p:spPr>
        <p:txBody>
          <a:bodyPr/>
          <a:lstStyle/>
          <a:p>
            <a:r>
              <a:rPr lang="en-US" altLang="zh-CN" dirty="0" smtClean="0"/>
              <a:t>Litmus tests for file/directory operations.</a:t>
            </a:r>
          </a:p>
          <a:p>
            <a:r>
              <a:rPr lang="en-US" altLang="zh-CN" dirty="0" smtClean="0"/>
              <a:t>Use </a:t>
            </a:r>
            <a:r>
              <a:rPr lang="en-US" altLang="zh-CN" b="1" i="1" dirty="0" smtClean="0"/>
              <a:t>FERRITE</a:t>
            </a:r>
            <a:r>
              <a:rPr lang="en-US" altLang="zh-CN" dirty="0" smtClean="0"/>
              <a:t> to develop existing litmus tests for </a:t>
            </a:r>
            <a:r>
              <a:rPr lang="en-US" altLang="zh-CN" b="1" dirty="0" smtClean="0"/>
              <a:t>append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overwrite</a:t>
            </a: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645920" y="3290205"/>
            <a:ext cx="3551684" cy="2963660"/>
            <a:chOff x="1081276" y="2817765"/>
            <a:chExt cx="3551684" cy="2963660"/>
          </a:xfrm>
        </p:grpSpPr>
        <p:grpSp>
          <p:nvGrpSpPr>
            <p:cNvPr id="6" name="组合 5"/>
            <p:cNvGrpSpPr/>
            <p:nvPr/>
          </p:nvGrpSpPr>
          <p:grpSpPr>
            <a:xfrm>
              <a:off x="1081276" y="2817765"/>
              <a:ext cx="3551684" cy="2367058"/>
              <a:chOff x="4586476" y="2919476"/>
              <a:chExt cx="3019048" cy="1885823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6476" y="2919476"/>
                <a:ext cx="3019048" cy="1019048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6476" y="3938524"/>
                <a:ext cx="2600325" cy="866775"/>
              </a:xfrm>
              <a:prstGeom prst="rect">
                <a:avLst/>
              </a:prstGeom>
            </p:spPr>
          </p:pic>
        </p:grpSp>
        <p:sp>
          <p:nvSpPr>
            <p:cNvPr id="7" name="文本框 6"/>
            <p:cNvSpPr txBox="1"/>
            <p:nvPr/>
          </p:nvSpPr>
          <p:spPr>
            <a:xfrm>
              <a:off x="1817410" y="5319760"/>
              <a:ext cx="2079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Prefix-append</a:t>
              </a:r>
              <a:endParaRPr lang="zh-CN" altLang="en-US" sz="2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09822" y="3290205"/>
            <a:ext cx="5459533" cy="2799120"/>
            <a:chOff x="4389884" y="2982304"/>
            <a:chExt cx="5459533" cy="279912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9884" y="2982304"/>
              <a:ext cx="5459533" cy="222911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615872" y="5319759"/>
              <a:ext cx="300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Order-file-overwrites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1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Litmus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0299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Whether updates to a file and to its parent directory can be reordered, and </a:t>
            </a:r>
            <a:r>
              <a:rPr lang="en-US" altLang="zh-CN" dirty="0"/>
              <a:t>t</a:t>
            </a:r>
            <a:r>
              <a:rPr lang="en-US" altLang="zh-CN" dirty="0" smtClean="0"/>
              <a:t>wo </a:t>
            </a:r>
            <a:r>
              <a:rPr lang="en-US" altLang="zh-CN" b="1" dirty="0" smtClean="0"/>
              <a:t>atomicity properties </a:t>
            </a:r>
            <a:r>
              <a:rPr lang="en-US" altLang="zh-CN" dirty="0" smtClean="0"/>
              <a:t>of </a:t>
            </a:r>
            <a:r>
              <a:rPr lang="en-US" altLang="zh-CN" b="1" dirty="0" smtClean="0"/>
              <a:t>rename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18688" y="4236811"/>
            <a:ext cx="4100701" cy="2095367"/>
            <a:chOff x="716280" y="3405276"/>
            <a:chExt cx="4100701" cy="20953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280" y="3405276"/>
              <a:ext cx="4100701" cy="163370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08163" y="5038978"/>
              <a:ext cx="3316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Implied-directory-</a:t>
              </a:r>
              <a:r>
                <a:rPr lang="en-US" altLang="zh-CN" sz="2400" dirty="0" err="1" smtClean="0"/>
                <a:t>fsync</a:t>
              </a:r>
              <a:endParaRPr lang="zh-CN" altLang="en-US" sz="2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27568" y="1304972"/>
            <a:ext cx="4963785" cy="2655229"/>
            <a:chOff x="4547017" y="3094865"/>
            <a:chExt cx="4963785" cy="26552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7017" y="3094865"/>
              <a:ext cx="4963785" cy="2193564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071482" y="5288429"/>
              <a:ext cx="3914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Atomic-replace-via-rename</a:t>
              </a:r>
              <a:endParaRPr lang="zh-CN" altLang="en-US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38366" y="4550280"/>
            <a:ext cx="5342188" cy="1977103"/>
            <a:chOff x="6849812" y="4880897"/>
            <a:chExt cx="5342188" cy="197710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812" y="4880897"/>
              <a:ext cx="5342188" cy="158753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637215" y="6396335"/>
              <a:ext cx="3767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Atomic-create-via-rename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4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Litmus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86819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b="1" dirty="0" smtClean="0"/>
              <a:t>Prefix-append</a:t>
            </a:r>
            <a:r>
              <a:rPr lang="en-US" altLang="zh-CN" dirty="0" smtClean="0"/>
              <a:t> is not guaranteed by some fs.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/>
              <a:t>Atomic-replace-via-rename (ARVR) </a:t>
            </a:r>
            <a:r>
              <a:rPr lang="en-US" altLang="zh-CN" dirty="0" smtClean="0"/>
              <a:t>is not guaranteed by most fs.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/>
              <a:t>Atomic-create-via-rename (ACVR) </a:t>
            </a:r>
            <a:r>
              <a:rPr lang="en-US" altLang="zh-CN" dirty="0" smtClean="0"/>
              <a:t>offers atomicity guarantees different to those of ARVR on some fs.</a:t>
            </a:r>
          </a:p>
          <a:p>
            <a:pPr>
              <a:lnSpc>
                <a:spcPct val="100000"/>
              </a:lnSpc>
            </a:pPr>
            <a:endParaRPr lang="en-US" altLang="zh-CN" b="1" dirty="0"/>
          </a:p>
          <a:p>
            <a:r>
              <a:rPr lang="en-US" altLang="zh-CN" dirty="0" smtClean="0"/>
              <a:t>Litmus tests </a:t>
            </a:r>
            <a:r>
              <a:rPr lang="en-US" altLang="zh-CN" dirty="0"/>
              <a:t>provide a precise and </a:t>
            </a:r>
            <a:r>
              <a:rPr lang="en-US" altLang="zh-CN" dirty="0" smtClean="0"/>
              <a:t>intuitive </a:t>
            </a:r>
            <a:r>
              <a:rPr lang="en-US" altLang="zh-CN" dirty="0"/>
              <a:t>way of communicating crash-consistency behavior</a:t>
            </a:r>
            <a:r>
              <a:rPr lang="en-US" altLang="zh-CN" dirty="0" smtClean="0"/>
              <a:t>.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19" y="1690688"/>
            <a:ext cx="4704762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</a:t>
            </a:r>
            <a:r>
              <a:rPr lang="en-US" altLang="zh-CN" dirty="0" smtClean="0"/>
              <a:t>specifications — Axiomatic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An axiomatic crash-consistency model consists of a set </a:t>
            </a:r>
            <a:r>
              <a:rPr lang="en-US" altLang="zh-CN" dirty="0" smtClean="0"/>
              <a:t>of </a:t>
            </a:r>
            <a:r>
              <a:rPr lang="en-US" altLang="zh-CN" b="1" dirty="0" smtClean="0"/>
              <a:t>rules(axioms)</a:t>
            </a:r>
            <a:r>
              <a:rPr lang="en-US" altLang="zh-CN" dirty="0" smtClean="0"/>
              <a:t>, </a:t>
            </a:r>
            <a:r>
              <a:rPr lang="en-US" altLang="zh-CN" dirty="0"/>
              <a:t>that specify whether a given </a:t>
            </a:r>
            <a:r>
              <a:rPr lang="en-US" altLang="zh-CN" dirty="0" smtClean="0"/>
              <a:t>execution of </a:t>
            </a:r>
            <a:r>
              <a:rPr lang="en-US" altLang="zh-CN" dirty="0"/>
              <a:t>a program is allowed.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23" y="3344190"/>
            <a:ext cx="4607977" cy="2832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82802" y="3159524"/>
                <a:ext cx="1100942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02" y="3159524"/>
                <a:ext cx="11009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35002" y="3663793"/>
                <a:ext cx="4323620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where b = 0, m = {“permission”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zh-CN" dirty="0" smtClean="0"/>
                  <a:t> “0600”}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02" y="3663793"/>
                <a:ext cx="4323620" cy="923330"/>
              </a:xfrm>
              <a:prstGeom prst="rect">
                <a:avLst/>
              </a:prstGeom>
              <a:blipFill>
                <a:blip r:embed="rId5"/>
                <a:stretch>
                  <a:fillRect l="-983" r="-421" b="-915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121449" y="4722060"/>
            <a:ext cx="162256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τ = </a:t>
            </a:r>
            <a:r>
              <a:rPr lang="en-US" altLang="zh-CN" dirty="0"/>
              <a:t>[e</a:t>
            </a:r>
            <a:r>
              <a:rPr lang="en-US" altLang="zh-CN" baseline="-25000" dirty="0"/>
              <a:t>0</a:t>
            </a:r>
            <a:r>
              <a:rPr lang="en-US" altLang="zh-CN" dirty="0"/>
              <a:t>, e</a:t>
            </a:r>
            <a:r>
              <a:rPr lang="en-US" altLang="zh-CN" baseline="-25000" dirty="0"/>
              <a:t>1</a:t>
            </a:r>
            <a:r>
              <a:rPr lang="en-US" altLang="zh-CN" dirty="0"/>
              <a:t>, e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[e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 e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e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t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 = [e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e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e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736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</a:t>
            </a:r>
            <a:r>
              <a:rPr lang="en-US" altLang="zh-CN" dirty="0"/>
              <a:t>specifications — Axiomatic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Crash-Consistency-Model: which valid program </a:t>
            </a:r>
            <a:r>
              <a:rPr lang="en-US" altLang="zh-CN" b="1" dirty="0" smtClean="0"/>
              <a:t>traces</a:t>
            </a:r>
            <a:r>
              <a:rPr lang="en-US" altLang="zh-CN" dirty="0" smtClean="0"/>
              <a:t> are permissible, and what </a:t>
            </a:r>
            <a:r>
              <a:rPr lang="en-US" altLang="zh-CN" b="1" dirty="0" smtClean="0"/>
              <a:t>states</a:t>
            </a:r>
            <a:r>
              <a:rPr lang="en-US" altLang="zh-CN" dirty="0" smtClean="0"/>
              <a:t> may be observed after crash.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Sequential Crash-Consistency(SCC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SCC permits only τ = [e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so NO crash trace of τ results in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  “exists?” stage.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23" y="3344190"/>
            <a:ext cx="4607977" cy="28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</a:t>
            </a:r>
            <a:r>
              <a:rPr lang="en-US" altLang="zh-CN" dirty="0" smtClean="0"/>
              <a:t>specifications—Operational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operational crash-consistency models takes the form of a non-deterministic </a:t>
            </a:r>
            <a:r>
              <a:rPr lang="en-US" altLang="zh-CN" b="1" dirty="0" smtClean="0"/>
              <a:t>state machine </a:t>
            </a:r>
            <a:r>
              <a:rPr lang="en-US" altLang="zh-CN" dirty="0" smtClean="0"/>
              <a:t>M, which use </a:t>
            </a:r>
            <a:r>
              <a:rPr lang="en-US" altLang="zh-CN" b="1" dirty="0" smtClean="0"/>
              <a:t>maps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tuples</a:t>
            </a:r>
            <a:r>
              <a:rPr lang="en-US" altLang="zh-CN" dirty="0" smtClean="0"/>
              <a:t> to abstract fs.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563"/>
          <a:stretch/>
        </p:blipFill>
        <p:spPr>
          <a:xfrm>
            <a:off x="838200" y="3451299"/>
            <a:ext cx="4929507" cy="16044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606" y="3435410"/>
            <a:ext cx="4971194" cy="16362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2119" y="5636890"/>
            <a:ext cx="2988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 smtClean="0"/>
              <a:t>σ</a:t>
            </a:r>
            <a:r>
              <a:rPr lang="en-US" altLang="zh-CN" sz="2400" dirty="0" smtClean="0"/>
              <a:t> = &lt;</a:t>
            </a:r>
            <a:r>
              <a:rPr lang="el-GR" altLang="zh-CN" sz="2400" dirty="0" smtClean="0"/>
              <a:t>σ</a:t>
            </a:r>
            <a:r>
              <a:rPr lang="en-US" altLang="zh-CN" sz="2400" baseline="-25000" dirty="0" err="1" smtClean="0"/>
              <a:t>inCore</a:t>
            </a:r>
            <a:r>
              <a:rPr lang="en-US" altLang="zh-CN" sz="2400" dirty="0" smtClean="0"/>
              <a:t>,</a:t>
            </a:r>
            <a:r>
              <a:rPr lang="el-GR" altLang="zh-CN" sz="2400" dirty="0" smtClean="0"/>
              <a:t> σ</a:t>
            </a:r>
            <a:r>
              <a:rPr lang="en-US" altLang="zh-CN" sz="2400" baseline="-25000" dirty="0" smtClean="0"/>
              <a:t> </a:t>
            </a:r>
            <a:r>
              <a:rPr lang="en-US" altLang="zh-CN" sz="2400" baseline="-25000" dirty="0" err="1" smtClean="0"/>
              <a:t>onDisk</a:t>
            </a:r>
            <a:r>
              <a:rPr lang="en-US" altLang="zh-CN" sz="2400" dirty="0" smtClean="0"/>
              <a:t>&gt; </a:t>
            </a:r>
          </a:p>
          <a:p>
            <a:r>
              <a:rPr lang="en-US" altLang="zh-CN" sz="2400" dirty="0" smtClean="0"/>
              <a:t>p = program counter</a:t>
            </a:r>
          </a:p>
        </p:txBody>
      </p:sp>
      <p:sp>
        <p:nvSpPr>
          <p:cNvPr id="9" name="矩形 8"/>
          <p:cNvSpPr/>
          <p:nvPr/>
        </p:nvSpPr>
        <p:spPr>
          <a:xfrm>
            <a:off x="8325966" y="4178105"/>
            <a:ext cx="1535486" cy="253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Making specification executable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15" y="1825625"/>
            <a:ext cx="10706686" cy="4351338"/>
          </a:xfrm>
        </p:spPr>
        <p:txBody>
          <a:bodyPr/>
          <a:lstStyle/>
          <a:p>
            <a:r>
              <a:rPr lang="en-US" altLang="zh-CN" b="1" dirty="0" smtClean="0"/>
              <a:t>FERRITE</a:t>
            </a:r>
            <a:r>
              <a:rPr lang="en-US" altLang="zh-CN" dirty="0" smtClean="0"/>
              <a:t> consists of two tools:</a:t>
            </a:r>
          </a:p>
          <a:p>
            <a:r>
              <a:rPr lang="en-US" altLang="zh-CN" dirty="0" smtClean="0"/>
              <a:t>enumerator</a:t>
            </a:r>
          </a:p>
          <a:p>
            <a:pPr lvl="1"/>
            <a:r>
              <a:rPr lang="en-US" altLang="zh-CN" dirty="0" smtClean="0"/>
              <a:t>execute litmus tests to determine the set of all possible crash behaviors.</a:t>
            </a:r>
          </a:p>
          <a:p>
            <a:pPr lvl="1"/>
            <a:r>
              <a:rPr lang="en-US" altLang="zh-CN" dirty="0" smtClean="0"/>
              <a:t>ensure that the litmus tests are indeed representative of the </a:t>
            </a:r>
            <a:r>
              <a:rPr lang="en-US" altLang="zh-CN" dirty="0" smtClean="0"/>
              <a:t>behavior of fs.</a:t>
            </a:r>
            <a:endParaRPr lang="en-US" altLang="zh-CN" dirty="0" smtClean="0"/>
          </a:p>
          <a:p>
            <a:r>
              <a:rPr lang="en-US" altLang="zh-CN" dirty="0" smtClean="0"/>
              <a:t>model checker</a:t>
            </a:r>
          </a:p>
          <a:p>
            <a:pPr lvl="1"/>
            <a:r>
              <a:rPr lang="en-US" altLang="zh-CN" dirty="0" smtClean="0"/>
              <a:t>execute litmus tests against axiomatic specification.</a:t>
            </a:r>
          </a:p>
          <a:p>
            <a:pPr lvl="1"/>
            <a:r>
              <a:rPr lang="en-US" altLang="zh-CN" dirty="0" smtClean="0"/>
              <a:t>ensure that the formalization allow representative behaviors encoded in litmus tests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9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Making specification executable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15" y="1825625"/>
            <a:ext cx="10706686" cy="4351338"/>
          </a:xfrm>
        </p:spPr>
        <p:txBody>
          <a:bodyPr/>
          <a:lstStyle/>
          <a:p>
            <a:r>
              <a:rPr lang="en-US" altLang="zh-CN" b="1" dirty="0" smtClean="0"/>
              <a:t>against file system implementations</a:t>
            </a:r>
          </a:p>
          <a:p>
            <a:pPr lvl="1"/>
            <a:r>
              <a:rPr lang="en-US" altLang="zh-CN" dirty="0" smtClean="0"/>
              <a:t>produce all possible re-orderings of the trace, as well as all possible prefixes.</a:t>
            </a:r>
            <a:endParaRPr lang="en-US" altLang="zh-CN" dirty="0"/>
          </a:p>
          <a:p>
            <a:pPr lvl="1"/>
            <a:r>
              <a:rPr lang="en-US" altLang="zh-CN" dirty="0" smtClean="0"/>
              <a:t>produce a disk image and verify the predicates.</a:t>
            </a:r>
          </a:p>
          <a:p>
            <a:r>
              <a:rPr lang="en-US" altLang="zh-CN" b="1" dirty="0" smtClean="0"/>
              <a:t>against specification</a:t>
            </a:r>
          </a:p>
          <a:p>
            <a:pPr lvl="1"/>
            <a:r>
              <a:rPr lang="en-US" altLang="zh-CN" dirty="0" smtClean="0"/>
              <a:t>check whether the predicates specified in the </a:t>
            </a:r>
            <a:r>
              <a:rPr lang="en-US" altLang="zh-CN" i="1" dirty="0" smtClean="0"/>
              <a:t>exists? </a:t>
            </a:r>
            <a:r>
              <a:rPr lang="en-US" altLang="zh-CN" dirty="0" smtClean="0"/>
              <a:t>are satisfied.</a:t>
            </a:r>
          </a:p>
          <a:p>
            <a:pPr lvl="1"/>
            <a:r>
              <a:rPr lang="en-US" altLang="zh-CN" dirty="0" smtClean="0"/>
              <a:t>if so, the model will give you some surprise.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 with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15" y="1825625"/>
            <a:ext cx="1070668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The synthesizer transforms a </a:t>
            </a:r>
            <a:r>
              <a:rPr lang="en-US" altLang="zh-CN" dirty="0" smtClean="0"/>
              <a:t>program </a:t>
            </a:r>
            <a:r>
              <a:rPr lang="en-US" altLang="zh-CN" dirty="0" smtClean="0"/>
              <a:t>by </a:t>
            </a:r>
            <a:r>
              <a:rPr lang="en-US" altLang="zh-CN" b="1" dirty="0" smtClean="0"/>
              <a:t>inserting </a:t>
            </a:r>
            <a:r>
              <a:rPr lang="en-US" altLang="zh-CN" b="1" dirty="0" err="1" smtClean="0"/>
              <a:t>fsync</a:t>
            </a:r>
            <a:r>
              <a:rPr lang="en-US" altLang="zh-CN" b="1" dirty="0"/>
              <a:t>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optimizing the insertion </a:t>
            </a:r>
            <a:r>
              <a:rPr lang="en-US" altLang="zh-CN" dirty="0" smtClean="0"/>
              <a:t>to guarantee the desired safety properties.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Develop a verification framework in </a:t>
            </a:r>
            <a:r>
              <a:rPr lang="en-US" altLang="zh-CN" b="1" dirty="0" err="1" smtClean="0"/>
              <a:t>Dafny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to prove crash safety, which made proof </a:t>
            </a:r>
            <a:r>
              <a:rPr lang="en-US" altLang="zh-CN" dirty="0" smtClean="0"/>
              <a:t>automation </a:t>
            </a:r>
            <a:r>
              <a:rPr lang="en-US" altLang="zh-CN" dirty="0" smtClean="0"/>
              <a:t>highly effective.</a:t>
            </a:r>
          </a:p>
        </p:txBody>
      </p:sp>
      <p:pic>
        <p:nvPicPr>
          <p:cNvPr id="1026" name="Picture 2" descr="https://pic2.zhimg.com/50/v2-849633b14399d5e17ff441b255c41043_q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955" y="4533718"/>
            <a:ext cx="1643245" cy="164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4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Transport Chou’s experiments to Linux 2.6 and reevaluate their results.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Propose an experimental protocol based on: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err="1" smtClean="0"/>
              <a:t>Coccinelle</a:t>
            </a:r>
            <a:r>
              <a:rPr lang="en-US" altLang="zh-CN" sz="2800" dirty="0" smtClean="0"/>
              <a:t>: automatically finding faults in source code;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err="1" smtClean="0"/>
              <a:t>Herodotos</a:t>
            </a:r>
            <a:r>
              <a:rPr lang="en-US" altLang="zh-CN" sz="2800" dirty="0" smtClean="0"/>
              <a:t>: tracking these faults across multiple versions.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0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15" y="1825625"/>
            <a:ext cx="1070668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OS support: 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expose the key characteristics of fs’s crash-consistency behavior to the application.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reduce or eliminate the kernel from IO path.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W</a:t>
            </a:r>
            <a:r>
              <a:rPr lang="en-US" altLang="zh-CN" dirty="0" smtClean="0"/>
              <a:t>e showed: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the crash-consistency model in the form of litmus tests and formal specifications.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FERRITE for exploring the possible crash behaviors.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synthesis </a:t>
            </a:r>
            <a:r>
              <a:rPr lang="en-US" altLang="zh-CN" smtClean="0"/>
              <a:t>and verification tools.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9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A repeatable methodology for finding faults in Linux;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The rate of introduction of faults continues to rise, as well as the rate of their elimination.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The rate of fault kinds in </a:t>
            </a:r>
            <a:r>
              <a:rPr lang="en-US" altLang="zh-CN" b="1" dirty="0" smtClean="0"/>
              <a:t>drivers</a:t>
            </a:r>
            <a:r>
              <a:rPr lang="en-US" altLang="zh-CN" dirty="0" smtClean="0"/>
              <a:t> is falling while the </a:t>
            </a:r>
            <a:r>
              <a:rPr lang="en-US" altLang="zh-CN" b="1" dirty="0" smtClean="0"/>
              <a:t>arch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fs</a:t>
            </a:r>
            <a:r>
              <a:rPr lang="en-US" altLang="zh-CN" dirty="0" smtClean="0"/>
              <a:t> have a higher fault rate.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The lifespan of faults in </a:t>
            </a:r>
            <a:r>
              <a:rPr lang="en-US" altLang="zh-CN" dirty="0" smtClean="0"/>
              <a:t>Linux 2.6 </a:t>
            </a:r>
            <a:r>
              <a:rPr lang="en-US" altLang="zh-CN" dirty="0" smtClean="0"/>
              <a:t>is comparable to that in previous versions.</a:t>
            </a:r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7040" y="1468583"/>
            <a:ext cx="8370995" cy="49876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Block: identify blocking functions, etc..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Lock and </a:t>
            </a:r>
            <a:r>
              <a:rPr lang="en-US" altLang="zh-CN" sz="2400" dirty="0" err="1">
                <a:cs typeface="Arial" panose="020B0604020202020204" pitchFamily="34" charset="0"/>
              </a:rPr>
              <a:t>Intr</a:t>
            </a:r>
            <a:r>
              <a:rPr lang="en-US" altLang="zh-CN" sz="2400" dirty="0">
                <a:cs typeface="Arial" panose="020B0604020202020204" pitchFamily="34" charset="0"/>
              </a:rPr>
              <a:t>: check operation with lock and interrupts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Null: function that may return NULL.</a:t>
            </a:r>
          </a:p>
          <a:p>
            <a:pPr>
              <a:lnSpc>
                <a:spcPct val="100000"/>
              </a:lnSpc>
            </a:pPr>
            <a:r>
              <a:rPr lang="en-US" altLang="zh-CN" sz="2400" dirty="0" err="1">
                <a:cs typeface="Arial" panose="020B0604020202020204" pitchFamily="34" charset="0"/>
              </a:rPr>
              <a:t>Inull</a:t>
            </a:r>
            <a:r>
              <a:rPr lang="en-US" altLang="zh-CN" sz="2400" dirty="0">
                <a:cs typeface="Arial" panose="020B0604020202020204" pitchFamily="34" charset="0"/>
              </a:rPr>
              <a:t>: a null test on a pointer.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Free: check the use of freed argument.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Range: check bounds of array indices.</a:t>
            </a:r>
          </a:p>
          <a:p>
            <a:pPr>
              <a:lnSpc>
                <a:spcPct val="100000"/>
              </a:lnSpc>
            </a:pPr>
            <a:r>
              <a:rPr lang="en-US" altLang="zh-CN" sz="2400" dirty="0" err="1">
                <a:cs typeface="Arial" panose="020B0604020202020204" pitchFamily="34" charset="0"/>
              </a:rPr>
              <a:t>Var</a:t>
            </a:r>
            <a:r>
              <a:rPr lang="en-US" altLang="zh-CN" sz="2400" dirty="0">
                <a:cs typeface="Arial" panose="020B0604020202020204" pitchFamily="34" charset="0"/>
              </a:rPr>
              <a:t>: local variables that are declared large.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Float: report parts of floating point constant. 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Size: check </a:t>
            </a:r>
            <a:r>
              <a:rPr lang="en-US" altLang="zh-CN" sz="2400" dirty="0" smtClean="0">
                <a:cs typeface="Arial" panose="020B0604020202020204" pitchFamily="34" charset="0"/>
              </a:rPr>
              <a:t>if </a:t>
            </a:r>
            <a:r>
              <a:rPr lang="en-US" altLang="zh-CN" sz="2400" dirty="0">
                <a:cs typeface="Arial" panose="020B0604020202020204" pitchFamily="34" charset="0"/>
              </a:rPr>
              <a:t>the allocated region is too </a:t>
            </a:r>
            <a:r>
              <a:rPr lang="en-US" altLang="zh-CN" sz="2400" dirty="0" smtClean="0">
                <a:cs typeface="Arial" panose="020B0604020202020204" pitchFamily="34" charset="0"/>
              </a:rPr>
              <a:t>large/small</a:t>
            </a:r>
            <a:endParaRPr lang="en-US" altLang="zh-CN" sz="2400" dirty="0">
              <a:cs typeface="Arial" panose="020B0604020202020204" pitchFamily="34" charset="0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089563" y="1468582"/>
            <a:ext cx="457200" cy="45997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3548683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Fault finding checker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830781" y="4010348"/>
            <a:ext cx="7523019" cy="18916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30781" y="2514708"/>
            <a:ext cx="7523019" cy="13368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30781" y="1538506"/>
            <a:ext cx="7523019" cy="817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7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protocol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7914" y="1690688"/>
            <a:ext cx="3543300" cy="66675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8" idx="0"/>
          </p:cNvCxnSpPr>
          <p:nvPr/>
        </p:nvCxnSpPr>
        <p:spPr>
          <a:xfrm flipH="1" flipV="1">
            <a:off x="4419603" y="2357439"/>
            <a:ext cx="491834" cy="80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95600" y="3161361"/>
            <a:ext cx="403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number of occurrences of code relevant to the fault</a:t>
            </a:r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927273" y="2357438"/>
            <a:ext cx="290945" cy="23392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7488688" y="2357438"/>
            <a:ext cx="4149130" cy="249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dirty="0" smtClean="0">
                <a:cs typeface="Arial" panose="020B0604020202020204" pitchFamily="34" charset="0"/>
              </a:rPr>
              <a:t>Block: the number of call to blocking function. </a:t>
            </a:r>
          </a:p>
          <a:p>
            <a:pPr>
              <a:lnSpc>
                <a:spcPct val="100000"/>
              </a:lnSpc>
            </a:pPr>
            <a:r>
              <a:rPr lang="en-US" altLang="zh-CN" sz="2400" dirty="0" err="1" smtClean="0">
                <a:cs typeface="Arial" panose="020B0604020202020204" pitchFamily="34" charset="0"/>
              </a:rPr>
              <a:t>Var</a:t>
            </a:r>
            <a:r>
              <a:rPr lang="en-US" altLang="zh-CN" sz="2400" dirty="0" smtClean="0">
                <a:cs typeface="Arial" panose="020B0604020202020204" pitchFamily="34" charset="0"/>
              </a:rPr>
              <a:t>: local array declaration</a:t>
            </a:r>
          </a:p>
          <a:p>
            <a:pPr>
              <a:lnSpc>
                <a:spcPct val="100000"/>
              </a:lnSpc>
            </a:pPr>
            <a:r>
              <a:rPr lang="en-US" altLang="zh-CN" sz="2400" dirty="0" err="1" smtClean="0">
                <a:cs typeface="Arial" panose="020B0604020202020204" pitchFamily="34" charset="0"/>
              </a:rPr>
              <a:t>Inull</a:t>
            </a:r>
            <a:r>
              <a:rPr lang="en-US" altLang="zh-CN" sz="2400" dirty="0" smtClean="0">
                <a:cs typeface="Arial" panose="020B0604020202020204" pitchFamily="34" charset="0"/>
              </a:rPr>
              <a:t>: null test of a value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746" y="1825625"/>
            <a:ext cx="7801624" cy="4782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 smtClean="0"/>
              <a:t>Coccinelle</a:t>
            </a:r>
            <a:r>
              <a:rPr lang="en-US" altLang="zh-CN" dirty="0" smtClean="0"/>
              <a:t>: 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perform control-flow based</a:t>
            </a:r>
            <a:r>
              <a:rPr lang="en-US" altLang="zh-CN" b="1" dirty="0" smtClean="0"/>
              <a:t> pattern searches </a:t>
            </a:r>
            <a:r>
              <a:rPr lang="en-US" altLang="zh-CN" dirty="0" smtClean="0"/>
              <a:t>in C.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Does not expand preprocessor directives, so our process is not limited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by the architecture.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Herodotos</a:t>
            </a:r>
            <a:r>
              <a:rPr lang="en-US" altLang="zh-CN" dirty="0" smtClean="0"/>
              <a:t>: understand the evolution of faults in Linux.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Use </a:t>
            </a:r>
            <a:r>
              <a:rPr lang="en-US" altLang="zh-CN" i="1" dirty="0" smtClean="0"/>
              <a:t>diff </a:t>
            </a:r>
            <a:r>
              <a:rPr lang="en-US" altLang="zh-CN" dirty="0" smtClean="0"/>
              <a:t>to </a:t>
            </a:r>
            <a:r>
              <a:rPr lang="en-US" altLang="zh-CN" b="1" dirty="0" smtClean="0"/>
              <a:t>find the changes </a:t>
            </a:r>
            <a:r>
              <a:rPr lang="en-US" altLang="zh-CN" dirty="0" smtClean="0"/>
              <a:t>in different version.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Allow the user to classify each group of correlated bug reports.</a:t>
            </a:r>
            <a:endParaRPr lang="en-US" altLang="zh-CN" i="1" dirty="0" smtClean="0"/>
          </a:p>
          <a:p>
            <a:pPr lvl="1"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090" y="100508"/>
            <a:ext cx="1873710" cy="20200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70" y="2415579"/>
            <a:ext cx="3794632" cy="35003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53072" y="6027952"/>
            <a:ext cx="453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err="1" smtClean="0"/>
              <a:t>Herodotos</a:t>
            </a:r>
            <a:r>
              <a:rPr lang="en-US" altLang="zh-CN" dirty="0" smtClean="0"/>
              <a:t>: A Tool to Expose Bugs’ Lives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6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2.4.1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82371" cy="43396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Compare our result with Chou’s.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Consider the entire kernel source code.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In most cases, this paper found fewer faults.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571" y="1584325"/>
            <a:ext cx="4771429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2.4.1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618" y="1825625"/>
                <a:ext cx="5937853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This paper observed that the largest number of faults is in the </a:t>
                </a:r>
                <a:r>
                  <a:rPr lang="en-US" altLang="zh-CN" i="1" dirty="0" smtClean="0"/>
                  <a:t>drivers</a:t>
                </a:r>
                <a:r>
                  <a:rPr lang="en-US" altLang="zh-CN" dirty="0" smtClean="0"/>
                  <a:t> directory.</a:t>
                </a:r>
              </a:p>
              <a:p>
                <a:r>
                  <a:rPr lang="en-US" altLang="zh-CN" dirty="0" smtClean="0"/>
                  <a:t>With the largest number of these faults also being in </a:t>
                </a:r>
                <a:r>
                  <a:rPr lang="en-US" altLang="zh-CN" b="1" dirty="0" err="1" smtClean="0"/>
                  <a:t>BlockLock</a:t>
                </a:r>
                <a:r>
                  <a:rPr lang="en-US" altLang="zh-CN" dirty="0" smtClean="0"/>
                  <a:t>, </a:t>
                </a:r>
                <a:r>
                  <a:rPr lang="en-US" altLang="zh-CN" b="1" dirty="0" smtClean="0"/>
                  <a:t>Null</a:t>
                </a:r>
                <a:r>
                  <a:rPr lang="en-US" altLang="zh-CN" dirty="0" smtClean="0"/>
                  <a:t>, and </a:t>
                </a:r>
                <a:r>
                  <a:rPr lang="en-US" altLang="zh-CN" b="1" dirty="0" err="1" smtClean="0"/>
                  <a:t>Inull</a:t>
                </a:r>
                <a:r>
                  <a:rPr lang="en-US" altLang="zh-CN" dirty="0" smtClean="0"/>
                  <a:t> (</a:t>
                </a:r>
                <a:r>
                  <a:rPr lang="en-US" altLang="zh-CN" b="1" dirty="0" err="1" smtClean="0"/>
                  <a:t>IsNull</a:t>
                </a:r>
                <a:r>
                  <a:rPr lang="en-US" altLang="zh-CN" dirty="0" smtClean="0"/>
                  <a:t> and </a:t>
                </a:r>
                <a:r>
                  <a:rPr lang="en-US" altLang="zh-CN" b="1" dirty="0" err="1" smtClean="0"/>
                  <a:t>NullRef</a:t>
                </a:r>
                <a:r>
                  <a:rPr lang="en-US" altLang="zh-CN" dirty="0" smtClean="0"/>
                  <a:t>),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 smtClean="0"/>
                          <m:t>fault</m:t>
                        </m:r>
                        <m:r>
                          <m:rPr>
                            <m:nor/>
                          </m:rPr>
                          <a:rPr lang="en-US" altLang="zh-CN" i="1" dirty="0" smtClean="0"/>
                          <m:t>_</m:t>
                        </m:r>
                        <m:r>
                          <m:rPr>
                            <m:nor/>
                          </m:rPr>
                          <a:rPr lang="en-US" altLang="zh-CN" i="1" dirty="0" smtClean="0"/>
                          <m:t>rate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 smtClean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 smtClean="0"/>
                          <m:t>fault</m:t>
                        </m:r>
                        <m:r>
                          <m:rPr>
                            <m:nor/>
                          </m:rPr>
                          <a:rPr lang="en-US" altLang="zh-CN" i="1" dirty="0" smtClean="0"/>
                          <m:t>_</m:t>
                        </m:r>
                        <m:r>
                          <m:rPr>
                            <m:nor/>
                          </m:rPr>
                          <a:rPr lang="en-US" altLang="zh-CN" i="1" dirty="0" smtClean="0"/>
                          <m:t>rate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18" y="1825625"/>
                <a:ext cx="5937853" cy="4351338"/>
              </a:xfrm>
              <a:blipFill>
                <a:blip r:embed="rId3"/>
                <a:stretch>
                  <a:fillRect l="-1848" t="-2521" r="-3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471" y="1388124"/>
            <a:ext cx="5741530" cy="44723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54635" y="3823854"/>
            <a:ext cx="533401" cy="1622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5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1908</Words>
  <Application>Microsoft Office PowerPoint</Application>
  <PresentationFormat>宽屏</PresentationFormat>
  <Paragraphs>218</Paragraphs>
  <Slides>30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Office 主题​​</vt:lpstr>
      <vt:lpstr>Fault in Linux: Ten Years Later</vt:lpstr>
      <vt:lpstr>Abstract</vt:lpstr>
      <vt:lpstr>Introduction</vt:lpstr>
      <vt:lpstr>Contribution</vt:lpstr>
      <vt:lpstr>Experimental protocol</vt:lpstr>
      <vt:lpstr>Experimental protocol</vt:lpstr>
      <vt:lpstr>Experimental protocol</vt:lpstr>
      <vt:lpstr>Experience—Linux 2.4.1</vt:lpstr>
      <vt:lpstr>Experience—Linux 2.4.1</vt:lpstr>
      <vt:lpstr>Experience—Linux 2.6 kernel</vt:lpstr>
      <vt:lpstr>Experience—Linux 2.6 kernel</vt:lpstr>
      <vt:lpstr>Experience—Linux 2.6 kernel</vt:lpstr>
      <vt:lpstr>Experience—Linux 2.6 kernel</vt:lpstr>
      <vt:lpstr>Conclusion</vt:lpstr>
      <vt:lpstr>Specifying and Checking File System  Crash-Consistency Models</vt:lpstr>
      <vt:lpstr>Abstract</vt:lpstr>
      <vt:lpstr>Introduction</vt:lpstr>
      <vt:lpstr>Introduction</vt:lpstr>
      <vt:lpstr>Background</vt:lpstr>
      <vt:lpstr>Litmus test</vt:lpstr>
      <vt:lpstr>Litmus test</vt:lpstr>
      <vt:lpstr>Litmus test</vt:lpstr>
      <vt:lpstr>Litmus test</vt:lpstr>
      <vt:lpstr>Formal specifications — Axiomatic</vt:lpstr>
      <vt:lpstr>Formal specifications — Axiomatic</vt:lpstr>
      <vt:lpstr>Formal specifications—Operational </vt:lpstr>
      <vt:lpstr>Making specification executable </vt:lpstr>
      <vt:lpstr>Making specification executable </vt:lpstr>
      <vt:lpstr>Experience with specification</vt:lpstr>
      <vt:lpstr>Conclusion 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in Linux: Ten Years Later</dc:title>
  <dc:creator>Yu Hao</dc:creator>
  <cp:lastModifiedBy>Yu Hao</cp:lastModifiedBy>
  <cp:revision>143</cp:revision>
  <dcterms:created xsi:type="dcterms:W3CDTF">2019-06-10T13:33:37Z</dcterms:created>
  <dcterms:modified xsi:type="dcterms:W3CDTF">2019-06-23T08:53:24Z</dcterms:modified>
</cp:coreProperties>
</file>