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11698" y="2834125"/>
            <a:ext cx="8520604" cy="792603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/>
          <p:nvPr>
            <p:ph type="title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标题文本</a:t>
            </a:r>
          </a:p>
        </p:txBody>
      </p:sp>
      <p:sp>
        <p:nvSpPr>
          <p:cNvPr id="92" name="正文级别 1…"/>
          <p:cNvSpPr txBox="1"/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54;p13"/>
          <p:cNvGrpSpPr/>
          <p:nvPr/>
        </p:nvGrpSpPr>
        <p:grpSpPr>
          <a:xfrm>
            <a:off x="513647" y="2157826"/>
            <a:ext cx="8288228" cy="12704"/>
            <a:chOff x="0" y="-1"/>
            <a:chExt cx="8288226" cy="12703"/>
          </a:xfrm>
        </p:grpSpPr>
        <p:sp>
          <p:nvSpPr>
            <p:cNvPr id="107" name="Google Shape;55;p13"/>
            <p:cNvSpPr/>
            <p:nvPr/>
          </p:nvSpPr>
          <p:spPr>
            <a:xfrm>
              <a:off x="-1" y="-1"/>
              <a:ext cx="4027033" cy="2"/>
            </a:xfrm>
            <a:prstGeom prst="line">
              <a:avLst/>
            </a:prstGeom>
            <a:noFill/>
            <a:ln w="18350" cap="flat">
              <a:solidFill>
                <a:srgbClr val="CCCCC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8" name="Google Shape;57;p13"/>
            <p:cNvSpPr/>
            <p:nvPr/>
          </p:nvSpPr>
          <p:spPr>
            <a:xfrm>
              <a:off x="4261194" y="-2"/>
              <a:ext cx="4027033" cy="12704"/>
            </a:xfrm>
            <a:prstGeom prst="line">
              <a:avLst/>
            </a:prstGeom>
            <a:noFill/>
            <a:ln w="18350" cap="flat">
              <a:solidFill>
                <a:srgbClr val="CCCCC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10" name="正文级别 1…"/>
          <p:cNvSpPr txBox="1"/>
          <p:nvPr>
            <p:ph type="body" sz="quarter" idx="1"/>
          </p:nvPr>
        </p:nvSpPr>
        <p:spPr>
          <a:xfrm>
            <a:off x="677753" y="2266307"/>
            <a:ext cx="7788600" cy="534302"/>
          </a:xfrm>
          <a:prstGeom prst="rect">
            <a:avLst/>
          </a:prstGeom>
        </p:spPr>
        <p:txBody>
          <a:bodyPr lIns="31100" tIns="31100" rIns="31100" bIns="31100" anchor="ctr"/>
          <a:lstStyle>
            <a:lvl1pPr marL="0" indent="2286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3300"/>
            </a:lvl1pPr>
            <a:lvl2pPr marL="1556657" indent="-718457" algn="ctr">
              <a:lnSpc>
                <a:spcPct val="90000"/>
              </a:lnSpc>
              <a:spcBef>
                <a:spcPts val="700"/>
              </a:spcBef>
              <a:buClrTx/>
              <a:buSzPts val="3300"/>
              <a:buFontTx/>
              <a:buChar char="•"/>
              <a:defRPr sz="3300"/>
            </a:lvl2pPr>
            <a:lvl3pPr marL="2013855" indent="-718457" algn="ctr">
              <a:lnSpc>
                <a:spcPct val="90000"/>
              </a:lnSpc>
              <a:spcBef>
                <a:spcPts val="700"/>
              </a:spcBef>
              <a:buClrTx/>
              <a:buSzPts val="3300"/>
              <a:buFontTx/>
              <a:buChar char="•"/>
              <a:defRPr sz="3300"/>
            </a:lvl3pPr>
            <a:lvl4pPr marL="2471055" indent="-718456" algn="ctr">
              <a:lnSpc>
                <a:spcPct val="90000"/>
              </a:lnSpc>
              <a:spcBef>
                <a:spcPts val="700"/>
              </a:spcBef>
              <a:buClrTx/>
              <a:buSzPts val="3300"/>
              <a:buFontTx/>
              <a:buChar char="•"/>
              <a:defRPr sz="3300"/>
            </a:lvl4pPr>
            <a:lvl5pPr marL="2928255" indent="-718455" algn="ctr">
              <a:lnSpc>
                <a:spcPct val="90000"/>
              </a:lnSpc>
              <a:spcBef>
                <a:spcPts val="700"/>
              </a:spcBef>
              <a:buClrTx/>
              <a:buSzPts val="3300"/>
              <a:buFontTx/>
              <a:buChar char="•"/>
              <a:defRPr sz="3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Google Shape;59;p13"/>
          <p:cNvSpPr txBox="1"/>
          <p:nvPr>
            <p:ph type="body" sz="quarter" idx="13"/>
          </p:nvPr>
        </p:nvSpPr>
        <p:spPr>
          <a:xfrm>
            <a:off x="676674" y="2800734"/>
            <a:ext cx="7788600" cy="533703"/>
          </a:xfrm>
          <a:prstGeom prst="rect">
            <a:avLst/>
          </a:prstGeom>
        </p:spPr>
        <p:txBody>
          <a:bodyPr lIns="31100" tIns="31100" rIns="31100" bIns="31100" anchor="ctr"/>
          <a:lstStyle/>
          <a:p>
            <a:pPr/>
          </a:p>
        </p:txBody>
      </p:sp>
      <p:sp>
        <p:nvSpPr>
          <p:cNvPr id="112" name="Google Shape;60;p13"/>
          <p:cNvSpPr/>
          <p:nvPr/>
        </p:nvSpPr>
        <p:spPr>
          <a:xfrm>
            <a:off x="0" y="5091579"/>
            <a:ext cx="9144000" cy="51902"/>
          </a:xfrm>
          <a:prstGeom prst="rect">
            <a:avLst/>
          </a:prstGeom>
          <a:solidFill>
            <a:srgbClr val="EE4D2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pic>
        <p:nvPicPr>
          <p:cNvPr id="113" name="Google Shape;61;p13" descr="Google Shape;61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406" y="1034647"/>
            <a:ext cx="955446" cy="95544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幻灯片编号"/>
          <p:cNvSpPr txBox="1"/>
          <p:nvPr>
            <p:ph type="sldNum" sz="quarter" idx="2"/>
          </p:nvPr>
        </p:nvSpPr>
        <p:spPr>
          <a:xfrm>
            <a:off x="8299368" y="4805398"/>
            <a:ext cx="216164" cy="197746"/>
          </a:xfrm>
          <a:prstGeom prst="rect">
            <a:avLst/>
          </a:prstGeom>
        </p:spPr>
        <p:txBody>
          <a:bodyPr lIns="31100" tIns="31100" rIns="31100" bIns="31100">
            <a:spAutoFit/>
          </a:bodyPr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" name="正文级别 1…"/>
          <p:cNvSpPr txBox="1"/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7" y="1152475"/>
            <a:ext cx="3999905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56" name="正文级别 1…"/>
          <p:cNvSpPr txBox="1"/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/>
          </p:nvPr>
        </p:nvSpPr>
        <p:spPr>
          <a:xfrm>
            <a:off x="490250" y="450148"/>
            <a:ext cx="6367801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7"/>
            <a:ext cx="4572000" cy="514350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3"/>
            <a:ext cx="3837000" cy="36951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/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233714" indent="-408213">
              <a:lnSpc>
                <a:spcPct val="100000"/>
              </a:lnSpc>
              <a:buClrTx/>
              <a:buFontTx/>
            </a:lvl2pPr>
            <a:lvl3pPr marL="1690914">
              <a:lnSpc>
                <a:spcPct val="100000"/>
              </a:lnSpc>
              <a:buClrTx/>
              <a:buFontTx/>
            </a:lvl3pPr>
            <a:lvl4pPr marL="2148114">
              <a:lnSpc>
                <a:spcPct val="100000"/>
              </a:lnSpc>
              <a:buClrTx/>
              <a:buFontTx/>
            </a:lvl4pPr>
            <a:lvl5pPr marL="2605314">
              <a:lnSpc>
                <a:spcPct val="100000"/>
              </a:lnSpc>
              <a:buClrTx/>
              <a:buFont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684349" y="4700821"/>
            <a:ext cx="336810" cy="318392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Relationship Id="rId4" Type="http://schemas.openxmlformats.org/officeDocument/2006/relationships/image" Target="../media/image15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6;p14"/>
          <p:cNvSpPr txBox="1"/>
          <p:nvPr>
            <p:ph type="body" sz="quarter" idx="1"/>
          </p:nvPr>
        </p:nvSpPr>
        <p:spPr>
          <a:xfrm>
            <a:off x="677753" y="2266307"/>
            <a:ext cx="7788600" cy="534303"/>
          </a:xfrm>
          <a:prstGeom prst="rect">
            <a:avLst/>
          </a:prstGeom>
        </p:spPr>
        <p:txBody>
          <a:bodyPr lIns="34275" tIns="34275" rIns="34275" bIns="34275" anchor="t"/>
          <a:lstStyle>
            <a:lvl1pPr indent="0" defTabSz="768094">
              <a:spcBef>
                <a:spcPts val="5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浅析ZooKeeper实现原理</a:t>
            </a:r>
          </a:p>
        </p:txBody>
      </p:sp>
      <p:sp>
        <p:nvSpPr>
          <p:cNvPr id="124" name="Google Shape;67;p14"/>
          <p:cNvSpPr txBox="1"/>
          <p:nvPr>
            <p:ph type="body" idx="13"/>
          </p:nvPr>
        </p:nvSpPr>
        <p:spPr>
          <a:xfrm>
            <a:off x="677538" y="2800299"/>
            <a:ext cx="7788600" cy="5337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90000"/>
              </a:lnSpc>
              <a:buSzTx/>
              <a:buNone/>
              <a:defRPr sz="1000">
                <a:solidFill>
                  <a:srgbClr val="222A35"/>
                </a:solidFill>
              </a:defRPr>
            </a:lvl1pPr>
          </a:lstStyle>
          <a:p>
            <a:pPr/>
            <a:r>
              <a:t>haoyuan.yu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选主协议</a:t>
            </a:r>
          </a:p>
        </p:txBody>
      </p:sp>
      <p:sp>
        <p:nvSpPr>
          <p:cNvPr id="149" name="Google Shape;84;p17"/>
          <p:cNvSpPr txBox="1"/>
          <p:nvPr/>
        </p:nvSpPr>
        <p:spPr>
          <a:xfrm>
            <a:off x="311699" y="751772"/>
            <a:ext cx="8520602" cy="415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一共提供四种选主方式，但只用FastLeaderElection。另外三种算法已经被弃用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</a:endParaRP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概念</a:t>
            </a: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Myid: 标记集群中的每一台服务器</a:t>
            </a: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Zxid: 标记每一次更新的Proposal ID，为保证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单调递增</a:t>
            </a:r>
            <a:r>
              <a:t>，使用一个64位的数来表示，</a:t>
            </a: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高32位类似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逻辑时钟</a:t>
            </a:r>
            <a:r>
              <a:t>，也是当前Leader的epoch，从1开始，每次选出新的Leader，epoch加一。</a:t>
            </a: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低32位为该epoch内的序号，每次epoch变化，都将低32位的序号重置。这样保证了zkid的全局递增性。(如果溢出，会触发重新选主,  可以尝试把低32位变成低40位或更多)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选主协议</a:t>
            </a:r>
          </a:p>
        </p:txBody>
      </p:sp>
      <p:sp>
        <p:nvSpPr>
          <p:cNvPr id="152" name="Google Shape;84;p17"/>
          <p:cNvSpPr txBox="1"/>
          <p:nvPr/>
        </p:nvSpPr>
        <p:spPr>
          <a:xfrm>
            <a:off x="311699" y="751772"/>
            <a:ext cx="8520602" cy="415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722376">
              <a:defRPr sz="13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61188">
              <a:lnSpc>
                <a:spcPts val="3700"/>
              </a:lnSpc>
              <a:defRPr sz="13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每个服务器在进行领导选举时，会发送如下关键信息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</a:endParaRPr>
          </a:p>
          <a:p>
            <a:pPr marL="361188" indent="-250825" defTabSz="361188">
              <a:lnSpc>
                <a:spcPts val="3700"/>
              </a:lnSpc>
              <a:buClr>
                <a:srgbClr val="555555"/>
              </a:buClr>
              <a:buSzPct val="100000"/>
              <a:buFont typeface="华文细黑"/>
              <a:buChar char="•"/>
              <a:defRPr sz="13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version:这表示的是协议的版本号，主要是对于滚动升级时和低版本的协议的兼容</a:t>
            </a:r>
          </a:p>
          <a:p>
            <a:pPr marL="361188" indent="-250825" defTabSz="361188">
              <a:lnSpc>
                <a:spcPts val="3700"/>
              </a:lnSpc>
              <a:buClr>
                <a:srgbClr val="555555"/>
              </a:buClr>
              <a:buSzPct val="100000"/>
              <a:buFont typeface="华文细黑"/>
              <a:buChar char="•"/>
              <a:defRPr sz="13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leader:这个节点投票的leader</a:t>
            </a:r>
          </a:p>
          <a:p>
            <a:pPr marL="361188" indent="-250825" defTabSz="361188">
              <a:lnSpc>
                <a:spcPts val="3700"/>
              </a:lnSpc>
              <a:buClr>
                <a:srgbClr val="555555"/>
              </a:buClr>
              <a:buSzPct val="100000"/>
              <a:buFont typeface="华文细黑"/>
              <a:buChar char="•"/>
              <a:defRPr sz="13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zxid:这个节点投票的leader对应的zxid</a:t>
            </a:r>
          </a:p>
          <a:p>
            <a:pPr marL="361188" indent="-250825" defTabSz="361188">
              <a:lnSpc>
                <a:spcPts val="3700"/>
              </a:lnSpc>
              <a:buClr>
                <a:srgbClr val="555555"/>
              </a:buClr>
              <a:buSzPct val="100000"/>
              <a:buFont typeface="华文细黑"/>
              <a:buChar char="•"/>
              <a:defRPr sz="13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electionEpoch:这个节点此时的选举周期</a:t>
            </a:r>
          </a:p>
          <a:p>
            <a:pPr marL="361188" indent="-250825" defTabSz="361188">
              <a:lnSpc>
                <a:spcPts val="3700"/>
              </a:lnSpc>
              <a:buClr>
                <a:srgbClr val="555555"/>
              </a:buClr>
              <a:buSzPct val="100000"/>
              <a:buFont typeface="华文细黑"/>
              <a:buChar char="•"/>
              <a:defRPr sz="13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state:这个节点所处的状态</a:t>
            </a:r>
          </a:p>
          <a:p>
            <a:pPr marL="361188" indent="-250825" defTabSz="361188">
              <a:lnSpc>
                <a:spcPts val="3700"/>
              </a:lnSpc>
              <a:buClr>
                <a:srgbClr val="555555"/>
              </a:buClr>
              <a:buSzPct val="100000"/>
              <a:buFont typeface="华文细黑"/>
              <a:buChar char="•"/>
              <a:defRPr sz="13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peerEpoch: 这个节点投票的leader所对应的epoch(zxid高32位)</a:t>
            </a:r>
          </a:p>
          <a:p>
            <a:pPr marL="361188" indent="-250825" defTabSz="361188">
              <a:lnSpc>
                <a:spcPts val="3700"/>
              </a:lnSpc>
              <a:buClr>
                <a:srgbClr val="555555"/>
              </a:buClr>
              <a:buSzPct val="100000"/>
              <a:buFont typeface="华文细黑"/>
              <a:buChar char="•"/>
              <a:defRPr sz="13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qv:这个时当前节点所知道的集群的信息（动态配置相关）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859536">
              <a:defRPr sz="1500"/>
            </a:lvl1pPr>
          </a:lstStyle>
          <a:p>
            <a:pPr/>
            <a:r>
              <a:t>FastLeaderElection</a:t>
            </a:r>
          </a:p>
        </p:txBody>
      </p:sp>
      <p:sp>
        <p:nvSpPr>
          <p:cNvPr id="155" name="Google Shape;84;p17"/>
          <p:cNvSpPr txBox="1"/>
          <p:nvPr/>
        </p:nvSpPr>
        <p:spPr>
          <a:xfrm>
            <a:off x="311699" y="993072"/>
            <a:ext cx="8520602" cy="382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流程</a:t>
            </a:r>
          </a:p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 在开始新一轮投票时，会先对自己维护的 逻辑时钟logicClock 进行自增操作。</a:t>
            </a:r>
          </a:p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 清空投票箱 (会记录当前epoch每一投票者的最后一票)</a:t>
            </a:r>
          </a:p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3 </a:t>
            </a:r>
            <a:r>
              <a:rPr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</a:rPr>
              <a:t>先投自己一票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</a:endParaRP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4 尝试从其它服务器获取投票，更新自己的投票箱。</a:t>
            </a:r>
          </a:p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如果无法获取任何外部投票，则会确认自己是否与集群中其它服务器保持着有效连接。如果是，则再次发送自己的投票；</a:t>
            </a:r>
          </a:p>
          <a:p>
            <a:pPr>
              <a:defRPr sz="17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如果否，则建立连接。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859536">
              <a:defRPr sz="1500"/>
            </a:lvl1pPr>
          </a:lstStyle>
          <a:p>
            <a:pPr/>
            <a:r>
              <a:t>FastLeaderElection</a:t>
            </a:r>
          </a:p>
        </p:txBody>
      </p:sp>
      <p:sp>
        <p:nvSpPr>
          <p:cNvPr id="158" name="5 收到外部投票后，判断…"/>
          <p:cNvSpPr txBox="1"/>
          <p:nvPr/>
        </p:nvSpPr>
        <p:spPr>
          <a:xfrm>
            <a:off x="394046" y="1101786"/>
            <a:ext cx="8355908" cy="3794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5 收到外部投票后，</a:t>
            </a:r>
            <a:r>
              <a:rPr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</a:rPr>
              <a:t>判断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</a:endParaRPr>
          </a:p>
          <a:p>
            <a:pPr marL="457200" indent="-317500" algn="just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7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外部投票的epoch大于自己的logicClock。说明该服务器的选举轮次落后于其它服务器的选举轮次，立即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清空自己的投票箱</a:t>
            </a:r>
            <a:r>
              <a:t>并将自己的logicClock更新为收到的logicClock，变更自己的投票，最终再次将自己的投票广播出去。</a:t>
            </a:r>
          </a:p>
          <a:p>
            <a:pPr marL="457200" indent="-317500" algn="just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7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外部投票的epoch小于自己的logicClock。当前服务器直接忽略该投票，继续处理下一个投票。</a:t>
            </a:r>
          </a:p>
          <a:p>
            <a:pPr marL="457200" indent="-317500" algn="just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7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外部投票的epoch与自己的相等。当时进行选票PK。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859536">
              <a:defRPr sz="1500"/>
            </a:lvl1pPr>
          </a:lstStyle>
          <a:p>
            <a:pPr/>
            <a:r>
              <a:t>FastLeaderElection</a:t>
            </a:r>
          </a:p>
        </p:txBody>
      </p:sp>
      <p:sp>
        <p:nvSpPr>
          <p:cNvPr id="161" name="6 选票PK…"/>
          <p:cNvSpPr txBox="1"/>
          <p:nvPr/>
        </p:nvSpPr>
        <p:spPr>
          <a:xfrm>
            <a:off x="311699" y="657286"/>
            <a:ext cx="8520601" cy="4319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6 </a:t>
            </a:r>
            <a:r>
              <a:rPr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</a:rPr>
              <a:t>选票PK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</a:endParaRPr>
          </a:p>
          <a:p>
            <a:pPr marL="457200" indent="-317500" algn="just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外部投票的epoch大于自己的logicClock，则将自己的logicClock及自己的选票的logicClock变更为收到的logicClock.</a:t>
            </a:r>
          </a:p>
          <a:p>
            <a:pPr marL="457200" indent="-317500" algn="just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若logicClock一致，则对比二者的leader_zxid，若外部投票的比较大，则将自己的票中的leader_zxid与leader_myid更新为收到的票中的并广播出去，另外将收到的票及自己更新后的票放入自己的票箱。如果票箱内已存在相同的选票，则直接覆盖</a:t>
            </a:r>
          </a:p>
          <a:p>
            <a:pPr marL="457200" indent="-317500" algn="just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若二者leader_zxid一致，则比较二者的myid(即服务器id)，若外部投票的myid比较大，则将自己的票中的vote_myid更新为收到的票中的vote_myid并广播出去，另外将收到的票及自己更新后的票放入自己的票箱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859536">
              <a:defRPr sz="1500"/>
            </a:lvl1pPr>
          </a:lstStyle>
          <a:p>
            <a:pPr/>
            <a:r>
              <a:t>FastLeaderElection</a:t>
            </a:r>
          </a:p>
        </p:txBody>
      </p:sp>
      <p:sp>
        <p:nvSpPr>
          <p:cNvPr id="164" name="7 选票统计…"/>
          <p:cNvSpPr txBox="1"/>
          <p:nvPr/>
        </p:nvSpPr>
        <p:spPr>
          <a:xfrm>
            <a:off x="311699" y="657286"/>
            <a:ext cx="8520601" cy="4623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7 </a:t>
            </a:r>
            <a:r>
              <a:rPr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</a:rPr>
              <a:t>选票统计</a:t>
            </a:r>
            <a:endParaRPr>
              <a:ln w="3175" cap="flat">
                <a:solidFill>
                  <a:srgbClr val="000000"/>
                </a:solidFill>
                <a:prstDash val="solid"/>
                <a:miter lim="400000"/>
              </a:ln>
            </a:endParaRPr>
          </a:p>
          <a:p>
            <a:pPr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   收到所有投票后，统计是否有节点收到超过一半的投票，有则确认leader结束，否则继续接受其他投票。</a:t>
            </a:r>
          </a:p>
          <a:p>
            <a:pPr>
              <a:defRPr sz="12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lnSpc>
                <a:spcPts val="48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8 投票结束：</a:t>
            </a:r>
          </a:p>
          <a:p>
            <a:pPr defTabSz="457200">
              <a:lnSpc>
                <a:spcPts val="48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</a:t>
            </a:r>
            <a:r>
              <a:rPr>
                <a:ln w="3175" cap="flat">
                  <a:solidFill>
                    <a:srgbClr val="DF402A"/>
                  </a:solidFill>
                  <a:prstDash val="solid"/>
                  <a:miter lim="400000"/>
                </a:ln>
              </a:rPr>
              <a:t>投票终止后(确认leader)，</a:t>
            </a:r>
            <a:r>
              <a:t>服务器更新自身状态。将自己的服务器状态更新为LEADING，否则将自己的状态更新为FOLLOWING</a:t>
            </a:r>
          </a:p>
          <a:p>
            <a:pPr defTabSz="457200">
              <a:lnSpc>
                <a:spcPts val="48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然后Leader 和 Follow 之间会建立通信、同步消息、计算newEpoch， newZxid等。</a:t>
            </a:r>
          </a:p>
          <a:p>
            <a:pPr defTabSz="457200">
              <a:lnSpc>
                <a:spcPts val="48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lnSpc>
                <a:spcPts val="4800"/>
              </a:lnSpc>
              <a:defRPr sz="12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Note： 集群中节点通信时为了避免重复建立连接，遵守一个原则：连接总是由 server id 较大的一方发起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流程图</a:t>
            </a:r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3637" y="0"/>
            <a:ext cx="3975726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举个例子 正常选举，(a,b,c) = (epoch,leader,zxid)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206" y="1123588"/>
            <a:ext cx="2957375" cy="2330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8603" y="196487"/>
            <a:ext cx="2957379" cy="2330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2096" y="2736488"/>
            <a:ext cx="2957375" cy="2330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Follow节点重启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763" y="1706209"/>
            <a:ext cx="3233319" cy="2548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4127" y="1706209"/>
            <a:ext cx="3233318" cy="2548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找不到Leader/Leader重启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733" y="1308861"/>
            <a:ext cx="3204749" cy="2525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1598" y="1272750"/>
            <a:ext cx="3296385" cy="259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2;p15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 defTabSz="804672">
              <a:defRPr sz="2200">
                <a:solidFill>
                  <a:srgbClr val="585858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7" name="Google Shape;73;p15"/>
          <p:cNvSpPr txBox="1"/>
          <p:nvPr>
            <p:ph type="body" idx="1"/>
          </p:nvPr>
        </p:nvSpPr>
        <p:spPr>
          <a:xfrm>
            <a:off x="311699" y="1152474"/>
            <a:ext cx="8520602" cy="3799919"/>
          </a:xfrm>
          <a:prstGeom prst="rect">
            <a:avLst/>
          </a:prstGeom>
        </p:spPr>
        <p:txBody>
          <a:bodyPr/>
          <a:lstStyle/>
          <a:p>
            <a:pPr marL="438911" indent="-329184" defTabSz="877822">
              <a:lnSpc>
                <a:spcPct val="150000"/>
              </a:lnSpc>
              <a:buSzPts val="1700"/>
              <a:defRPr sz="1700"/>
            </a:pPr>
            <a:r>
              <a:t>ZooKeeper 背景</a:t>
            </a:r>
          </a:p>
          <a:p>
            <a:pPr marL="438911" indent="-329184" defTabSz="877822">
              <a:lnSpc>
                <a:spcPct val="150000"/>
              </a:lnSpc>
              <a:buSzPts val="1700"/>
              <a:defRPr sz="1700"/>
            </a:pPr>
            <a:r>
              <a:t>ZooKeeper 概念</a:t>
            </a:r>
          </a:p>
          <a:p>
            <a:pPr marL="438911" indent="-329184" defTabSz="877822">
              <a:lnSpc>
                <a:spcPct val="150000"/>
              </a:lnSpc>
              <a:buSzPts val="1700"/>
              <a:defRPr sz="1700"/>
            </a:pPr>
            <a:r>
              <a:t>ZooKeeper 选主</a:t>
            </a:r>
          </a:p>
          <a:p>
            <a:pPr marL="438911" indent="-329184" defTabSz="877822">
              <a:lnSpc>
                <a:spcPct val="150000"/>
              </a:lnSpc>
              <a:buSzPts val="1700"/>
              <a:defRPr sz="1700"/>
            </a:pPr>
            <a:r>
              <a:t>ZooKeeper 数据一致性保证</a:t>
            </a:r>
          </a:p>
          <a:p>
            <a:pPr marL="438911" indent="-329184" defTabSz="877822">
              <a:lnSpc>
                <a:spcPct val="150000"/>
              </a:lnSpc>
              <a:buSzPts val="1700"/>
              <a:defRPr sz="1700"/>
            </a:pPr>
            <a:r>
              <a:t>Zookeeper 数据模型与存储</a:t>
            </a:r>
          </a:p>
          <a:p>
            <a:pPr marL="438911" indent="-329184" defTabSz="877822">
              <a:lnSpc>
                <a:spcPct val="150000"/>
              </a:lnSpc>
              <a:buSzPts val="1700"/>
              <a:defRPr sz="1700"/>
            </a:pPr>
            <a:r>
              <a:t>ZAB协议</a:t>
            </a:r>
          </a:p>
          <a:p>
            <a:pPr marL="438911" indent="-329184" defTabSz="877822">
              <a:lnSpc>
                <a:spcPct val="150000"/>
              </a:lnSpc>
              <a:buSzPts val="1700"/>
              <a:defRPr sz="1700"/>
            </a:pPr>
            <a:r>
              <a:t>ZooKeeper 使用场景</a:t>
            </a:r>
          </a:p>
          <a:p>
            <a:pPr marL="438911" indent="-329184" defTabSz="877822">
              <a:lnSpc>
                <a:spcPct val="150000"/>
              </a:lnSpc>
              <a:buSzPts val="1700"/>
              <a:defRPr sz="1700"/>
            </a:pPr>
            <a:r>
              <a:t>和ECTD对比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84;p17"/>
          <p:cNvSpPr txBox="1"/>
          <p:nvPr/>
        </p:nvSpPr>
        <p:spPr>
          <a:xfrm>
            <a:off x="2257007" y="1924456"/>
            <a:ext cx="4629986" cy="129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algn="ctr">
              <a:defRPr sz="1700"/>
            </a:lvl1pPr>
          </a:lstStyle>
          <a:p>
            <a:pPr/>
            <a:r>
              <a:t>ZooKeeper 请求处理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ZooKeeper简单高效，同时提供如下语义保证…"/>
          <p:cNvSpPr txBox="1"/>
          <p:nvPr/>
        </p:nvSpPr>
        <p:spPr>
          <a:xfrm>
            <a:off x="311699" y="657287"/>
            <a:ext cx="8520601" cy="485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4400"/>
              </a:lnSpc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ZooKeeper简单高效，同时提供如下语义保证</a:t>
            </a:r>
          </a:p>
          <a:p>
            <a:pPr defTabSz="457200">
              <a:lnSpc>
                <a:spcPts val="4000"/>
              </a:lnSpc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 </a:t>
            </a:r>
          </a:p>
          <a:p>
            <a:pPr marL="457200" indent="-317500" defTabSz="457200">
              <a:lnSpc>
                <a:spcPts val="4400"/>
              </a:lnSpc>
              <a:buClr>
                <a:srgbClr val="666666"/>
              </a:buClr>
              <a:buSzPct val="100000"/>
              <a:buFont typeface="PingFang SC Regular"/>
              <a:buChar char="•"/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顺序性：客户端发起的更新会按发送顺序被应用到 ZooKeeper 上</a:t>
            </a:r>
          </a:p>
          <a:p>
            <a:pPr marL="457200" indent="-317500" defTabSz="457200">
              <a:lnSpc>
                <a:spcPts val="4400"/>
              </a:lnSpc>
              <a:buClr>
                <a:srgbClr val="666666"/>
              </a:buClr>
              <a:buSzPct val="100000"/>
              <a:buFont typeface="PingFang SC Regular"/>
              <a:buChar char="•"/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原子性：更新操作要么成功要么失败，不会出现中间状态</a:t>
            </a:r>
          </a:p>
          <a:p>
            <a:pPr marL="457200" indent="-317500" defTabSz="457200">
              <a:lnSpc>
                <a:spcPts val="4400"/>
              </a:lnSpc>
              <a:buClr>
                <a:srgbClr val="666666"/>
              </a:buClr>
              <a:buSzPct val="100000"/>
              <a:buFont typeface="PingFang SC Regular"/>
              <a:buChar char="•"/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单一系统镜像：一个客户端无论连接到哪一个服务器都能看到完全一样的系统镜像。</a:t>
            </a:r>
          </a:p>
          <a:p>
            <a:pPr marL="457200" indent="-317500" defTabSz="457200">
              <a:lnSpc>
                <a:spcPts val="4400"/>
              </a:lnSpc>
              <a:buClr>
                <a:srgbClr val="666666"/>
              </a:buClr>
              <a:buSzPct val="100000"/>
              <a:buFont typeface="PingFang SC Regular"/>
              <a:buChar char="•"/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可靠性：一个更新操作一旦被接受即不会意外丢失，除非被其它更新操作覆盖</a:t>
            </a:r>
          </a:p>
          <a:p>
            <a:pPr marL="457200" indent="-317500" defTabSz="457200">
              <a:lnSpc>
                <a:spcPts val="4400"/>
              </a:lnSpc>
              <a:buClr>
                <a:srgbClr val="666666"/>
              </a:buClr>
              <a:buSzPct val="100000"/>
              <a:buFont typeface="PingFang SC Regular"/>
              <a:buChar char="•"/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最终一致性：写操作最终（而非立即）会对客户端可见</a:t>
            </a:r>
            <a:br/>
          </a:p>
          <a:p>
            <a:pPr defTabSz="457200">
              <a:lnSpc>
                <a:spcPts val="4000"/>
              </a:lnSpc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请求处理</a:t>
            </a:r>
          </a:p>
        </p:txBody>
      </p:sp>
      <p:sp>
        <p:nvSpPr>
          <p:cNvPr id="187" name="写入消息的逻辑…"/>
          <p:cNvSpPr txBox="1"/>
          <p:nvPr/>
        </p:nvSpPr>
        <p:spPr>
          <a:xfrm>
            <a:off x="311699" y="314386"/>
            <a:ext cx="8520601" cy="8804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写入消息的逻辑</a:t>
            </a: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 客户端向Leader发起写请求(写Follow节点会转发)</a:t>
            </a: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 Leader预提交数据，写日志，并将写请求(PROPOSAL)发给 所有Follower并等待ACK</a:t>
            </a: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3 Follower收到Leader的Proposal后依次写日志之后返回ACK, 如果写入失败则重新加入集群（会等到事务结束才能成功）进入数据同步阶段。</a:t>
            </a: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4 Leader得到过半数的ACK后会写内存中，并向所有的Follower和Observer发送Commit ，Follow收到commit写内存.</a:t>
            </a:r>
            <a:br/>
            <a:r>
              <a:t>5 Leader将处理结果返回给客户端</a:t>
            </a:r>
            <a:br/>
          </a:p>
          <a:p>
            <a:pPr marL="457200" indent="-457200" defTabSz="457200">
              <a:lnSpc>
                <a:spcPts val="4300"/>
              </a:lnSpc>
              <a:tabLst>
                <a:tab pos="139700" algn="l"/>
                <a:tab pos="457200" algn="l"/>
              </a:tabLst>
              <a:defRPr sz="12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lnSpc>
                <a:spcPts val="4700"/>
              </a:lnSpc>
              <a:defRPr sz="12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88" name="Note ： ZK 对于事务顺序性的保证： 在commit时，ZK 必须保证事务执行的顺序！所以只要有比当前事务编号小的其他事务仍然未提交，本事务就不能提交."/>
          <p:cNvSpPr txBox="1"/>
          <p:nvPr/>
        </p:nvSpPr>
        <p:spPr>
          <a:xfrm>
            <a:off x="311699" y="4587937"/>
            <a:ext cx="8520602" cy="867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defRPr sz="1200">
                <a:ln w="3175" cap="flat">
                  <a:solidFill>
                    <a:srgbClr val="24292E"/>
                  </a:solidFill>
                  <a:prstDash val="solid"/>
                  <a:miter lim="400000"/>
                </a:ln>
                <a:solidFill>
                  <a:srgbClr val="24292E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Note ： ZK 对于事务顺序性的保证： 在commit时，ZK 必须保证事务执行的顺序！所以只要有比当前事务编号小的其他事务仍然未提交，本事务就不能提交.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请求处理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5033" y="756429"/>
            <a:ext cx="5394013" cy="3926474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Google Shape;84;p17"/>
          <p:cNvSpPr txBox="1"/>
          <p:nvPr/>
        </p:nvSpPr>
        <p:spPr>
          <a:xfrm>
            <a:off x="2737399" y="4810966"/>
            <a:ext cx="8520602" cy="40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676655">
              <a:defRPr sz="1200"/>
            </a:lvl1pPr>
          </a:lstStyle>
          <a:p>
            <a:pPr/>
            <a:r>
              <a:t>(如果需要强一致性则需要在get数据时，sync同步数据)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4;p17"/>
          <p:cNvSpPr txBox="1"/>
          <p:nvPr>
            <p:ph type="title"/>
          </p:nvPr>
        </p:nvSpPr>
        <p:spPr>
          <a:xfrm>
            <a:off x="171999" y="2473"/>
            <a:ext cx="8520602" cy="409803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Leader请求处理链路</a:t>
            </a:r>
          </a:p>
        </p:txBody>
      </p:sp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55227"/>
            <a:ext cx="9144000" cy="4233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4448"/>
            <a:ext cx="9144000" cy="48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Google Shape;84;p17"/>
          <p:cNvSpPr txBox="1"/>
          <p:nvPr>
            <p:ph type="title"/>
          </p:nvPr>
        </p:nvSpPr>
        <p:spPr>
          <a:xfrm>
            <a:off x="311699" y="167573"/>
            <a:ext cx="8520602" cy="409803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Follow主要处理链路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84;p17"/>
          <p:cNvSpPr txBox="1"/>
          <p:nvPr>
            <p:ph type="title"/>
          </p:nvPr>
        </p:nvSpPr>
        <p:spPr>
          <a:xfrm>
            <a:off x="1561608" y="1786146"/>
            <a:ext cx="6628301" cy="3021192"/>
          </a:xfrm>
          <a:prstGeom prst="rect">
            <a:avLst/>
          </a:prstGeom>
        </p:spPr>
        <p:txBody>
          <a:bodyPr/>
          <a:lstStyle/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数据一致性的保证：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 commit成功的消息不会丢失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 未commit成功的消息不会展示</a:t>
            </a:r>
          </a:p>
        </p:txBody>
      </p:sp>
      <p:sp>
        <p:nvSpPr>
          <p:cNvPr id="201" name="Google Shape;84;p17"/>
          <p:cNvSpPr txBox="1"/>
          <p:nvPr/>
        </p:nvSpPr>
        <p:spPr>
          <a:xfrm>
            <a:off x="311699" y="218373"/>
            <a:ext cx="8520602" cy="40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676655">
              <a:defRPr sz="1200"/>
            </a:lvl1pPr>
          </a:lstStyle>
          <a:p>
            <a:pPr/>
            <a:r>
              <a:t>ZooKeeper 一致性保证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举个例子</a:t>
            </a: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110" y="227538"/>
            <a:ext cx="4750632" cy="308822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显然B会成为Leader…"/>
          <p:cNvSpPr txBox="1"/>
          <p:nvPr/>
        </p:nvSpPr>
        <p:spPr>
          <a:xfrm>
            <a:off x="184699" y="796986"/>
            <a:ext cx="8520601" cy="3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显然B会成为Leader</a:t>
            </a: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P1和P2都被A Commit，因此B会通过</a:t>
            </a: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同步保证P1、P2、C1与C2都存在于</a:t>
            </a: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C、D和E中(即Log和内存)</a:t>
            </a: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P3虽然没被commit，但新LeaderB会</a:t>
            </a: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继续做这个没有做完的提案</a:t>
            </a: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(这里客户端接受的resp应该是服务暂时不可用=不确定请求是否成功，且事务请求本身是幂等的)</a:t>
            </a: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同步完数据后，B会向D、C和E发送NEWLEADER命令并等待过半服务器的ACK，然后向所有服务器广播UPTODATE命令。收到该命令后的服务器即可对外提供服务。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举个例子</a:t>
            </a:r>
          </a:p>
        </p:txBody>
      </p:sp>
      <p:pic>
        <p:nvPicPr>
          <p:cNvPr id="20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110" y="227538"/>
            <a:ext cx="4750632" cy="3088223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如果 A和B都挂了 &amp;&amp; C成为Leader…"/>
          <p:cNvSpPr txBox="1"/>
          <p:nvPr/>
        </p:nvSpPr>
        <p:spPr>
          <a:xfrm>
            <a:off x="184699" y="796986"/>
            <a:ext cx="8520601" cy="182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如果 A和B都挂了 &amp;&amp; C成为Leader</a:t>
            </a:r>
          </a:p>
          <a:p>
            <a:pPr defTabSz="457200"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此时P1和P2会成功的同步</a:t>
            </a:r>
          </a:p>
          <a:p>
            <a:pPr defTabSz="457200"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但P3会变成未被commit的数据而丢弃。</a:t>
            </a:r>
          </a:p>
          <a:p>
            <a:pPr defTabSz="457200"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即使A、B重复复活，也会被截断P3的请求</a:t>
            </a:r>
          </a:p>
          <a:p>
            <a:pPr defTabSz="457200">
              <a:defRPr sz="17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保持和LeaderC的数据完全一致。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84;p17"/>
          <p:cNvSpPr txBox="1"/>
          <p:nvPr>
            <p:ph type="title"/>
          </p:nvPr>
        </p:nvSpPr>
        <p:spPr>
          <a:xfrm>
            <a:off x="3507037" y="2183800"/>
            <a:ext cx="4220365" cy="572703"/>
          </a:xfrm>
          <a:prstGeom prst="rect">
            <a:avLst/>
          </a:prstGeom>
        </p:spPr>
        <p:txBody>
          <a:bodyPr/>
          <a:lstStyle>
            <a:lvl1pPr>
              <a:defRPr sz="1700"/>
            </a:lvl1pPr>
          </a:lstStyle>
          <a:p>
            <a:pPr/>
            <a:r>
              <a:t>数据模型和存储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2;p15"/>
          <p:cNvSpPr txBox="1"/>
          <p:nvPr>
            <p:ph type="title"/>
          </p:nvPr>
        </p:nvSpPr>
        <p:spPr>
          <a:xfrm>
            <a:off x="2944467" y="2285400"/>
            <a:ext cx="3255064" cy="572703"/>
          </a:xfrm>
          <a:prstGeom prst="rect">
            <a:avLst/>
          </a:prstGeom>
        </p:spPr>
        <p:txBody>
          <a:bodyPr/>
          <a:lstStyle>
            <a:lvl1pPr algn="ctr" defTabSz="804672">
              <a:defRPr sz="2200">
                <a:solidFill>
                  <a:srgbClr val="585858"/>
                </a:solidFill>
              </a:defRPr>
            </a:lvl1pPr>
          </a:lstStyle>
          <a:p>
            <a:pPr/>
            <a:r>
              <a:t>背景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84;p17"/>
          <p:cNvSpPr txBox="1"/>
          <p:nvPr/>
        </p:nvSpPr>
        <p:spPr>
          <a:xfrm>
            <a:off x="311698" y="706175"/>
            <a:ext cx="8730600" cy="4157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274320">
              <a:lnSpc>
                <a:spcPts val="22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1 内存数据是树状结构(ConcurrentHashMap)</a:t>
            </a:r>
          </a:p>
          <a:p>
            <a:pPr defTabSz="274320">
              <a:lnSpc>
                <a:spcPts val="22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74320">
              <a:lnSpc>
                <a:spcPts val="22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Key = 路径</a:t>
            </a:r>
          </a:p>
          <a:p>
            <a:pPr defTabSz="274320">
              <a:lnSpc>
                <a:spcPts val="22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value = 节点内容</a:t>
            </a:r>
          </a:p>
          <a:p>
            <a:pPr defTabSz="274320">
              <a:lnSpc>
                <a:spcPts val="22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74320">
              <a:lnSpc>
                <a:spcPts val="22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74320">
              <a:lnSpc>
                <a:spcPts val="1900"/>
              </a:lnSpc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ephemerals也是一个map。用于存储临时节点。</a:t>
            </a:r>
          </a:p>
          <a:p>
            <a:pPr defTabSz="274320">
              <a:lnSpc>
                <a:spcPts val="1900"/>
              </a:lnSpc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key 和session绑定的，sessionId作为key。</a:t>
            </a:r>
          </a:p>
          <a:p>
            <a:pPr defTabSz="274320">
              <a:lnSpc>
                <a:spcPts val="1900"/>
              </a:lnSpc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value是节点路径list。</a:t>
            </a:r>
          </a:p>
          <a:p>
            <a:pPr defTabSz="274320">
              <a:lnSpc>
                <a:spcPts val="1900"/>
              </a:lnSpc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274320">
              <a:lnSpc>
                <a:spcPts val="1900"/>
              </a:lnSpc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274320">
              <a:lnSpc>
                <a:spcPts val="1900"/>
              </a:lnSpc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比如：</a:t>
            </a:r>
          </a:p>
          <a:p>
            <a:pPr defTabSz="274320">
              <a:lnSpc>
                <a:spcPts val="1900"/>
              </a:lnSpc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pic>
        <p:nvPicPr>
          <p:cNvPr id="21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4389" y="-25674"/>
            <a:ext cx="4139394" cy="3162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8594" y="3308967"/>
            <a:ext cx="2801206" cy="1603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16907" y="4204592"/>
            <a:ext cx="858717" cy="858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84;p17"/>
          <p:cNvSpPr txBox="1"/>
          <p:nvPr/>
        </p:nvSpPr>
        <p:spPr>
          <a:xfrm>
            <a:off x="206700" y="297963"/>
            <a:ext cx="8730600" cy="454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246886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节点内容</a:t>
            </a:r>
          </a:p>
          <a:p>
            <a:pPr defTabSz="246886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6886">
              <a:lnSpc>
                <a:spcPts val="21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1 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数据内容</a:t>
            </a:r>
          </a:p>
          <a:p>
            <a:pPr defTabSz="246886">
              <a:lnSpc>
                <a:spcPts val="21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 ACL列表</a:t>
            </a:r>
          </a:p>
          <a:p>
            <a:pPr defTabSz="246886">
              <a:lnSpc>
                <a:spcPts val="21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3 节点状态</a:t>
            </a:r>
          </a:p>
          <a:p>
            <a:pPr defTabSz="246886">
              <a:lnSpc>
                <a:spcPts val="21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4 父节点的引用</a:t>
            </a:r>
          </a:p>
          <a:p>
            <a:pPr defTabSz="246886">
              <a:lnSpc>
                <a:spcPts val="21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5 子节点列表(包括一些对列表进行操作的接口)</a:t>
            </a:r>
          </a:p>
          <a:p>
            <a:pPr defTabSz="246886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6886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6886">
              <a:lnSpc>
                <a:spcPts val="1800"/>
              </a:lnSpc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节点类型：</a:t>
            </a:r>
          </a:p>
          <a:p>
            <a:pPr defTabSz="246886">
              <a:lnSpc>
                <a:spcPts val="2300"/>
              </a:lnSpc>
              <a:spcBef>
                <a:spcPts val="500"/>
              </a:spcBef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1.持久节点(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PERSISTENT</a:t>
            </a:r>
            <a:r>
              <a:t>)： 持久节点，创建后一直存在，直到主动删除此节点。</a:t>
            </a:r>
          </a:p>
          <a:p>
            <a:pPr defTabSz="246886">
              <a:lnSpc>
                <a:spcPts val="2300"/>
              </a:lnSpc>
              <a:spcBef>
                <a:spcPts val="500"/>
              </a:spcBef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2.持久顺序节点(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PERSISTENT_SEQUENTIAL</a:t>
            </a:r>
            <a:r>
              <a:t>)：持久顺序节点，创建后一直存在，直到主动删除此节点。在ZK中，每个父节点会为它的第一级子节点维护一份时序，记录每个子节点创建的先后顺序。</a:t>
            </a:r>
          </a:p>
          <a:p>
            <a:pPr defTabSz="246886">
              <a:lnSpc>
                <a:spcPts val="2300"/>
              </a:lnSpc>
              <a:spcBef>
                <a:spcPts val="500"/>
              </a:spcBef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3.临时节点(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EPHEMERAL</a:t>
            </a:r>
            <a:r>
              <a:t>)： 临时节点在客户端会话失效后节点自动清除。临时节点下面不能创建子节点。</a:t>
            </a:r>
          </a:p>
          <a:p>
            <a:pPr defTabSz="246886">
              <a:lnSpc>
                <a:spcPts val="2300"/>
              </a:lnSpc>
              <a:spcBef>
                <a:spcPts val="500"/>
              </a:spcBef>
              <a:defRPr sz="9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4.顺序临时节点(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EPHEMERAL_SEQUENTIAL</a:t>
            </a:r>
            <a:r>
              <a:t>)： 临时节点在客户端会话失效后节点自动清除。临时节点下面不能创建子节点。父节点getChildren会获得顺序的节点列表。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84;p17"/>
          <p:cNvSpPr txBox="1"/>
          <p:nvPr/>
        </p:nvSpPr>
        <p:spPr>
          <a:xfrm>
            <a:off x="206700" y="297963"/>
            <a:ext cx="8730600" cy="454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2 事务日志 DataLog。—  log.00001(zxid)</a:t>
            </a: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大小为64M， 后缀为该log中第一个事务的zxid (相当于索引)</a:t>
            </a: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写入日志的流程：</a:t>
            </a: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1 判断当前事务是否有新的logStream可写，如无则创建，这里也不是直接写文件，写脏页,等待flush。</a:t>
            </a: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2 检测文件大小是否需要扩容，预分配空内容(0)</a:t>
            </a: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3 事务序列化(事务头和内容)，最终生成一个字节数组。</a:t>
            </a: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4 生成checksum校验码</a:t>
            </a: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defTabSz="242315">
              <a:lnSpc>
                <a:spcPts val="2000"/>
              </a:lnSpc>
              <a:defRPr sz="9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5 写入Buffer，等待刷新或者手动刷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84;p17"/>
          <p:cNvSpPr txBox="1"/>
          <p:nvPr/>
        </p:nvSpPr>
        <p:spPr>
          <a:xfrm>
            <a:off x="206700" y="297965"/>
            <a:ext cx="8730600" cy="503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292606">
              <a:lnSpc>
                <a:spcPts val="2400"/>
              </a:lnSpc>
              <a:defRPr sz="10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3 快照日志 snapshot.00001 (ZXID)</a:t>
            </a: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snapCount是配置文件的配置项，默认100000，每一次写入log之后都会判断是否需要快照，</a:t>
            </a: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1 判断条件 “过半随机”： logCount &gt; (snapCount / 2 + randRoll）</a:t>
            </a: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logCount代表了当前已经记录的事务日志数量，randRoll为1~snapCount / 2之间的随机数。</a:t>
            </a: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随机是避免集群内所有的机器在同一时间快照。 </a:t>
            </a: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2 没有预分配机制。（本质上就是内存中所有数据节点信息（DataTree）和会话信息）</a:t>
            </a: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3 当切换事务Log时(不管是否到达64M) , 基于最后一个事务生成快照，然后重新开一个事务日志。</a:t>
            </a: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292606">
              <a:lnSpc>
                <a:spcPts val="2300"/>
              </a:lnSpc>
              <a:defRPr sz="10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4 不阻塞服务，会开异步线程</a:t>
            </a:r>
          </a:p>
          <a:p>
            <a:pPr defTabSz="292606">
              <a:lnSpc>
                <a:spcPts val="2400"/>
              </a:lnSpc>
              <a:defRPr sz="10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794" y="0"/>
            <a:ext cx="5244014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Google Shape;84;p17"/>
          <p:cNvSpPr txBox="1"/>
          <p:nvPr/>
        </p:nvSpPr>
        <p:spPr>
          <a:xfrm>
            <a:off x="206700" y="588376"/>
            <a:ext cx="8730600" cy="488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FileTxnSnapLog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即zk事务日志和快照数据访问层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ZKDatabase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核心就是上文提到的一颗树(map)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单例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PlayBackListener 主要用来接收事务的回调。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用来在事务修订过程中进行对应的数据订正。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比如从日志写入内存中，就会将操作记录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转换成proposal，并保存到committedLog中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只要能解析最新的一个快照即可。</a:t>
            </a: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29184">
              <a:lnSpc>
                <a:spcPts val="2300"/>
              </a:lnSpc>
              <a:defRPr sz="8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Zxid_for_snap 不一定全局最新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84;p17"/>
          <p:cNvSpPr txBox="1"/>
          <p:nvPr>
            <p:ph type="title"/>
          </p:nvPr>
        </p:nvSpPr>
        <p:spPr>
          <a:xfrm>
            <a:off x="3507037" y="2183800"/>
            <a:ext cx="4220365" cy="572703"/>
          </a:xfrm>
          <a:prstGeom prst="rect">
            <a:avLst/>
          </a:prstGeom>
        </p:spPr>
        <p:txBody>
          <a:bodyPr/>
          <a:lstStyle>
            <a:lvl1pPr>
              <a:defRPr sz="1700"/>
            </a:lvl1pPr>
          </a:lstStyle>
          <a:p>
            <a:pPr/>
            <a:r>
              <a:t>数据同步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一致性保证</a:t>
            </a:r>
          </a:p>
        </p:txBody>
      </p:sp>
      <p:sp>
        <p:nvSpPr>
          <p:cNvPr id="230" name="DIFF (先发一个DIFF命令，然后发送消息) 两种情况,…"/>
          <p:cNvSpPr txBox="1"/>
          <p:nvPr/>
        </p:nvSpPr>
        <p:spPr>
          <a:xfrm>
            <a:off x="311699" y="606486"/>
            <a:ext cx="8520601" cy="222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DIFF (先发一个DIFF命令，然后发送消息)</a:t>
            </a:r>
            <a:br/>
            <a:r>
              <a:t>两种情况,</a:t>
            </a: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每个节点会维护写请求 proposals队列，最早进入的写请求当时的 zxid 就是 minZxid，最后一个进入的写请求的 zxid 就是 maxZxid， 如果Follwer的zxid位于这中间，那么Leader直接从内存中获取相关数据打包(proposal+commit)发送同步。</a:t>
            </a: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这个过程Observe和Follow逻辑一致， 在同步完之后，Leader会发送NewLeader命令，以确认Follow已经同步数据完成，可以对外提供服务。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一致性保证</a:t>
            </a:r>
          </a:p>
        </p:txBody>
      </p:sp>
      <p:sp>
        <p:nvSpPr>
          <p:cNvPr id="233" name="数据同步…"/>
          <p:cNvSpPr txBox="1"/>
          <p:nvPr/>
        </p:nvSpPr>
        <p:spPr>
          <a:xfrm>
            <a:off x="311699" y="606486"/>
            <a:ext cx="8520601" cy="304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数据同步</a:t>
            </a:r>
            <a:br/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TRUNC(回滚)，这个情况的出现代表 Follower 的 zxid 是领先于当前的 Leader 的（可能是以前的 Leader），需要 Follower 自行把多余的部分给截断，降级到和 Leader 一致</a:t>
            </a: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SNAP (全量同步)</a:t>
            </a: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follow zxid 不在上述区间，Leader无法直接使用提议缓存队列和follow进行同步，</a:t>
            </a: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先尝试从事务日志中同步数据</a:t>
            </a: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如果当前需要同步的log文件超过 内存快照大小 * 系数</a:t>
            </a: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Leader 直接将自己的整个内存数据快照发送给 Follower</a:t>
            </a: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457200">
              <a:defRPr sz="16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84;p17"/>
          <p:cNvSpPr txBox="1"/>
          <p:nvPr/>
        </p:nvSpPr>
        <p:spPr>
          <a:xfrm>
            <a:off x="295600" y="461377"/>
            <a:ext cx="8730600" cy="473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209762">
              <a:defRPr sz="15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订阅节点—Watch </a:t>
            </a:r>
          </a:p>
          <a:p>
            <a:pPr defTabSz="209762">
              <a:defRPr sz="15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 algn="just" defTabSz="209762"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所有对 ZooKeeper 的读操作，都可附带一个 Watch 。一旦相应的数据有变化，该 Watch 即被触发。</a:t>
            </a:r>
          </a:p>
          <a:p>
            <a:pPr algn="just" defTabSz="209762"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 </a:t>
            </a:r>
          </a:p>
          <a:p>
            <a:pPr algn="just" defTabSz="209762"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Watch 有如下特点：</a:t>
            </a:r>
          </a:p>
          <a:p>
            <a:pPr marL="209762" indent="-145669" algn="just" defTabSz="209762">
              <a:buClr>
                <a:srgbClr val="666666"/>
              </a:buClr>
              <a:buSzPct val="100000"/>
              <a:buFont typeface="PingFang SC Regular"/>
              <a:buChar char="•"/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主动推送：Watch被触发时，由 ZooKeeper 服务器主动将更新推送给客户端，而不需要客户端轮询。</a:t>
            </a:r>
          </a:p>
          <a:p>
            <a:pPr marL="209762" indent="-145669" algn="just" defTabSz="209762">
              <a:buClr>
                <a:srgbClr val="666666"/>
              </a:buClr>
              <a:buSzPct val="100000"/>
              <a:buFont typeface="PingFang SC Regular"/>
              <a:buChar char="•"/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一次性：数据变化时，Watch 只会被触发一次。如果客户端想得到后续更新的通知，必须要在 Watch 被触发后重新注册一个 Watch(ZK 3.6.0 以上版本提供了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持久性</a:t>
            </a:r>
            <a:r>
              <a:t>watch、和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持久性递归</a:t>
            </a:r>
            <a:r>
              <a:t>watch)。</a:t>
            </a:r>
          </a:p>
          <a:p>
            <a:pPr marL="209762" indent="-145669" algn="just" defTabSz="209762">
              <a:buClr>
                <a:srgbClr val="666666"/>
              </a:buClr>
              <a:buSzPct val="100000"/>
              <a:buFont typeface="PingFang SC Regular"/>
              <a:buChar char="•"/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可见性：如果一个客户端在读请求中附带 Watch，Watch 被触发的同时再次读取数据，客户端在得到 Watch 消息之前肯定不可能看到更新后的数据。换句话说，更新通知先于更新结果。</a:t>
            </a:r>
          </a:p>
          <a:p>
            <a:pPr marL="209762" indent="-145669" algn="just" defTabSz="209762">
              <a:buClr>
                <a:srgbClr val="666666"/>
              </a:buClr>
              <a:buSzPct val="100000"/>
              <a:buFont typeface="PingFang SC Regular"/>
              <a:buChar char="•"/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顺序性：如果多个更新触发了多个 Watch ，那 Watch 被触发的顺序与更新顺序一致。</a:t>
            </a:r>
            <a:br/>
            <a:r>
              <a:t>watcher 事件类型</a:t>
            </a:r>
          </a:p>
          <a:p>
            <a:pPr algn="just" defTabSz="209762"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algn="just" defTabSz="209762">
              <a:defRPr sz="15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会触发推送的情况</a:t>
            </a:r>
          </a:p>
          <a:p>
            <a:pPr defTabSz="209762">
              <a:spcBef>
                <a:spcPts val="300"/>
              </a:spcBef>
              <a:defRPr sz="15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None (-1), 客户端链接状态发生变化的时候，会 收到 none 的事件 </a:t>
            </a:r>
          </a:p>
          <a:p>
            <a:pPr defTabSz="209762">
              <a:spcBef>
                <a:spcPts val="300"/>
              </a:spcBef>
              <a:defRPr sz="15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NodeCreated (1), 创建节点的事件。 比如 zkpersis-mic </a:t>
            </a:r>
          </a:p>
          <a:p>
            <a:pPr defTabSz="209762">
              <a:spcBef>
                <a:spcPts val="300"/>
              </a:spcBef>
              <a:defRPr sz="15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NodeDeleted (2), 删除节点的事件 </a:t>
            </a:r>
          </a:p>
          <a:p>
            <a:pPr defTabSz="209762">
              <a:spcBef>
                <a:spcPts val="300"/>
              </a:spcBef>
              <a:defRPr sz="15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NodeDataChanged (3), 节点数据发生变更 </a:t>
            </a:r>
          </a:p>
          <a:p>
            <a:pPr defTabSz="209762">
              <a:spcBef>
                <a:spcPts val="300"/>
              </a:spcBef>
              <a:defRPr sz="15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NodeChildrenChanged (4); 子节点被创建、被删除、会 发生事件触发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84;p17"/>
          <p:cNvSpPr txBox="1"/>
          <p:nvPr>
            <p:ph type="title"/>
          </p:nvPr>
        </p:nvSpPr>
        <p:spPr>
          <a:xfrm>
            <a:off x="2461817" y="2285400"/>
            <a:ext cx="4220364" cy="572703"/>
          </a:xfrm>
          <a:prstGeom prst="rect">
            <a:avLst/>
          </a:prstGeom>
        </p:spPr>
        <p:txBody>
          <a:bodyPr/>
          <a:lstStyle>
            <a:lvl1pPr algn="ctr">
              <a:defRPr sz="1700"/>
            </a:lvl1pPr>
          </a:lstStyle>
          <a:p>
            <a:pPr/>
            <a:r>
              <a:t>怎么定义Zab协议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78;p16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背景</a:t>
            </a:r>
          </a:p>
        </p:txBody>
      </p:sp>
      <p:sp>
        <p:nvSpPr>
          <p:cNvPr id="132" name="Google Shape;79;p16"/>
          <p:cNvSpPr txBox="1"/>
          <p:nvPr>
            <p:ph type="body" idx="1"/>
          </p:nvPr>
        </p:nvSpPr>
        <p:spPr>
          <a:xfrm>
            <a:off x="311699" y="724147"/>
            <a:ext cx="8520602" cy="3182105"/>
          </a:xfrm>
          <a:prstGeom prst="rect">
            <a:avLst/>
          </a:prstGeom>
        </p:spPr>
        <p:txBody>
          <a:bodyPr/>
          <a:lstStyle/>
          <a:p>
            <a:pPr marL="384047" indent="-288035" defTabSz="768094">
              <a:lnSpc>
                <a:spcPct val="200000"/>
              </a:lnSpc>
              <a:buSzPts val="1400"/>
              <a:defRPr sz="14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在立项初期，考虑到之前内部很多项目都是使用动物的名字来命名的（例如Pig、Hadoop、Hive),雅虎的工程师希望给这个项目也取一个动物的名字。时任研究院的首席科学家RaghuRamakrishnan开玩笑地说：“这样下去，我们这儿就变成动物园了！”此话一出，大家纷纷表示就叫动物园管理员吧：因为当时这些动物项目都依赖一个类似的系统来进行分布式协调，但是这些系统往往都存在分布式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单点</a:t>
            </a:r>
            <a:r>
              <a:t>问题。所以，雅虎的开发人员就试图开发一个通用的无单点问题的</a:t>
            </a:r>
            <a:r>
              <a:rPr>
                <a:ln w="3175" cap="flat">
                  <a:solidFill>
                    <a:srgbClr val="353535"/>
                  </a:solidFill>
                  <a:prstDash val="solid"/>
                  <a:miter lim="400000"/>
                </a:ln>
                <a:solidFill>
                  <a:srgbClr val="353535"/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分布式协调框架</a:t>
            </a:r>
            <a:r>
              <a:t>，以便让开发人员将精力集中在处理业务逻辑上，Zookeeper 就这样诞生了。 而各个以动物命名的分布式组件放在一起，雅虎的整个分布式系统看上去就像一个大型的动物园了，而Zookeeper正好要用来进行分布式环境的协调一一于是，Zookeeper的名字也就由此诞生了。</a:t>
            </a:r>
          </a:p>
          <a:p>
            <a:pPr marL="384047" indent="-288035" defTabSz="768094">
              <a:lnSpc>
                <a:spcPct val="200000"/>
              </a:lnSpc>
              <a:buSzPts val="1400"/>
              <a:defRPr sz="14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一个支持高度可靠的分布式协调的开源服务器(CP)</a:t>
            </a:r>
          </a:p>
        </p:txBody>
      </p:sp>
      <p:pic>
        <p:nvPicPr>
          <p:cNvPr id="133" name="zookeeper.gif" descr="zookeeper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5885" y="3523057"/>
            <a:ext cx="1003303" cy="1422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Zab协议 - Zookeeper Atomic Broadcast </a:t>
            </a:r>
          </a:p>
        </p:txBody>
      </p:sp>
      <p:sp>
        <p:nvSpPr>
          <p:cNvPr id="240" name="Google Shape;84;p17"/>
          <p:cNvSpPr txBox="1"/>
          <p:nvPr/>
        </p:nvSpPr>
        <p:spPr>
          <a:xfrm>
            <a:off x="311698" y="897319"/>
            <a:ext cx="8730600" cy="396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457200">
              <a:lnSpc>
                <a:spcPts val="3800"/>
              </a:lnSpc>
              <a:defRPr sz="17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ZAB 协议是为分布式协调服务ZooKeeper专门设计的一种支持原子广播和崩溃恢复的一致性协议。</a:t>
            </a:r>
          </a:p>
          <a:p>
            <a:pPr defTabSz="457200">
              <a:lnSpc>
                <a:spcPts val="3800"/>
              </a:lnSpc>
              <a:defRPr sz="17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0 基于zk的主备模型的结构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 原子广播(事务请求的处理方式)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— zxid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— 队列解耦发送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— 过半机制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 崩溃恢复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— 选主</a:t>
            </a:r>
          </a:p>
          <a:p>
            <a:pPr>
              <a:defRPr sz="1700"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— 数据一致和同步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84;p17"/>
          <p:cNvSpPr txBox="1"/>
          <p:nvPr>
            <p:ph type="title"/>
          </p:nvPr>
        </p:nvSpPr>
        <p:spPr>
          <a:xfrm>
            <a:off x="2461817" y="2285400"/>
            <a:ext cx="4220364" cy="572703"/>
          </a:xfrm>
          <a:prstGeom prst="rect">
            <a:avLst/>
          </a:prstGeom>
        </p:spPr>
        <p:txBody>
          <a:bodyPr/>
          <a:lstStyle>
            <a:lvl1pPr algn="ctr">
              <a:defRPr sz="1700"/>
            </a:lvl1pPr>
          </a:lstStyle>
          <a:p>
            <a:pPr/>
            <a:r>
              <a:t>ZK 的具体使用场景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84;p17"/>
          <p:cNvSpPr txBox="1"/>
          <p:nvPr/>
        </p:nvSpPr>
        <p:spPr>
          <a:xfrm>
            <a:off x="295600" y="461378"/>
            <a:ext cx="8730600" cy="396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marL="397763" indent="-397763" algn="just" defTabSz="397763">
              <a:lnSpc>
                <a:spcPts val="3800"/>
              </a:lnSpc>
              <a:tabLst>
                <a:tab pos="114300" algn="l"/>
                <a:tab pos="393700" algn="l"/>
              </a:tabLst>
              <a:defRPr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场景例子：</a:t>
            </a:r>
          </a:p>
          <a:p>
            <a:pPr marL="397763" indent="-397763" algn="just" defTabSz="397763">
              <a:lnSpc>
                <a:spcPts val="3800"/>
              </a:lnSpc>
              <a:tabLst>
                <a:tab pos="114300" algn="l"/>
                <a:tab pos="393700" algn="l"/>
              </a:tabLst>
              <a:defRPr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marL="397763" indent="-397763" algn="just" defTabSz="397763">
              <a:lnSpc>
                <a:spcPts val="3800"/>
              </a:lnSpc>
              <a:tabLst>
                <a:tab pos="114300" algn="l"/>
                <a:tab pos="393700" algn="l"/>
              </a:tabLst>
              <a:defRPr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分布式(公平)锁</a:t>
            </a:r>
          </a:p>
          <a:p>
            <a:pPr defTabSz="397763">
              <a:lnSpc>
                <a:spcPts val="3200"/>
              </a:lnSpc>
              <a:defRPr sz="1300">
                <a:ln w="3175" cap="flat">
                  <a:solidFill>
                    <a:srgbClr val="404040"/>
                  </a:solidFill>
                  <a:prstDash val="solid"/>
                  <a:miter lim="400000"/>
                </a:ln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发布订阅</a:t>
            </a:r>
          </a:p>
          <a:p>
            <a:pPr marL="397763" indent="-397763" algn="just" defTabSz="397763">
              <a:lnSpc>
                <a:spcPts val="3800"/>
              </a:lnSpc>
              <a:tabLst>
                <a:tab pos="114300" algn="l"/>
                <a:tab pos="393700" algn="l"/>
              </a:tabLst>
              <a:defRPr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服务发现</a:t>
            </a:r>
          </a:p>
          <a:p>
            <a:pPr marL="397763" indent="-397763" algn="just" defTabSz="397763">
              <a:lnSpc>
                <a:spcPts val="3800"/>
              </a:lnSpc>
              <a:tabLst>
                <a:tab pos="114300" algn="l"/>
                <a:tab pos="393700" algn="l"/>
              </a:tabLst>
              <a:defRPr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选主,(如果想要公平选主则创建顺序节点)</a:t>
            </a:r>
          </a:p>
          <a:p>
            <a:pPr marL="397763" indent="-397763" algn="just" defTabSz="397763">
              <a:lnSpc>
                <a:spcPts val="3800"/>
              </a:lnSpc>
              <a:tabLst>
                <a:tab pos="114300" algn="l"/>
                <a:tab pos="393700" algn="l"/>
              </a:tabLst>
              <a:defRPr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marL="397763" indent="-397763" algn="just" defTabSz="397763">
              <a:lnSpc>
                <a:spcPts val="3800"/>
              </a:lnSpc>
              <a:tabLst>
                <a:tab pos="114300" algn="l"/>
                <a:tab pos="393700" algn="l"/>
              </a:tabLst>
              <a:defRPr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等等…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84;p17"/>
          <p:cNvSpPr txBox="1"/>
          <p:nvPr/>
        </p:nvSpPr>
        <p:spPr>
          <a:xfrm>
            <a:off x="295600" y="461378"/>
            <a:ext cx="8730600" cy="45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marL="310895" indent="-310895" algn="just" defTabSz="310895">
              <a:lnSpc>
                <a:spcPts val="2900"/>
              </a:lnSpc>
              <a:tabLst>
                <a:tab pos="88900" algn="l"/>
                <a:tab pos="304800" algn="l"/>
              </a:tabLst>
              <a:defRPr sz="11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缺点</a:t>
            </a:r>
          </a:p>
          <a:p>
            <a:pPr marL="310895" indent="-310895" algn="just" defTabSz="310895">
              <a:lnSpc>
                <a:spcPts val="2900"/>
              </a:lnSpc>
              <a:tabLst>
                <a:tab pos="88900" algn="l"/>
                <a:tab pos="304800" algn="l"/>
              </a:tabLst>
              <a:defRPr sz="1100">
                <a:ln w="3175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10895">
              <a:lnSpc>
                <a:spcPts val="2500"/>
              </a:lnSpc>
              <a:spcBef>
                <a:spcPts val="1400"/>
              </a:spcBef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zookeeper的高可用性是丢弃的（CP），zookeeper对于网络隔离的极度敏感，zookeeper的选举过程速度很慢，zookeeper的选举流程通常耗时30到120秒，期间zookeeper由于没有master，都是不可用的。对于网络里面偶尔出现的，比如半秒一秒的网络隔离，zookeeper会由于选举过程，而把不可用时间放大几十倍。</a:t>
            </a:r>
          </a:p>
          <a:p>
            <a:pPr defTabSz="310895">
              <a:lnSpc>
                <a:spcPts val="2500"/>
              </a:lnSpc>
              <a:defRPr sz="1100">
                <a:ln w="3175" cap="flat">
                  <a:solidFill>
                    <a:srgbClr val="646464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10895">
              <a:lnSpc>
                <a:spcPts val="2300"/>
              </a:lnSpc>
              <a:defRPr sz="11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zookeeper的性能是有限的。典型的zookeeper的tps大概是一万多，无法覆盖系统内部每天动辄几十亿次的调用。因此每次请求都去zookeeper获取业务系统master信息是不可能的。因此zookeeper的client必须自己缓存业务系统的master地址。</a:t>
            </a:r>
          </a:p>
          <a:p>
            <a:pPr defTabSz="310895">
              <a:lnSpc>
                <a:spcPts val="2300"/>
              </a:lnSpc>
              <a:defRPr sz="11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10895">
              <a:lnSpc>
                <a:spcPts val="2300"/>
              </a:lnSpc>
              <a:defRPr sz="11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10895">
              <a:lnSpc>
                <a:spcPts val="2500"/>
              </a:lnSpc>
              <a:defRPr sz="1100">
                <a:ln w="3175" cap="flat">
                  <a:solidFill>
                    <a:srgbClr val="646464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zookeeper的权限控制非常薄弱。在大型的复杂系统里面，使用zookeeper必须自己再额外的开发一套权限控制系统，通过那套权限控制系统再访问zookeeper。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84;p17"/>
          <p:cNvSpPr txBox="1"/>
          <p:nvPr>
            <p:ph type="title"/>
          </p:nvPr>
        </p:nvSpPr>
        <p:spPr>
          <a:xfrm>
            <a:off x="2461817" y="2285400"/>
            <a:ext cx="4220364" cy="572703"/>
          </a:xfrm>
          <a:prstGeom prst="rect">
            <a:avLst/>
          </a:prstGeom>
        </p:spPr>
        <p:txBody>
          <a:bodyPr/>
          <a:lstStyle>
            <a:lvl1pPr algn="ctr">
              <a:defRPr sz="1700"/>
            </a:lvl1pPr>
          </a:lstStyle>
          <a:p>
            <a:pPr/>
            <a:r>
              <a:t>一些其他对比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84;p17"/>
          <p:cNvSpPr txBox="1"/>
          <p:nvPr/>
        </p:nvSpPr>
        <p:spPr>
          <a:xfrm>
            <a:off x="295600" y="461378"/>
            <a:ext cx="8730600" cy="45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320038">
              <a:lnSpc>
                <a:spcPts val="26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</a:t>
            </a:r>
          </a:p>
          <a:p>
            <a:pPr defTabSz="320038">
              <a:lnSpc>
                <a:spcPts val="26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(大多数情况下)，我们都利用zk来做服务注册与发现，比如shopee调用games业务框架mircokit调用平台方的服务就是如此。</a:t>
            </a:r>
          </a:p>
          <a:p>
            <a:pPr defTabSz="320038">
              <a:lnSpc>
                <a:spcPts val="26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20038">
              <a:lnSpc>
                <a:spcPts val="26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同时也可以注意到K8s的框架里，使用etcd实现分布式锁、服务发现等功能。那两者有何区别。</a:t>
            </a:r>
          </a:p>
          <a:p>
            <a:pPr defTabSz="320038">
              <a:lnSpc>
                <a:spcPts val="3300"/>
              </a:lnSpc>
              <a:defRPr sz="11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20038">
              <a:lnSpc>
                <a:spcPts val="3300"/>
              </a:lnSpc>
              <a:defRPr sz="11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20038">
              <a:lnSpc>
                <a:spcPts val="3300"/>
              </a:lnSpc>
              <a:defRPr sz="11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20038">
              <a:lnSpc>
                <a:spcPts val="3300"/>
              </a:lnSpc>
              <a:defRPr sz="1100">
                <a:ln w="3175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首先最重要的：etcd设计目的是一个高可用的分布式键值(key-value)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数据库</a:t>
            </a:r>
            <a:r>
              <a:t> ，而ZK把自己定义成一个集群关键信息管理中心(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分布式协调管理</a:t>
            </a:r>
            <a:r>
              <a:t>)</a:t>
            </a:r>
          </a:p>
          <a:p>
            <a:pPr defTabSz="320038">
              <a:lnSpc>
                <a:spcPts val="2300"/>
              </a:lnSpc>
              <a:defRPr sz="11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20038">
              <a:lnSpc>
                <a:spcPts val="2300"/>
              </a:lnSpc>
              <a:defRPr sz="1100">
                <a:ln w="3175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一致性： zk定义为最终一致性， ectd官方定义为强一致性。</a:t>
            </a:r>
          </a:p>
        </p:txBody>
      </p:sp>
      <p:sp>
        <p:nvSpPr>
          <p:cNvPr id="251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对比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84;p17"/>
          <p:cNvSpPr txBox="1"/>
          <p:nvPr/>
        </p:nvSpPr>
        <p:spPr>
          <a:xfrm>
            <a:off x="295600" y="461378"/>
            <a:ext cx="8730600" cy="45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301752">
              <a:lnSpc>
                <a:spcPts val="25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Etcd  优点：</a:t>
            </a:r>
          </a:p>
          <a:p>
            <a:pPr defTabSz="301752">
              <a:lnSpc>
                <a:spcPts val="25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支持增量快照，避免了 zookeeper 的快照暂停问题</a:t>
            </a: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堆外存储，没有垃圾回收暂停问题</a:t>
            </a: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无需像 zookeeper 那样为每个 watch 都做个 socket 连接，可以复用</a:t>
            </a: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缺点：</a:t>
            </a: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如果超时，或者 client 与 etcd 网络中断，client 不会明确的知道当前操作的状态</a:t>
            </a: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</a:t>
            </a: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在 leader 选举时，etcd 会放弃操作，并且不会给 client 发送放弃响应</a:t>
            </a: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301752">
              <a:lnSpc>
                <a:spcPts val="2300"/>
              </a:lnSpc>
              <a:defRPr sz="1100">
                <a:ln w="3175" cap="flat">
                  <a:solidFill>
                    <a:srgbClr val="121212"/>
                  </a:solidFill>
                  <a:prstDash val="solid"/>
                  <a:miter lim="400000"/>
                </a:ln>
                <a:solidFill>
                  <a:srgbClr val="121212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对网络分区的情况不能很好的容忍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84;p17"/>
          <p:cNvSpPr txBox="1"/>
          <p:nvPr>
            <p:ph type="title"/>
          </p:nvPr>
        </p:nvSpPr>
        <p:spPr>
          <a:xfrm>
            <a:off x="2461817" y="2285400"/>
            <a:ext cx="4220364" cy="572703"/>
          </a:xfrm>
          <a:prstGeom prst="rect">
            <a:avLst/>
          </a:prstGeom>
        </p:spPr>
        <p:txBody>
          <a:bodyPr/>
          <a:lstStyle>
            <a:lvl1pPr algn="ctr">
              <a:defRPr sz="1700"/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78;p16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背景</a:t>
            </a:r>
          </a:p>
        </p:txBody>
      </p:sp>
      <p:sp>
        <p:nvSpPr>
          <p:cNvPr id="136" name="Google Shape;79;p16"/>
          <p:cNvSpPr txBox="1"/>
          <p:nvPr>
            <p:ph type="body" idx="1"/>
          </p:nvPr>
        </p:nvSpPr>
        <p:spPr>
          <a:xfrm>
            <a:off x="311699" y="724147"/>
            <a:ext cx="8520602" cy="3182105"/>
          </a:xfrm>
          <a:prstGeom prst="rect">
            <a:avLst/>
          </a:prstGeom>
        </p:spPr>
        <p:txBody>
          <a:bodyPr/>
          <a:lstStyle/>
          <a:p>
            <a:pPr marL="0" indent="0" defTabSz="361188">
              <a:lnSpc>
                <a:spcPts val="3000"/>
              </a:lnSpc>
              <a:buSzTx/>
              <a:buNone/>
              <a:defRPr sz="1300">
                <a:ln w="3175" cap="flat">
                  <a:solidFill>
                    <a:srgbClr val="212529"/>
                  </a:solidFill>
                  <a:prstDash val="solid"/>
                  <a:miter lim="400000"/>
                </a:ln>
                <a:solidFill>
                  <a:srgbClr val="212529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官网描述：ZooKeeper is a centralized service for maintaining configuration information, naming, providing distributed synchronization, and providing group services.</a:t>
            </a:r>
          </a:p>
          <a:p>
            <a:pPr marL="0" indent="0" defTabSz="361188">
              <a:lnSpc>
                <a:spcPts val="3000"/>
              </a:lnSpc>
              <a:buSzTx/>
              <a:buNone/>
              <a:defRPr sz="1300">
                <a:ln w="3175" cap="flat">
                  <a:solidFill>
                    <a:srgbClr val="212529"/>
                  </a:solidFill>
                  <a:prstDash val="solid"/>
                  <a:miter lim="400000"/>
                </a:ln>
                <a:solidFill>
                  <a:srgbClr val="212529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marL="0" indent="0" defTabSz="361188">
              <a:lnSpc>
                <a:spcPts val="3000"/>
              </a:lnSpc>
              <a:buSzTx/>
              <a:buNone/>
              <a:defRPr sz="1300">
                <a:ln w="3175" cap="flat">
                  <a:solidFill>
                    <a:srgbClr val="212529"/>
                  </a:solidFill>
                  <a:prstDash val="solid"/>
                  <a:miter lim="400000"/>
                </a:ln>
                <a:solidFill>
                  <a:srgbClr val="212529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marL="0" indent="0" defTabSz="361188">
              <a:lnSpc>
                <a:spcPts val="3000"/>
              </a:lnSpc>
              <a:buSzTx/>
              <a:buNone/>
              <a:defRPr sz="1300">
                <a:ln w="3175" cap="flat">
                  <a:solidFill>
                    <a:srgbClr val="212529"/>
                  </a:solidFill>
                  <a:prstDash val="solid"/>
                  <a:miter lim="400000"/>
                </a:ln>
                <a:solidFill>
                  <a:srgbClr val="212529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配置管理</a:t>
            </a:r>
          </a:p>
          <a:p>
            <a:pPr marL="0" indent="0" defTabSz="361188">
              <a:lnSpc>
                <a:spcPts val="3000"/>
              </a:lnSpc>
              <a:buSzTx/>
              <a:buNone/>
              <a:defRPr sz="1300">
                <a:ln w="3175" cap="flat">
                  <a:solidFill>
                    <a:srgbClr val="212529"/>
                  </a:solidFill>
                  <a:prstDash val="solid"/>
                  <a:miter lim="400000"/>
                </a:ln>
                <a:solidFill>
                  <a:srgbClr val="212529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name解析</a:t>
            </a:r>
          </a:p>
          <a:p>
            <a:pPr marL="0" indent="0" defTabSz="361188">
              <a:lnSpc>
                <a:spcPts val="3000"/>
              </a:lnSpc>
              <a:buSzTx/>
              <a:buNone/>
              <a:defRPr sz="1300">
                <a:ln w="3175" cap="flat">
                  <a:solidFill>
                    <a:srgbClr val="212529"/>
                  </a:solidFill>
                  <a:prstDash val="solid"/>
                  <a:miter lim="400000"/>
                </a:ln>
                <a:solidFill>
                  <a:srgbClr val="212529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分布式锁</a:t>
            </a:r>
          </a:p>
          <a:p>
            <a:pPr marL="0" indent="0" defTabSz="361188">
              <a:lnSpc>
                <a:spcPts val="3000"/>
              </a:lnSpc>
              <a:buSzTx/>
              <a:buNone/>
              <a:defRPr sz="1300">
                <a:ln w="3175" cap="flat">
                  <a:solidFill>
                    <a:srgbClr val="212529"/>
                  </a:solidFill>
                  <a:prstDash val="solid"/>
                  <a:miter lim="400000"/>
                </a:ln>
                <a:solidFill>
                  <a:srgbClr val="212529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集群管理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72;p15"/>
          <p:cNvSpPr txBox="1"/>
          <p:nvPr>
            <p:ph type="title"/>
          </p:nvPr>
        </p:nvSpPr>
        <p:spPr>
          <a:xfrm>
            <a:off x="2903564" y="2285400"/>
            <a:ext cx="3336871" cy="572703"/>
          </a:xfrm>
          <a:prstGeom prst="rect">
            <a:avLst/>
          </a:prstGeom>
        </p:spPr>
        <p:txBody>
          <a:bodyPr/>
          <a:lstStyle>
            <a:lvl1pPr algn="ctr" defTabSz="804672">
              <a:defRPr sz="2200">
                <a:solidFill>
                  <a:srgbClr val="585858"/>
                </a:solidFill>
              </a:defRPr>
            </a:lvl1pPr>
          </a:lstStyle>
          <a:p>
            <a:pPr/>
            <a:r>
              <a:t>选主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集群角色</a:t>
            </a:r>
          </a:p>
        </p:txBody>
      </p:sp>
      <p:sp>
        <p:nvSpPr>
          <p:cNvPr id="141" name="Google Shape;84;p17"/>
          <p:cNvSpPr txBox="1"/>
          <p:nvPr/>
        </p:nvSpPr>
        <p:spPr>
          <a:xfrm>
            <a:off x="311699" y="853372"/>
            <a:ext cx="8520602" cy="4179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674002">
              <a:defRPr sz="11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Zookeeper本身是一个分布式，集群模式中存在Leader、Follower 、Observer 三种角色。(Leader+learner)</a:t>
            </a:r>
          </a:p>
          <a:p>
            <a:pPr defTabSz="674002">
              <a:defRPr sz="1100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defTabSz="674002">
              <a:defRPr sz="1100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marL="337000" indent="-234029" defTabSz="337000">
              <a:lnSpc>
                <a:spcPts val="3500"/>
              </a:lnSpc>
              <a:buClr>
                <a:srgbClr val="555555"/>
              </a:buClr>
              <a:buSzPct val="100000"/>
              <a:buFont typeface="华文细黑"/>
              <a:buChar char="•"/>
              <a:defRPr sz="11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Leader ：一个Zookeeper集群同一时间只会有一个实际工作的Leader，它会发起并维护与各Follwer及Observer间的心跳。</a:t>
            </a:r>
            <a:r>
              <a:rPr>
                <a:ln w="3175" cap="flat">
                  <a:solidFill>
                    <a:srgbClr val="DF402A"/>
                  </a:solidFill>
                  <a:prstDash val="solid"/>
                  <a:miter lim="400000"/>
                </a:ln>
              </a:rPr>
              <a:t>所有的</a:t>
            </a:r>
            <a:r>
              <a:rPr>
                <a:ln w="3175" cap="flat">
                  <a:solidFill>
                    <a:srgbClr val="DF402A"/>
                  </a:solidFill>
                  <a:prstDash val="solid"/>
                  <a:miter lim="400000"/>
                </a:ln>
                <a:solidFill>
                  <a:schemeClr val="accent1">
                    <a:satOff val="-31580"/>
                    <a:lumOff val="-12156"/>
                  </a:schemeClr>
                </a:solidFill>
              </a:rPr>
              <a:t>写操作</a:t>
            </a:r>
            <a:r>
              <a:rPr>
                <a:ln w="3175" cap="flat">
                  <a:solidFill>
                    <a:srgbClr val="DF402A"/>
                  </a:solidFill>
                  <a:prstDash val="solid"/>
                  <a:miter lim="400000"/>
                </a:ln>
              </a:rPr>
              <a:t>必须要通过Leader完成再由Leader将写操作广播给其它服务器。</a:t>
            </a:r>
            <a:endParaRPr>
              <a:ln w="3175" cap="flat">
                <a:solidFill>
                  <a:srgbClr val="DF402A"/>
                </a:solidFill>
                <a:prstDash val="solid"/>
                <a:miter lim="400000"/>
              </a:ln>
            </a:endParaRPr>
          </a:p>
          <a:p>
            <a:pPr defTabSz="337000">
              <a:lnSpc>
                <a:spcPts val="3500"/>
              </a:lnSpc>
              <a:defRPr sz="11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marL="337000" indent="-234029" defTabSz="337000">
              <a:lnSpc>
                <a:spcPts val="3500"/>
              </a:lnSpc>
              <a:buClr>
                <a:srgbClr val="555555"/>
              </a:buClr>
              <a:buSzPct val="100000"/>
              <a:buFont typeface="华文细黑"/>
              <a:buChar char="•"/>
              <a:defRPr sz="11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Follower ：一个Zookeeper集群可能同时存在多个Follower，它会响应Leader的心跳。Follower可直接处理并返回客户端的读请求，同时</a:t>
            </a:r>
            <a:r>
              <a:rPr>
                <a:ln w="3175" cap="flat">
                  <a:solidFill>
                    <a:srgbClr val="DF402A"/>
                  </a:solidFill>
                  <a:prstDash val="solid"/>
                  <a:miter lim="400000"/>
                </a:ln>
              </a:rPr>
              <a:t>会将写请求转发给Leader</a:t>
            </a:r>
            <a:r>
              <a:t>处理，并且负责在Leader处理写请求时对请求进行投票。</a:t>
            </a:r>
          </a:p>
          <a:p>
            <a:pPr defTabSz="337000">
              <a:lnSpc>
                <a:spcPts val="3500"/>
              </a:lnSpc>
              <a:defRPr sz="11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marL="337000" indent="-234029" defTabSz="337000">
              <a:lnSpc>
                <a:spcPts val="3500"/>
              </a:lnSpc>
              <a:buClr>
                <a:srgbClr val="555555"/>
              </a:buClr>
              <a:buSzPct val="100000"/>
              <a:buFont typeface="华文细黑"/>
              <a:buChar char="•"/>
              <a:defRPr sz="11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chemeClr val="accent2">
                    <a:lumOff val="-2588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Observer ：角色与Follower类似，</a:t>
            </a:r>
            <a:r>
              <a:rPr>
                <a:ln w="3175" cap="flat">
                  <a:solidFill>
                    <a:srgbClr val="DF402A"/>
                  </a:solidFill>
                  <a:prstDash val="solid"/>
                  <a:miter lim="400000"/>
                </a:ln>
              </a:rPr>
              <a:t>不参与选举和投票</a:t>
            </a:r>
            <a:r>
              <a:t>。目的是提高服务的读性能的可扩展性，通过更多的加入观察者，可以在不牺牲集群的写的吞吐率的前提下提高读性能。（Leader并不需要得到Observer的ACK）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84;p17"/>
          <p:cNvSpPr txBox="1"/>
          <p:nvPr>
            <p:ph type="title"/>
          </p:nvPr>
        </p:nvSpPr>
        <p:spPr>
          <a:xfrm>
            <a:off x="311699" y="218373"/>
            <a:ext cx="8520602" cy="409804"/>
          </a:xfrm>
          <a:prstGeom prst="rect">
            <a:avLst/>
          </a:prstGeom>
        </p:spPr>
        <p:txBody>
          <a:bodyPr/>
          <a:lstStyle>
            <a:lvl1pPr defTabSz="676655">
              <a:defRPr sz="1200"/>
            </a:lvl1pPr>
          </a:lstStyle>
          <a:p>
            <a:pPr/>
            <a:r>
              <a:t>角色状态</a:t>
            </a:r>
          </a:p>
        </p:txBody>
      </p:sp>
      <p:sp>
        <p:nvSpPr>
          <p:cNvPr id="144" name="LOOKING 不确定Leader状态。该状态下的服务器认为当前集群中没有Leader，会发起Leader选举…"/>
          <p:cNvSpPr txBox="1"/>
          <p:nvPr/>
        </p:nvSpPr>
        <p:spPr>
          <a:xfrm>
            <a:off x="311699" y="673099"/>
            <a:ext cx="8520601" cy="417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7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rgbClr val="555555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LOOKING 不确定Leader状态。该状态下的服务器认为当前集群中没有Leader，会发起Leader选举</a:t>
            </a:r>
          </a:p>
          <a:p>
            <a:pPr marL="457200" indent="-317500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7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rgbClr val="555555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FOLLOWING 跟随者状态。表明当前服务器角色是Follower，并且知道Leader是谁</a:t>
            </a:r>
          </a:p>
          <a:p>
            <a:pPr marL="457200" indent="-317500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7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rgbClr val="555555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LEADING 领导者状态。表明当前服务器角色是Leader，它会维护与Follower间的心跳</a:t>
            </a:r>
          </a:p>
          <a:p>
            <a:pPr marL="457200" indent="-317500" defTabSz="457200">
              <a:lnSpc>
                <a:spcPts val="4800"/>
              </a:lnSpc>
              <a:buClr>
                <a:srgbClr val="555555"/>
              </a:buClr>
              <a:buSzPct val="100000"/>
              <a:buFont typeface="华文细黑"/>
              <a:buChar char="•"/>
              <a:defRPr sz="1700">
                <a:ln w="3175" cap="flat">
                  <a:solidFill>
                    <a:srgbClr val="555555"/>
                  </a:solidFill>
                  <a:prstDash val="solid"/>
                  <a:miter lim="400000"/>
                </a:ln>
                <a:solidFill>
                  <a:srgbClr val="555555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OBSERVING 观察者状态。表明当前服务器角色是Observer，与Folower唯一的不同在于不参与选举，也不参与集群写操作时的投票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72;p15"/>
          <p:cNvSpPr txBox="1"/>
          <p:nvPr>
            <p:ph type="title"/>
          </p:nvPr>
        </p:nvSpPr>
        <p:spPr>
          <a:xfrm>
            <a:off x="3981999" y="2145700"/>
            <a:ext cx="8520602" cy="572703"/>
          </a:xfrm>
          <a:prstGeom prst="rect">
            <a:avLst/>
          </a:prstGeom>
        </p:spPr>
        <p:txBody>
          <a:bodyPr/>
          <a:lstStyle>
            <a:lvl1pPr defTabSz="804672">
              <a:defRPr sz="2200">
                <a:solidFill>
                  <a:srgbClr val="585858"/>
                </a:solidFill>
              </a:defRPr>
            </a:lvl1pPr>
          </a:lstStyle>
          <a:p>
            <a:pPr/>
            <a:r>
              <a:t>选主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