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7" r:id="rId3"/>
    <p:sldId id="263" r:id="rId4"/>
    <p:sldId id="267" r:id="rId5"/>
    <p:sldId id="274" r:id="rId6"/>
    <p:sldId id="275" r:id="rId7"/>
    <p:sldId id="564" r:id="rId8"/>
    <p:sldId id="521" r:id="rId9"/>
    <p:sldId id="522" r:id="rId10"/>
    <p:sldId id="523" r:id="rId11"/>
    <p:sldId id="524" r:id="rId12"/>
    <p:sldId id="525" r:id="rId13"/>
    <p:sldId id="526" r:id="rId14"/>
    <p:sldId id="527" r:id="rId15"/>
    <p:sldId id="528" r:id="rId16"/>
    <p:sldId id="529" r:id="rId17"/>
    <p:sldId id="566" r:id="rId18"/>
    <p:sldId id="565" r:id="rId19"/>
    <p:sldId id="504" r:id="rId20"/>
    <p:sldId id="519" r:id="rId21"/>
    <p:sldId id="52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59"/>
  </p:normalViewPr>
  <p:slideViewPr>
    <p:cSldViewPr snapToGrid="0" snapToObjects="1">
      <p:cViewPr varScale="1">
        <p:scale>
          <a:sx n="90" d="100"/>
          <a:sy n="90" d="100"/>
        </p:scale>
        <p:origin x="23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B0EFC-FFF3-EF46-AF22-509C43AF8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6E8E33-BB0B-FE46-94ED-CB8BDDC15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92AF6-B3F4-834D-80AD-5F8C78C5C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4A95-9206-8842-AB22-B32F04D6D462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595D2-1AE3-C244-85E7-9EB143553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43BAB-F9E6-704B-8CB6-3A58D38C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6507-D18E-0043-A920-5BE43D751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40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C2EC6-B417-3442-9BEF-8515EA36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9BFDC3-E758-0846-92E6-38C7D8F04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5964C-481C-424C-8395-42C1FD195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4A95-9206-8842-AB22-B32F04D6D462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B32B2-D1D0-F24C-87BE-214C51FD4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79376-D4EA-D342-8E0C-72B1DE072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6507-D18E-0043-A920-5BE43D751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09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F96435-F871-1C43-A0D6-B137250832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9ED9B3-11E3-1643-9DC6-92726486D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1BE68-123E-CA4A-9437-C163128EA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4A95-9206-8842-AB22-B32F04D6D462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B70D4-CDAE-AF4C-898A-3D1BF0C34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87FEB-7E8A-B549-BA55-591A42EC4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6507-D18E-0043-A920-5BE43D751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49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89A6F-AAB2-A143-BEA2-B9D73D721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87B97-9FD8-0C49-8F7D-F0E7F8A50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60BF3-C89B-2A40-BB92-40808BD5B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4A95-9206-8842-AB22-B32F04D6D462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2C704-E949-FF49-9EAE-F24CB889A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C28FE-47ED-5342-B374-4A37F8D33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6507-D18E-0043-A920-5BE43D751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356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EF55-06D1-7240-8047-2111CE602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64BE6-7AD7-BF48-AD6A-DACB55917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D672B-3664-084A-9A76-B17CACBDF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4A95-9206-8842-AB22-B32F04D6D462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A227-4297-9749-91B4-03FE43DE5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3F046-874F-4F4D-B92B-9545C97FB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6507-D18E-0043-A920-5BE43D751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43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D8709-989C-134C-AF80-79992BE9C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9D31D-3BD7-F649-AD08-DEE361D63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8539D-BDE1-3C4A-98AA-44FFF4A31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13B03-6943-A740-9FB6-495FCB994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4A95-9206-8842-AB22-B32F04D6D462}" type="datetimeFigureOut">
              <a:rPr lang="en-US" smtClean="0"/>
              <a:t>12/3/18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B10AB-E964-E948-B66B-E04482023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4E847-6EB4-2043-8649-DA3C16D14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6507-D18E-0043-A920-5BE43D751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1A8B-01CC-E445-9697-0E154D62A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D2C3D-646D-624E-9A67-92E1BA3F2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6A685-E693-6946-9E15-4B7D67D41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B283BB-ABB8-9747-A11E-79BFCE819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E14623-5F10-EE45-BF47-097EFBA293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48C621-504F-9C42-A330-ED4C691A5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4A95-9206-8842-AB22-B32F04D6D462}" type="datetimeFigureOut">
              <a:rPr lang="en-US" smtClean="0"/>
              <a:t>12/3/18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221D72-DB20-5148-8347-4ACAB31E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6CBAD9-A67F-F544-ABA4-0426E434A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6507-D18E-0043-A920-5BE43D751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30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06222-EC65-2A4F-9755-5A2C530C6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572A1A-BC2F-C148-B8F2-5557F6329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4A95-9206-8842-AB22-B32F04D6D462}" type="datetimeFigureOut">
              <a:rPr lang="en-US" smtClean="0"/>
              <a:t>12/3/18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83E3A5-E3AE-9E4F-813B-A0306211F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53C71-F31F-6A4F-903C-03FC1CDB5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6507-D18E-0043-A920-5BE43D751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7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CF0F4B-AA52-8541-BC1B-309656F86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4A95-9206-8842-AB22-B32F04D6D462}" type="datetimeFigureOut">
              <a:rPr lang="en-US" smtClean="0"/>
              <a:t>12/3/18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27128-7D52-1444-90A4-FA01EA7FB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E1B20-8337-0448-BD14-4DDC77250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6507-D18E-0043-A920-5BE43D751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8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8DDB8-7D97-AE4D-9465-2C6825F7D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4A853-39EC-494F-91DD-1BE848789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F849EE-E02E-2F4C-A6FE-C321F7E00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8E7D5-5760-DF43-9353-A0EB4A25E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4A95-9206-8842-AB22-B32F04D6D462}" type="datetimeFigureOut">
              <a:rPr lang="en-US" smtClean="0"/>
              <a:t>12/3/18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0DD5A-B132-AB46-BF95-3E972CD61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5C0DE-B8DD-E84C-B0F2-539D6C1D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6507-D18E-0043-A920-5BE43D751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79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D0E5B-C23D-2F45-9A01-7F73E4929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5F0E0A-2A79-6044-8E82-FC152668C9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1256F-44ED-2B45-AEEB-0A86A2C92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2A142-3193-3F42-9F69-3670AEAF4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4A95-9206-8842-AB22-B32F04D6D462}" type="datetimeFigureOut">
              <a:rPr lang="en-US" smtClean="0"/>
              <a:t>12/3/18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E5B26-C7D2-B242-9974-98F78A14E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DCDBA-BFA7-B84C-A173-50B6907D6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6507-D18E-0043-A920-5BE43D751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8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C8DC3A-3EEB-AC47-A958-2A159F625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CAE5C-EC4D-CD46-A91E-21153AF4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E43A7-CB73-F746-A727-F2A3E4982E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04A95-9206-8842-AB22-B32F04D6D462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459DF-1934-C344-BCE7-1E15D7FFDC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DC5EC-EF79-3943-84AD-FA9A7B2F6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46507-D18E-0043-A920-5BE43D751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32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6D3F-7E6C-DC4B-965D-934B96002F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Nearest Neighbor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D6A462-1BEA-654B-AA54-D6EE9DA1D5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0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Construction of KD-trees</a:t>
            </a:r>
          </a:p>
        </p:txBody>
      </p:sp>
      <p:pic>
        <p:nvPicPr>
          <p:cNvPr id="1126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657600" y="1981200"/>
            <a:ext cx="5029200" cy="3962400"/>
          </a:xfrm>
        </p:spPr>
      </p:pic>
    </p:spTree>
    <p:extLst>
      <p:ext uri="{BB962C8B-B14F-4D97-AF65-F5344CB8AC3E}">
        <p14:creationId xmlns:p14="http://schemas.microsoft.com/office/powerpoint/2010/main" val="2489627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Construction of KD-trees</a:t>
            </a:r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1690688"/>
            <a:ext cx="4648200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9690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Construction of KD-trees</a:t>
            </a:r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1676401"/>
            <a:ext cx="4686300" cy="431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55450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Construction of KD-trees</a:t>
            </a:r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1" y="1752600"/>
            <a:ext cx="4848225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6347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Construction of KD-trees</a:t>
            </a:r>
          </a:p>
        </p:txBody>
      </p:sp>
      <p:pic>
        <p:nvPicPr>
          <p:cNvPr id="1536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962400" y="1752600"/>
            <a:ext cx="4572000" cy="4419600"/>
          </a:xfrm>
        </p:spPr>
      </p:pic>
    </p:spTree>
    <p:extLst>
      <p:ext uri="{BB962C8B-B14F-4D97-AF65-F5344CB8AC3E}">
        <p14:creationId xmlns:p14="http://schemas.microsoft.com/office/powerpoint/2010/main" val="2511954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complete 2D KD-tree</a:t>
            </a:r>
          </a:p>
        </p:txBody>
      </p:sp>
      <p:pic>
        <p:nvPicPr>
          <p:cNvPr id="1638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477000" y="2489200"/>
            <a:ext cx="3733800" cy="3022600"/>
          </a:xfrm>
        </p:spPr>
      </p:pic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2590800"/>
            <a:ext cx="32004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39970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Region of node v</a:t>
            </a:r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1741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048000" y="1752600"/>
            <a:ext cx="6400800" cy="3505200"/>
          </a:xfrm>
        </p:spPr>
      </p:pic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1034143" y="5562601"/>
            <a:ext cx="8795657" cy="454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8000"/>
              </a:lnSpc>
              <a:buClr>
                <a:srgbClr val="000000"/>
              </a:buClr>
              <a:buSzPct val="100000"/>
              <a:buFont typeface="Calibri" pitchFamily="34" charset="0"/>
              <a:buNone/>
            </a:pPr>
            <a:r>
              <a:rPr lang="en-US" sz="2400" b="1" dirty="0">
                <a:solidFill>
                  <a:srgbClr val="FF0000"/>
                </a:solidFill>
              </a:rPr>
              <a:t>Region(v) </a:t>
            </a:r>
            <a:r>
              <a:rPr lang="en-US" sz="2400" dirty="0"/>
              <a:t>: the subtree rooted at v stores the points in black dots</a:t>
            </a:r>
          </a:p>
        </p:txBody>
      </p:sp>
    </p:spTree>
    <p:extLst>
      <p:ext uri="{BB962C8B-B14F-4D97-AF65-F5344CB8AC3E}">
        <p14:creationId xmlns:p14="http://schemas.microsoft.com/office/powerpoint/2010/main" val="2944511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2D KD-tree for KNN</a:t>
            </a:r>
          </a:p>
        </p:txBody>
      </p:sp>
      <p:pic>
        <p:nvPicPr>
          <p:cNvPr id="1638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477000" y="2489200"/>
            <a:ext cx="3733800" cy="3022600"/>
          </a:xfrm>
        </p:spPr>
      </p:pic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2590800"/>
            <a:ext cx="32004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CEBA0C7-2056-5140-8691-6E04432711B0}"/>
              </a:ext>
            </a:extLst>
          </p:cNvPr>
          <p:cNvCxnSpPr>
            <a:cxnSpLocks/>
          </p:cNvCxnSpPr>
          <p:nvPr/>
        </p:nvCxnSpPr>
        <p:spPr>
          <a:xfrm>
            <a:off x="5886451" y="4171951"/>
            <a:ext cx="4872037" cy="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2FCB78C-1E1B-B84F-9133-AC58C6D81687}"/>
              </a:ext>
            </a:extLst>
          </p:cNvPr>
          <p:cNvSpPr txBox="1"/>
          <p:nvPr/>
        </p:nvSpPr>
        <p:spPr>
          <a:xfrm>
            <a:off x="10289425" y="3077170"/>
            <a:ext cx="1671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Cut </a:t>
            </a:r>
            <a:r>
              <a:rPr lang="en-US" dirty="0" err="1"/>
              <a:t>s.t.</a:t>
            </a:r>
            <a:r>
              <a:rPr lang="en-US" dirty="0"/>
              <a:t> each region contains ~k points</a:t>
            </a:r>
          </a:p>
        </p:txBody>
      </p:sp>
    </p:spTree>
    <p:extLst>
      <p:ext uri="{BB962C8B-B14F-4D97-AF65-F5344CB8AC3E}">
        <p14:creationId xmlns:p14="http://schemas.microsoft.com/office/powerpoint/2010/main" val="3618118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Search a data point: find the leave node v such that </a:t>
            </a:r>
            <a:r>
              <a:rPr lang="en-US" i="1" dirty="0"/>
              <a:t>region(v)</a:t>
            </a:r>
            <a:r>
              <a:rPr lang="en-US" dirty="0"/>
              <a:t> contains the point</a:t>
            </a:r>
          </a:p>
        </p:txBody>
      </p:sp>
      <p:pic>
        <p:nvPicPr>
          <p:cNvPr id="1638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19613" y="2314535"/>
            <a:ext cx="3733800" cy="3022600"/>
          </a:xfrm>
        </p:spPr>
      </p:pic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565" y="2356624"/>
            <a:ext cx="32004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1676A48D-53D3-1242-A016-36C00CC2C097}"/>
              </a:ext>
            </a:extLst>
          </p:cNvPr>
          <p:cNvSpPr/>
          <p:nvPr/>
        </p:nvSpPr>
        <p:spPr>
          <a:xfrm>
            <a:off x="2866212" y="4200911"/>
            <a:ext cx="156117" cy="15611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6022A29-31CE-D048-B200-EBDF88350F8A}"/>
              </a:ext>
            </a:extLst>
          </p:cNvPr>
          <p:cNvSpPr/>
          <p:nvPr/>
        </p:nvSpPr>
        <p:spPr>
          <a:xfrm>
            <a:off x="7175462" y="3025735"/>
            <a:ext cx="245327" cy="25647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1767C43-E793-464C-99A5-0798CE7F604C}"/>
              </a:ext>
            </a:extLst>
          </p:cNvPr>
          <p:cNvSpPr/>
          <p:nvPr/>
        </p:nvSpPr>
        <p:spPr>
          <a:xfrm>
            <a:off x="6859511" y="3629759"/>
            <a:ext cx="245327" cy="25647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CFB0F3-9F4E-B546-A8B7-4694588E5E1E}"/>
              </a:ext>
            </a:extLst>
          </p:cNvPr>
          <p:cNvSpPr/>
          <p:nvPr/>
        </p:nvSpPr>
        <p:spPr>
          <a:xfrm>
            <a:off x="6565861" y="4235642"/>
            <a:ext cx="245327" cy="25647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A96279D-D3E4-4247-8AFF-2AB8D383BC59}"/>
              </a:ext>
            </a:extLst>
          </p:cNvPr>
          <p:cNvSpPr/>
          <p:nvPr/>
        </p:nvSpPr>
        <p:spPr>
          <a:xfrm>
            <a:off x="6892965" y="5018084"/>
            <a:ext cx="245327" cy="25647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466362-75E5-2B4F-B573-28C97E1F2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8905" y="2361346"/>
            <a:ext cx="3281512" cy="322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6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838200" y="217486"/>
            <a:ext cx="10515600" cy="1325563"/>
          </a:xfrm>
        </p:spPr>
        <p:txBody>
          <a:bodyPr/>
          <a:lstStyle/>
          <a:p>
            <a:r>
              <a:rPr lang="en-US" dirty="0"/>
              <a:t>Search a data point in the region and its neighboring regions 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5486400" cy="4524375"/>
          </a:xfrm>
        </p:spPr>
        <p:txBody>
          <a:bodyPr/>
          <a:lstStyle/>
          <a:p>
            <a:pPr eaLnBrk="1" hangingPunct="1"/>
            <a:r>
              <a:rPr lang="en-US" sz="2400" dirty="0"/>
              <a:t>The </a:t>
            </a:r>
            <a:r>
              <a:rPr lang="en-US" sz="2400" b="1" dirty="0"/>
              <a:t>Search</a:t>
            </a:r>
            <a:r>
              <a:rPr lang="en-US" sz="2400" dirty="0"/>
              <a:t> takes at most </a:t>
            </a:r>
            <a:r>
              <a:rPr lang="en-US" sz="2400" b="1" dirty="0"/>
              <a:t>O(n</a:t>
            </a:r>
            <a:r>
              <a:rPr lang="en-US" sz="2400" b="1" baseline="30000" dirty="0"/>
              <a:t>1/2</a:t>
            </a:r>
            <a:r>
              <a:rPr lang="en-US" sz="2400" b="1" dirty="0"/>
              <a:t>+P) </a:t>
            </a:r>
            <a:r>
              <a:rPr lang="en-US" sz="2400" dirty="0"/>
              <a:t>time, where </a:t>
            </a:r>
            <a:r>
              <a:rPr lang="en-US" sz="2400" b="1" dirty="0"/>
              <a:t>P </a:t>
            </a:r>
            <a:r>
              <a:rPr lang="en-US" sz="2400" dirty="0"/>
              <a:t>is the number of reported points</a:t>
            </a:r>
          </a:p>
          <a:p>
            <a:pPr lvl="1" eaLnBrk="1" hangingPunct="1"/>
            <a:r>
              <a:rPr lang="en-US" sz="2200" dirty="0"/>
              <a:t>The total time needed to report all points in all sub-trees is </a:t>
            </a:r>
            <a:r>
              <a:rPr lang="en-US" sz="2200" b="1" dirty="0"/>
              <a:t>O(P)</a:t>
            </a:r>
          </a:p>
          <a:p>
            <a:pPr lvl="1" eaLnBrk="1" hangingPunct="1"/>
            <a:r>
              <a:rPr lang="en-US" sz="2200" dirty="0"/>
              <a:t>We just need to bound the number of nodes </a:t>
            </a:r>
            <a:r>
              <a:rPr lang="en-US" sz="2200" b="1" dirty="0"/>
              <a:t>u </a:t>
            </a:r>
            <a:r>
              <a:rPr lang="en-US" sz="2200" dirty="0"/>
              <a:t>such that </a:t>
            </a:r>
            <a:r>
              <a:rPr lang="en-US" sz="2200" b="1" dirty="0"/>
              <a:t>region(u)</a:t>
            </a:r>
            <a:r>
              <a:rPr lang="en-US" sz="2200" dirty="0"/>
              <a:t> intersects </a:t>
            </a:r>
            <a:r>
              <a:rPr lang="en-US" sz="2200" b="1" dirty="0"/>
              <a:t>region(v)</a:t>
            </a:r>
            <a:endParaRPr lang="en-US" sz="2200" dirty="0"/>
          </a:p>
          <a:p>
            <a:pPr lvl="1" eaLnBrk="1" hangingPunct="1"/>
            <a:r>
              <a:rPr lang="en-US" sz="2200" b="1" i="1" dirty="0"/>
              <a:t>gross overestimation</a:t>
            </a:r>
            <a:r>
              <a:rPr lang="en-US" sz="2200" dirty="0"/>
              <a:t>: bound the number of </a:t>
            </a:r>
            <a:r>
              <a:rPr lang="en-US" sz="2200" b="1" dirty="0"/>
              <a:t>region(v) </a:t>
            </a:r>
            <a:r>
              <a:rPr lang="en-US" sz="2200" dirty="0"/>
              <a:t>which are crossed by any of the </a:t>
            </a:r>
            <a:r>
              <a:rPr lang="en-US" sz="2200" b="1" dirty="0"/>
              <a:t>4</a:t>
            </a:r>
            <a:r>
              <a:rPr lang="en-US" sz="2200" dirty="0"/>
              <a:t> horizontal/vertical lines</a:t>
            </a:r>
          </a:p>
          <a:p>
            <a:pPr lvl="1"/>
            <a:r>
              <a:rPr lang="en-US" sz="2200" dirty="0"/>
              <a:t>The number of regions is </a:t>
            </a:r>
            <a:r>
              <a:rPr lang="en-US" sz="2200" b="1" dirty="0"/>
              <a:t>Q(n)=2+2Q(n/4) </a:t>
            </a:r>
            <a:r>
              <a:rPr lang="en-US" sz="2200" dirty="0">
                <a:sym typeface="Wingdings" pitchFamily="2" charset="2"/>
              </a:rPr>
              <a:t> </a:t>
            </a:r>
            <a:r>
              <a:rPr lang="en-US" sz="2200" b="1" dirty="0">
                <a:sym typeface="Wingdings" pitchFamily="2" charset="2"/>
              </a:rPr>
              <a:t>Q(n)=(n</a:t>
            </a:r>
            <a:r>
              <a:rPr lang="en-US" sz="2200" b="1" baseline="30000" dirty="0">
                <a:sym typeface="Wingdings" pitchFamily="2" charset="2"/>
              </a:rPr>
              <a:t>1/2</a:t>
            </a:r>
            <a:r>
              <a:rPr lang="en-US" sz="2200" b="1" dirty="0">
                <a:sym typeface="Wingdings" pitchFamily="2" charset="2"/>
              </a:rPr>
              <a:t>)</a:t>
            </a:r>
            <a:endParaRPr lang="en-US" sz="2200" b="1" dirty="0"/>
          </a:p>
          <a:p>
            <a:pPr lvl="1" eaLnBrk="1" hangingPunct="1"/>
            <a:endParaRPr lang="en-US" sz="2200" dirty="0"/>
          </a:p>
        </p:txBody>
      </p:sp>
      <p:cxnSp>
        <p:nvCxnSpPr>
          <p:cNvPr id="20484" name="Straight Connector 4"/>
          <p:cNvCxnSpPr>
            <a:cxnSpLocks noChangeShapeType="1"/>
          </p:cNvCxnSpPr>
          <p:nvPr/>
        </p:nvCxnSpPr>
        <p:spPr bwMode="auto">
          <a:xfrm>
            <a:off x="7543800" y="2209800"/>
            <a:ext cx="2971800" cy="1588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sysDash"/>
            <a:round/>
            <a:headEnd/>
            <a:tailEnd/>
          </a:ln>
        </p:spPr>
      </p:cxnSp>
      <p:cxnSp>
        <p:nvCxnSpPr>
          <p:cNvPr id="20485" name="Straight Connector 5"/>
          <p:cNvCxnSpPr>
            <a:cxnSpLocks noChangeShapeType="1"/>
          </p:cNvCxnSpPr>
          <p:nvPr/>
        </p:nvCxnSpPr>
        <p:spPr bwMode="auto">
          <a:xfrm>
            <a:off x="7620000" y="3352800"/>
            <a:ext cx="2971800" cy="1588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sysDash"/>
            <a:round/>
            <a:headEnd/>
            <a:tailEnd/>
          </a:ln>
        </p:spPr>
      </p:cxnSp>
      <p:cxnSp>
        <p:nvCxnSpPr>
          <p:cNvPr id="20486" name="Straight Connector 6"/>
          <p:cNvCxnSpPr>
            <a:cxnSpLocks noChangeShapeType="1"/>
          </p:cNvCxnSpPr>
          <p:nvPr/>
        </p:nvCxnSpPr>
        <p:spPr bwMode="auto">
          <a:xfrm rot="5400000" flipH="1" flipV="1">
            <a:off x="6821488" y="2933700"/>
            <a:ext cx="2970212" cy="1588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sysDash"/>
            <a:round/>
            <a:headEnd/>
            <a:tailEnd/>
          </a:ln>
        </p:spPr>
      </p:cxnSp>
      <p:cxnSp>
        <p:nvCxnSpPr>
          <p:cNvPr id="20487" name="Straight Connector 8"/>
          <p:cNvCxnSpPr>
            <a:cxnSpLocks noChangeShapeType="1"/>
          </p:cNvCxnSpPr>
          <p:nvPr/>
        </p:nvCxnSpPr>
        <p:spPr bwMode="auto">
          <a:xfrm rot="5400000" flipH="1" flipV="1">
            <a:off x="8421688" y="2932113"/>
            <a:ext cx="2970213" cy="1588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sysDash"/>
            <a:round/>
            <a:headEnd/>
            <a:tailEnd/>
          </a:ln>
        </p:spPr>
      </p:cxnSp>
      <p:sp>
        <p:nvSpPr>
          <p:cNvPr id="20488" name="Rectangle 9"/>
          <p:cNvSpPr>
            <a:spLocks noChangeArrowheads="1"/>
          </p:cNvSpPr>
          <p:nvPr/>
        </p:nvSpPr>
        <p:spPr bwMode="auto">
          <a:xfrm>
            <a:off x="8305800" y="2209800"/>
            <a:ext cx="1600200" cy="11430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8000"/>
              </a:lnSpc>
              <a:buClr>
                <a:srgbClr val="000000"/>
              </a:buClr>
              <a:buSzPct val="100000"/>
              <a:buFont typeface="Calibri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2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39556544-85F7-0F47-9A61-E9304D8077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95539" y="862013"/>
            <a:ext cx="8162925" cy="762000"/>
          </a:xfrm>
        </p:spPr>
        <p:txBody>
          <a:bodyPr/>
          <a:lstStyle/>
          <a:p>
            <a:r>
              <a:rPr lang="en-US" altLang="en-US" dirty="0"/>
              <a:t>Two Different Learning Approaches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FCE8954-8F16-8545-9FEC-D68F955420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Eager Learning</a:t>
            </a:r>
          </a:p>
          <a:p>
            <a:pPr lvl="1"/>
            <a:r>
              <a:rPr lang="en-US" altLang="en-US" dirty="0"/>
              <a:t>Explicit description of a target function on the whole training set</a:t>
            </a:r>
          </a:p>
          <a:p>
            <a:r>
              <a:rPr lang="en-US" altLang="en-US" b="1" dirty="0"/>
              <a:t>Instance-based Learning</a:t>
            </a:r>
          </a:p>
          <a:p>
            <a:pPr lvl="1"/>
            <a:r>
              <a:rPr lang="en-US" altLang="en-US" dirty="0"/>
              <a:t>Learning=storing all training instances</a:t>
            </a:r>
          </a:p>
          <a:p>
            <a:pPr lvl="1"/>
            <a:r>
              <a:rPr lang="en-US" altLang="en-US" dirty="0"/>
              <a:t>Classification=assigning target function to a new instance</a:t>
            </a:r>
          </a:p>
          <a:p>
            <a:pPr lvl="1"/>
            <a:r>
              <a:rPr lang="en-US" altLang="en-US" dirty="0"/>
              <a:t>Referred to as “Lazy” learning</a:t>
            </a:r>
          </a:p>
          <a:p>
            <a:pPr lvl="1"/>
            <a:r>
              <a:rPr lang="en-US" altLang="en-US" i="1" dirty="0"/>
              <a:t>E.g., K-Nearest Neighbor (KNN) Algorithm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33277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d</a:t>
            </a:r>
            <a:r>
              <a:rPr lang="en-US" dirty="0"/>
              <a:t>-dimensional KD-trees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eaLnBrk="1" hangingPunct="1"/>
            <a:r>
              <a:rPr lang="en-US" dirty="0"/>
              <a:t>Preprocessing time: </a:t>
            </a:r>
            <a:r>
              <a:rPr lang="en-US" b="1" dirty="0"/>
              <a:t>O(</a:t>
            </a:r>
            <a:r>
              <a:rPr lang="en-US" b="1" dirty="0" err="1"/>
              <a:t>nlogn</a:t>
            </a:r>
            <a:r>
              <a:rPr lang="en-US" b="1" dirty="0"/>
              <a:t>)</a:t>
            </a:r>
          </a:p>
          <a:p>
            <a:pPr eaLnBrk="1" hangingPunct="1"/>
            <a:r>
              <a:rPr lang="en-US" dirty="0"/>
              <a:t>Space complexity: </a:t>
            </a:r>
            <a:r>
              <a:rPr lang="en-US" b="1" dirty="0"/>
              <a:t>O(n)</a:t>
            </a:r>
          </a:p>
          <a:p>
            <a:pPr eaLnBrk="1" hangingPunct="1"/>
            <a:r>
              <a:rPr lang="en-US" dirty="0"/>
              <a:t>Query time:</a:t>
            </a:r>
            <a:r>
              <a:rPr lang="en-US" b="1" dirty="0"/>
              <a:t> O(n</a:t>
            </a:r>
            <a:r>
              <a:rPr lang="en-US" b="1" baseline="30000" dirty="0"/>
              <a:t>1-1/</a:t>
            </a:r>
            <a:r>
              <a:rPr lang="en-US" b="1" baseline="30000" dirty="0" err="1"/>
              <a:t>d</a:t>
            </a:r>
            <a:r>
              <a:rPr lang="en-US" b="1" dirty="0" err="1"/>
              <a:t>+k</a:t>
            </a:r>
            <a:r>
              <a:rPr lang="en-US" b="1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066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Construction of the </a:t>
            </a:r>
            <a:r>
              <a:rPr lang="en-US" b="1" dirty="0"/>
              <a:t>d</a:t>
            </a:r>
            <a:r>
              <a:rPr lang="en-US" dirty="0"/>
              <a:t>-dimensional KD-trees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Similar as in </a:t>
            </a:r>
            <a:r>
              <a:rPr lang="en-US" b="1" dirty="0"/>
              <a:t>2D</a:t>
            </a:r>
          </a:p>
          <a:p>
            <a:pPr eaLnBrk="1" hangingPunct="1"/>
            <a:r>
              <a:rPr lang="en-US" dirty="0"/>
              <a:t>At the root we split the set of points into two subsets of same size by a hyperplane vertical to </a:t>
            </a:r>
            <a:r>
              <a:rPr lang="en-US" b="1" dirty="0"/>
              <a:t>x</a:t>
            </a:r>
            <a:r>
              <a:rPr lang="en-US" b="1" baseline="-25000" dirty="0"/>
              <a:t>1</a:t>
            </a:r>
            <a:r>
              <a:rPr lang="en-US" dirty="0"/>
              <a:t>-axis</a:t>
            </a:r>
          </a:p>
          <a:p>
            <a:pPr eaLnBrk="1" hangingPunct="1"/>
            <a:r>
              <a:rPr lang="en-US" dirty="0"/>
              <a:t>At the children of the root, the partition is based on the second coordinate: </a:t>
            </a:r>
            <a:r>
              <a:rPr lang="en-US" b="1" dirty="0"/>
              <a:t>x</a:t>
            </a:r>
            <a:r>
              <a:rPr lang="en-US" b="1" baseline="-25000" dirty="0"/>
              <a:t>2</a:t>
            </a:r>
            <a:r>
              <a:rPr lang="en-US" dirty="0"/>
              <a:t>-coordinate</a:t>
            </a:r>
          </a:p>
          <a:p>
            <a:pPr eaLnBrk="1" hangingPunct="1"/>
            <a:r>
              <a:rPr lang="en-US" dirty="0"/>
              <a:t>At depth </a:t>
            </a:r>
            <a:r>
              <a:rPr lang="en-US" b="1" dirty="0"/>
              <a:t>d</a:t>
            </a:r>
            <a:r>
              <a:rPr lang="en-US" dirty="0"/>
              <a:t>, we start all over again by partitioning on the first coordinate</a:t>
            </a:r>
          </a:p>
          <a:p>
            <a:pPr eaLnBrk="1" hangingPunct="1"/>
            <a:r>
              <a:rPr lang="en-US" dirty="0"/>
              <a:t>The recursion stops until there is only </a:t>
            </a:r>
            <a:r>
              <a:rPr lang="en-US" i="1" dirty="0"/>
              <a:t>k</a:t>
            </a:r>
            <a:r>
              <a:rPr lang="en-US" dirty="0"/>
              <a:t> point left, which is stored as a leaf</a:t>
            </a:r>
          </a:p>
        </p:txBody>
      </p:sp>
    </p:spTree>
    <p:extLst>
      <p:ext uri="{BB962C8B-B14F-4D97-AF65-F5344CB8AC3E}">
        <p14:creationId xmlns:p14="http://schemas.microsoft.com/office/powerpoint/2010/main" val="4200146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A54FD9FD-B8AB-AB48-9D83-3CEC23BD0E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95539" y="862013"/>
            <a:ext cx="8162925" cy="762000"/>
          </a:xfrm>
        </p:spPr>
        <p:txBody>
          <a:bodyPr/>
          <a:lstStyle/>
          <a:p>
            <a:r>
              <a:rPr lang="en-US" altLang="en-US"/>
              <a:t>K-Nearest Neighbor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Rectangle 3">
                <a:extLst>
                  <a:ext uri="{FF2B5EF4-FFF2-40B4-BE49-F238E27FC236}">
                    <a16:creationId xmlns:a16="http://schemas.microsoft.com/office/drawing/2014/main" id="{8B4863B4-C1C5-B44F-B8B0-FEE0CFF54673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en-US" dirty="0"/>
                  <a:t>All instances correspond to points in an </a:t>
                </a:r>
                <a:r>
                  <a:rPr lang="en-US" altLang="en-US" i="1" dirty="0"/>
                  <a:t>n</a:t>
                </a:r>
                <a:r>
                  <a:rPr lang="en-US" altLang="en-US" dirty="0"/>
                  <a:t>-dimensional Euclidean space</a:t>
                </a:r>
              </a:p>
              <a:p>
                <a:pPr lvl="1"/>
                <a:r>
                  <a:rPr lang="en-US" altLang="en-US" dirty="0"/>
                  <a:t>An instance is represented by (x</a:t>
                </a:r>
                <a:r>
                  <a:rPr lang="en-US" altLang="en-US" baseline="-25000" dirty="0"/>
                  <a:t>1</a:t>
                </a:r>
                <a:r>
                  <a:rPr lang="en-US" altLang="en-US" dirty="0"/>
                  <a:t>, x</a:t>
                </a:r>
                <a:r>
                  <a:rPr lang="en-US" altLang="en-US" baseline="-25000" dirty="0"/>
                  <a:t>2</a:t>
                </a:r>
                <a:r>
                  <a:rPr lang="en-US" altLang="en-US" dirty="0"/>
                  <a:t>, x</a:t>
                </a:r>
                <a:r>
                  <a:rPr lang="en-US" altLang="en-US" baseline="-25000" dirty="0"/>
                  <a:t>3</a:t>
                </a:r>
                <a:r>
                  <a:rPr lang="en-US" altLang="en-US" dirty="0"/>
                  <a:t>,.., </a:t>
                </a:r>
                <a:r>
                  <a:rPr lang="en-US" altLang="en-US" dirty="0" err="1"/>
                  <a:t>x</a:t>
                </a:r>
                <a:r>
                  <a:rPr lang="en-US" altLang="en-US" baseline="-25000" dirty="0" err="1"/>
                  <a:t>n</a:t>
                </a:r>
                <a:r>
                  <a:rPr lang="en-US" altLang="en-US" dirty="0"/>
                  <a:t>)</a:t>
                </a:r>
              </a:p>
              <a:p>
                <a:pPr lvl="1"/>
                <a:r>
                  <a:rPr lang="en-US" altLang="en-US" dirty="0"/>
                  <a:t>Each dimension can be discrete or real-valued</a:t>
                </a:r>
              </a:p>
              <a:p>
                <a:pPr lvl="1"/>
                <a:r>
                  <a:rPr lang="en-US" altLang="en-US" dirty="0"/>
                  <a:t>Euclidean distance between two instances: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sup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altLang="en-US" dirty="0"/>
              </a:p>
              <a:p>
                <a:r>
                  <a:rPr lang="en-US" altLang="en-US" dirty="0"/>
                  <a:t>Classification is delayed till a new instance (a test point) arrives</a:t>
                </a:r>
              </a:p>
              <a:p>
                <a:pPr lvl="1"/>
                <a:r>
                  <a:rPr lang="en-US" altLang="en-US" dirty="0"/>
                  <a:t>Classification is done by comparing feature vectors of the different points</a:t>
                </a:r>
                <a:endParaRPr lang="en-US" dirty="0"/>
              </a:p>
              <a:p>
                <a:pPr lvl="1"/>
                <a:r>
                  <a:rPr lang="en-US" dirty="0"/>
                  <a:t>Identify the k nearest neighbors to the test point;</a:t>
                </a:r>
              </a:p>
              <a:p>
                <a:pPr lvl="1"/>
                <a:r>
                  <a:rPr lang="en-US" dirty="0"/>
                  <a:t>Set the class of the test point to be the most common one out of those for the nearest neighbors.</a:t>
                </a:r>
              </a:p>
              <a:p>
                <a:pPr lvl="1"/>
                <a:endParaRPr lang="en-US" altLang="en-US" dirty="0"/>
              </a:p>
              <a:p>
                <a:pPr lvl="1">
                  <a:lnSpc>
                    <a:spcPct val="90000"/>
                  </a:lnSpc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10243" name="Rectangle 3">
                <a:extLst>
                  <a:ext uri="{FF2B5EF4-FFF2-40B4-BE49-F238E27FC236}">
                    <a16:creationId xmlns:a16="http://schemas.microsoft.com/office/drawing/2014/main" id="{8B4863B4-C1C5-B44F-B8B0-FEE0CFF546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965" t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7546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0" name="Rectangle 14">
            <a:extLst>
              <a:ext uri="{FF2B5EF4-FFF2-40B4-BE49-F238E27FC236}">
                <a16:creationId xmlns:a16="http://schemas.microsoft.com/office/drawing/2014/main" id="{04698289-DBF9-B64A-B11D-9DF98B8C0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048000"/>
            <a:ext cx="5562600" cy="2743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7A6A8429-F26A-A040-AABB-8ACC4DC0B7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95539" y="862013"/>
            <a:ext cx="8162925" cy="762000"/>
          </a:xfrm>
        </p:spPr>
        <p:txBody>
          <a:bodyPr/>
          <a:lstStyle/>
          <a:p>
            <a:r>
              <a:rPr lang="en-US" altLang="en-US"/>
              <a:t>Voronoi Diagram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BCC4F424-6967-5849-ACD9-BDF25BDE7F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Decision surface formed by the training examples</a:t>
            </a:r>
          </a:p>
        </p:txBody>
      </p:sp>
      <p:sp>
        <p:nvSpPr>
          <p:cNvPr id="14340" name="Oval 4">
            <a:extLst>
              <a:ext uri="{FF2B5EF4-FFF2-40B4-BE49-F238E27FC236}">
                <a16:creationId xmlns:a16="http://schemas.microsoft.com/office/drawing/2014/main" id="{37076018-5725-584A-8E59-100E988A6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334000"/>
            <a:ext cx="3048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Oval 6">
            <a:extLst>
              <a:ext uri="{FF2B5EF4-FFF2-40B4-BE49-F238E27FC236}">
                <a16:creationId xmlns:a16="http://schemas.microsoft.com/office/drawing/2014/main" id="{23FA78DF-5DE0-B247-9E27-C58E453C0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114800"/>
            <a:ext cx="2286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Oval 7">
            <a:extLst>
              <a:ext uri="{FF2B5EF4-FFF2-40B4-BE49-F238E27FC236}">
                <a16:creationId xmlns:a16="http://schemas.microsoft.com/office/drawing/2014/main" id="{9BBCB9DF-09C3-2D46-B7EB-52D9153B9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3434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Oval 8">
            <a:extLst>
              <a:ext uri="{FF2B5EF4-FFF2-40B4-BE49-F238E27FC236}">
                <a16:creationId xmlns:a16="http://schemas.microsoft.com/office/drawing/2014/main" id="{B46321F0-D9AA-154E-86FE-86DC24114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124200"/>
            <a:ext cx="2286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Oval 9">
            <a:extLst>
              <a:ext uri="{FF2B5EF4-FFF2-40B4-BE49-F238E27FC236}">
                <a16:creationId xmlns:a16="http://schemas.microsoft.com/office/drawing/2014/main" id="{97DA2F96-1E36-A84C-B19C-7D370DAF5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3528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Oval 10">
            <a:extLst>
              <a:ext uri="{FF2B5EF4-FFF2-40B4-BE49-F238E27FC236}">
                <a16:creationId xmlns:a16="http://schemas.microsoft.com/office/drawing/2014/main" id="{3B974DD3-24EC-ED4D-A556-AAF430A9E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9624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Oval 11">
            <a:extLst>
              <a:ext uri="{FF2B5EF4-FFF2-40B4-BE49-F238E27FC236}">
                <a16:creationId xmlns:a16="http://schemas.microsoft.com/office/drawing/2014/main" id="{CB822E22-FBA3-D641-84DE-E51D7C4D3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4102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Oval 12">
            <a:extLst>
              <a:ext uri="{FF2B5EF4-FFF2-40B4-BE49-F238E27FC236}">
                <a16:creationId xmlns:a16="http://schemas.microsoft.com/office/drawing/2014/main" id="{F4950B28-69A7-9E4E-B5CC-2E831AFCA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962400"/>
            <a:ext cx="3048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Line 15">
            <a:extLst>
              <a:ext uri="{FF2B5EF4-FFF2-40B4-BE49-F238E27FC236}">
                <a16:creationId xmlns:a16="http://schemas.microsoft.com/office/drawing/2014/main" id="{30ED147F-C7D6-6D4C-8A43-4C6E6F6B220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3048000"/>
            <a:ext cx="3657600" cy="1295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52" name="Line 16">
            <a:extLst>
              <a:ext uri="{FF2B5EF4-FFF2-40B4-BE49-F238E27FC236}">
                <a16:creationId xmlns:a16="http://schemas.microsoft.com/office/drawing/2014/main" id="{5B33D9CB-D7D1-614A-9921-B116BECD8E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3048000"/>
            <a:ext cx="1905000" cy="1295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53" name="Line 17">
            <a:extLst>
              <a:ext uri="{FF2B5EF4-FFF2-40B4-BE49-F238E27FC236}">
                <a16:creationId xmlns:a16="http://schemas.microsoft.com/office/drawing/2014/main" id="{EB96FF9B-CD93-3844-95C4-E51E21821D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400" y="3657600"/>
            <a:ext cx="152400" cy="1219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54" name="Line 18">
            <a:extLst>
              <a:ext uri="{FF2B5EF4-FFF2-40B4-BE49-F238E27FC236}">
                <a16:creationId xmlns:a16="http://schemas.microsoft.com/office/drawing/2014/main" id="{205DE1BC-164F-E043-B1C3-021DB524F3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4876800"/>
            <a:ext cx="160020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55" name="Oval 19">
            <a:extLst>
              <a:ext uri="{FF2B5EF4-FFF2-40B4-BE49-F238E27FC236}">
                <a16:creationId xmlns:a16="http://schemas.microsoft.com/office/drawing/2014/main" id="{1D20728B-8887-5745-9E51-0C88E7A05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029200"/>
            <a:ext cx="3048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6" name="Line 20">
            <a:extLst>
              <a:ext uri="{FF2B5EF4-FFF2-40B4-BE49-F238E27FC236}">
                <a16:creationId xmlns:a16="http://schemas.microsoft.com/office/drawing/2014/main" id="{9C39511A-5800-AD40-A424-F2AF2D91868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8768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57" name="Line 21">
            <a:extLst>
              <a:ext uri="{FF2B5EF4-FFF2-40B4-BE49-F238E27FC236}">
                <a16:creationId xmlns:a16="http://schemas.microsoft.com/office/drawing/2014/main" id="{1262D5F4-3A3D-1447-9303-27B4EF7483D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876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58" name="Line 22">
            <a:extLst>
              <a:ext uri="{FF2B5EF4-FFF2-40B4-BE49-F238E27FC236}">
                <a16:creationId xmlns:a16="http://schemas.microsoft.com/office/drawing/2014/main" id="{06819938-D77B-4A43-9B39-D823DE8F58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52578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59" name="Line 23">
            <a:extLst>
              <a:ext uri="{FF2B5EF4-FFF2-40B4-BE49-F238E27FC236}">
                <a16:creationId xmlns:a16="http://schemas.microsoft.com/office/drawing/2014/main" id="{BABF05C7-CB49-9941-A633-B335DD7EF3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4876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5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2590A-FA81-924C-9E09-7F4526837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of k may determine the decision boundary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833497-A742-3441-B406-53CDE395E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621" y="2035629"/>
            <a:ext cx="90551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15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A54FD9FD-B8AB-AB48-9D83-3CEC23BD0E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95539" y="862013"/>
            <a:ext cx="8162925" cy="762000"/>
          </a:xfrm>
        </p:spPr>
        <p:txBody>
          <a:bodyPr/>
          <a:lstStyle/>
          <a:p>
            <a:r>
              <a:rPr lang="en-US" altLang="en-US"/>
              <a:t>K-Nearest Neighbor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Rectangle 3">
                <a:extLst>
                  <a:ext uri="{FF2B5EF4-FFF2-40B4-BE49-F238E27FC236}">
                    <a16:creationId xmlns:a16="http://schemas.microsoft.com/office/drawing/2014/main" id="{8B4863B4-C1C5-B44F-B8B0-FEE0CFF54673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en-US" dirty="0"/>
                  <a:t>All instances correspond to points in an </a:t>
                </a:r>
                <a:r>
                  <a:rPr lang="en-US" altLang="en-US" i="1" dirty="0"/>
                  <a:t>n</a:t>
                </a:r>
                <a:r>
                  <a:rPr lang="en-US" altLang="en-US" dirty="0"/>
                  <a:t>-dimensional Euclidean space (simple learning)</a:t>
                </a:r>
              </a:p>
              <a:p>
                <a:pPr lvl="1"/>
                <a:r>
                  <a:rPr lang="en-US" altLang="en-US" dirty="0"/>
                  <a:t>An instance is represented by (x</a:t>
                </a:r>
                <a:r>
                  <a:rPr lang="en-US" altLang="en-US" baseline="-25000" dirty="0"/>
                  <a:t>1</a:t>
                </a:r>
                <a:r>
                  <a:rPr lang="en-US" altLang="en-US" dirty="0"/>
                  <a:t>, x</a:t>
                </a:r>
                <a:r>
                  <a:rPr lang="en-US" altLang="en-US" baseline="-25000" dirty="0"/>
                  <a:t>2</a:t>
                </a:r>
                <a:r>
                  <a:rPr lang="en-US" altLang="en-US" dirty="0"/>
                  <a:t>, x</a:t>
                </a:r>
                <a:r>
                  <a:rPr lang="en-US" altLang="en-US" baseline="-25000" dirty="0"/>
                  <a:t>3</a:t>
                </a:r>
                <a:r>
                  <a:rPr lang="en-US" altLang="en-US" dirty="0"/>
                  <a:t>,.., </a:t>
                </a:r>
                <a:r>
                  <a:rPr lang="en-US" altLang="en-US" dirty="0" err="1"/>
                  <a:t>x</a:t>
                </a:r>
                <a:r>
                  <a:rPr lang="en-US" altLang="en-US" baseline="-25000" dirty="0" err="1"/>
                  <a:t>n</a:t>
                </a:r>
                <a:r>
                  <a:rPr lang="en-US" altLang="en-US" dirty="0"/>
                  <a:t>)</a:t>
                </a:r>
              </a:p>
              <a:p>
                <a:pPr lvl="1"/>
                <a:r>
                  <a:rPr lang="en-US" altLang="en-US" dirty="0"/>
                  <a:t>Each dimension can be discrete or real-valued</a:t>
                </a:r>
              </a:p>
              <a:p>
                <a:pPr lvl="1"/>
                <a:r>
                  <a:rPr lang="en-US" altLang="en-US" dirty="0"/>
                  <a:t>Euclidean distance between two instances: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sup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altLang="en-US" dirty="0"/>
              </a:p>
              <a:p>
                <a:r>
                  <a:rPr lang="en-US" altLang="en-US" dirty="0"/>
                  <a:t>Classification is delayed till a new instance (a test point) arrives: </a:t>
                </a:r>
                <a:r>
                  <a:rPr lang="en-US" altLang="en-US" b="1" dirty="0"/>
                  <a:t>classification is time-consuming O(</a:t>
                </a:r>
                <a:r>
                  <a:rPr lang="en-US" altLang="en-US" b="1" dirty="0" err="1"/>
                  <a:t>nd</a:t>
                </a:r>
                <a:r>
                  <a:rPr lang="en-US" altLang="en-US" b="1" dirty="0"/>
                  <a:t>), n: # points, d: # dimensions</a:t>
                </a:r>
              </a:p>
              <a:p>
                <a:pPr lvl="1"/>
                <a:r>
                  <a:rPr lang="en-US" altLang="en-US" dirty="0"/>
                  <a:t>Classification is done by comparing feature vectors of the different points</a:t>
                </a:r>
                <a:endParaRPr lang="en-US" dirty="0"/>
              </a:p>
              <a:p>
                <a:pPr lvl="1"/>
                <a:r>
                  <a:rPr lang="en-US" dirty="0"/>
                  <a:t>Identify the k nearest neighbors to the test point;</a:t>
                </a:r>
              </a:p>
              <a:p>
                <a:pPr lvl="1"/>
                <a:r>
                  <a:rPr lang="en-US" dirty="0"/>
                  <a:t>Set the class of the test point to be the most common one out of the k nearest neighbors.</a:t>
                </a:r>
              </a:p>
              <a:p>
                <a:pPr lvl="1"/>
                <a:endParaRPr lang="en-US" altLang="en-US" dirty="0"/>
              </a:p>
              <a:p>
                <a:pPr lvl="1">
                  <a:lnSpc>
                    <a:spcPct val="90000"/>
                  </a:lnSpc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10243" name="Rectangle 3">
                <a:extLst>
                  <a:ext uri="{FF2B5EF4-FFF2-40B4-BE49-F238E27FC236}">
                    <a16:creationId xmlns:a16="http://schemas.microsoft.com/office/drawing/2014/main" id="{8B4863B4-C1C5-B44F-B8B0-FEE0CFF546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844" t="-2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5212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3C6B0C-B9E8-654C-AFBA-376403736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00" y="368300"/>
            <a:ext cx="8864600" cy="612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987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Speedup of KNN using KD-tree:</a:t>
            </a:r>
            <a:br>
              <a:rPr lang="en-US" dirty="0"/>
            </a:br>
            <a:r>
              <a:rPr lang="en-US" dirty="0"/>
              <a:t>2-dimensional KD-trees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 data structure to support range queries in R</a:t>
            </a:r>
            <a:r>
              <a:rPr lang="en-US" baseline="30000" dirty="0"/>
              <a:t>2</a:t>
            </a:r>
            <a:endParaRPr lang="en-US" dirty="0">
              <a:solidFill>
                <a:schemeClr val="accent2"/>
              </a:solidFill>
            </a:endParaRPr>
          </a:p>
          <a:p>
            <a:pPr eaLnBrk="1" hangingPunct="1"/>
            <a:r>
              <a:rPr lang="en-US" dirty="0">
                <a:solidFill>
                  <a:schemeClr val="tx1"/>
                </a:solidFill>
              </a:rPr>
              <a:t>Preprocessing time: O(</a:t>
            </a:r>
            <a:r>
              <a:rPr lang="en-US" dirty="0" err="1">
                <a:solidFill>
                  <a:schemeClr val="tx1"/>
                </a:solidFill>
              </a:rPr>
              <a:t>nlogn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US" b="1" dirty="0">
              <a:solidFill>
                <a:schemeClr val="accent2"/>
              </a:solidFill>
            </a:endParaRPr>
          </a:p>
          <a:p>
            <a:pPr eaLnBrk="1" hangingPunct="1"/>
            <a:r>
              <a:rPr lang="en-US" dirty="0">
                <a:solidFill>
                  <a:schemeClr val="tx1"/>
                </a:solidFill>
              </a:rPr>
              <a:t>Space complexity: O(n)</a:t>
            </a:r>
            <a:endParaRPr lang="en-US" b="1" dirty="0">
              <a:solidFill>
                <a:schemeClr val="accent2"/>
              </a:solidFill>
            </a:endParaRPr>
          </a:p>
          <a:p>
            <a:pPr eaLnBrk="1" hangingPunct="1"/>
            <a:r>
              <a:rPr lang="en-US" dirty="0">
                <a:solidFill>
                  <a:schemeClr val="tx1"/>
                </a:solidFill>
              </a:rPr>
              <a:t>Query time: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dirty="0"/>
              <a:t>O(n</a:t>
            </a:r>
            <a:r>
              <a:rPr lang="en-US" baseline="30000" dirty="0"/>
              <a:t>1/2</a:t>
            </a:r>
            <a:r>
              <a:rPr lang="en-US" dirty="0"/>
              <a:t>+p), p is the number of reported queries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248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2D KD-trees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Algorithm:</a:t>
            </a:r>
          </a:p>
          <a:p>
            <a:pPr lvl="1" eaLnBrk="1" hangingPunct="1"/>
            <a:r>
              <a:rPr lang="en-US" dirty="0"/>
              <a:t>Choose x and y coordinates alternatively</a:t>
            </a:r>
          </a:p>
          <a:p>
            <a:pPr lvl="1" eaLnBrk="1" hangingPunct="1"/>
            <a:r>
              <a:rPr lang="en-US" dirty="0"/>
              <a:t>Recursively choose the median of the coordinate (a horizontal or vertical line) to partition the data points into a binary tree</a:t>
            </a:r>
          </a:p>
          <a:p>
            <a:pPr eaLnBrk="1" hangingPunct="1"/>
            <a:r>
              <a:rPr lang="en-US" dirty="0"/>
              <a:t>We get a binary tree:</a:t>
            </a:r>
          </a:p>
          <a:p>
            <a:pPr lvl="1" eaLnBrk="1" hangingPunct="1"/>
            <a:r>
              <a:rPr lang="en-US" dirty="0"/>
              <a:t>Size O(n)</a:t>
            </a:r>
            <a:endParaRPr lang="en-US" b="1" dirty="0">
              <a:solidFill>
                <a:schemeClr val="accent2"/>
              </a:solidFill>
            </a:endParaRPr>
          </a:p>
          <a:p>
            <a:pPr lvl="1" eaLnBrk="1" hangingPunct="1"/>
            <a:r>
              <a:rPr lang="en-US" dirty="0"/>
              <a:t>Depth O(</a:t>
            </a:r>
            <a:r>
              <a:rPr lang="en-US" dirty="0" err="1"/>
              <a:t>logn</a:t>
            </a:r>
            <a:r>
              <a:rPr lang="en-US" dirty="0"/>
              <a:t>) </a:t>
            </a:r>
          </a:p>
          <a:p>
            <a:pPr lvl="1" eaLnBrk="1" hangingPunct="1"/>
            <a:r>
              <a:rPr lang="en-US" dirty="0"/>
              <a:t>Construction time O(</a:t>
            </a:r>
            <a:r>
              <a:rPr lang="en-US" dirty="0" err="1"/>
              <a:t>nlogn</a:t>
            </a:r>
            <a:r>
              <a:rPr lang="en-US" dirty="0"/>
              <a:t>)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624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15105</TotalTime>
  <Words>625</Words>
  <Application>Microsoft Macintosh PowerPoint</Application>
  <PresentationFormat>Widescreen</PresentationFormat>
  <Paragraphs>74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Wingdings</vt:lpstr>
      <vt:lpstr>Office Theme</vt:lpstr>
      <vt:lpstr>Nearest Neighbor Methods</vt:lpstr>
      <vt:lpstr>Two Different Learning Approaches</vt:lpstr>
      <vt:lpstr>K-Nearest Neighbor</vt:lpstr>
      <vt:lpstr>Voronoi Diagram</vt:lpstr>
      <vt:lpstr>Choice of k may determine the decision boundary</vt:lpstr>
      <vt:lpstr>K-Nearest Neighbor</vt:lpstr>
      <vt:lpstr>PowerPoint Presentation</vt:lpstr>
      <vt:lpstr>Speedup of KNN using KD-tree: 2-dimensional KD-trees</vt:lpstr>
      <vt:lpstr>2D KD-trees</vt:lpstr>
      <vt:lpstr>Construction of KD-trees</vt:lpstr>
      <vt:lpstr>Construction of KD-trees</vt:lpstr>
      <vt:lpstr>Construction of KD-trees</vt:lpstr>
      <vt:lpstr>Construction of KD-trees</vt:lpstr>
      <vt:lpstr>Construction of KD-trees</vt:lpstr>
      <vt:lpstr>The complete 2D KD-tree</vt:lpstr>
      <vt:lpstr>Region of node v</vt:lpstr>
      <vt:lpstr>2D KD-tree for KNN</vt:lpstr>
      <vt:lpstr>Search a data point: find the leave node v such that region(v) contains the point</vt:lpstr>
      <vt:lpstr>Search a data point in the region and its neighboring regions </vt:lpstr>
      <vt:lpstr>d-dimensional KD-trees</vt:lpstr>
      <vt:lpstr>Construction of the d-dimensional KD-trees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26</cp:revision>
  <dcterms:created xsi:type="dcterms:W3CDTF">2018-11-17T14:45:40Z</dcterms:created>
  <dcterms:modified xsi:type="dcterms:W3CDTF">2018-12-03T20:44:56Z</dcterms:modified>
</cp:coreProperties>
</file>