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6" r:id="rId10"/>
    <p:sldId id="310" r:id="rId11"/>
    <p:sldId id="347" r:id="rId12"/>
    <p:sldId id="382" r:id="rId13"/>
    <p:sldId id="348" r:id="rId14"/>
    <p:sldId id="349" r:id="rId15"/>
    <p:sldId id="375" r:id="rId16"/>
    <p:sldId id="350" r:id="rId17"/>
    <p:sldId id="351" r:id="rId18"/>
    <p:sldId id="353" r:id="rId19"/>
    <p:sldId id="354" r:id="rId20"/>
    <p:sldId id="355" r:id="rId21"/>
    <p:sldId id="356" r:id="rId22"/>
    <p:sldId id="378" r:id="rId23"/>
    <p:sldId id="321" r:id="rId24"/>
    <p:sldId id="383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633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280-802C-4945-9803-D033BD597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20C0-BE0C-6D48-AD5F-7EF39D06E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7C58-4C79-984E-A44D-D7722E20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29C9-57BF-B742-BF86-6A988B5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AA4C-7BFA-AC4E-8876-B3F5A9F5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139B-5E14-5E4E-9E5E-45841171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CDCD-9BF6-C64B-98CC-7309F663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471C-2379-D940-9DD1-73BAB49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3B2E-8EA7-0C48-AE6F-580A2BC1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4718-9A21-9846-8125-BC8A9EB5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9B14B-52FF-B140-AB14-46F0964B4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F2DAA-D126-4746-A077-CE48F4FC1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21A2-D95C-A74B-BD5D-38BFB035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EA73-FD8A-B146-B5E8-CCD57E82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8C2B-E4F8-0C4E-8AE5-EE72BF67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DB1E-5CC3-D747-BF6B-3A23E2E1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FE5E-101B-9F46-A6B5-4FDCFE818AA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CCA5-FADD-1346-9245-DB73FC61D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7408-B9FE-4043-B002-8F283E6F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BA71C-E843-6347-9568-3D276806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131B-C364-7545-A73E-A3C59CE4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6B74482-4989-2F46-8453-FF20875930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4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06C4-3001-F040-8E72-716C485A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A8AC-9081-9C49-AB8C-58CCE643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8AD3-D7CB-4C4E-A622-E9E1C887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9F2A-0918-6B48-A77D-0F66D8DB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4D83-A88A-5641-8B92-27F7B735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9D5E-B8D5-114D-B165-F01D5C17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250A8-F8D2-1048-A010-7C0955A8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8F8D-AAE5-FC48-9C08-E36D4070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10F5-A744-5F4E-8559-F064585D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4F9B-AA80-3F48-BD0F-D0320CA9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8A3E-CF6A-EF44-847A-8B6582D7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3C2C-1F75-3C4D-9912-552F455F7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2F021-69DA-6141-BCFE-F685F97E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DCE6-90A9-374D-A398-21A9F8C3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B0CB4-710B-B646-972A-EB8A8C3A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9AF10-4280-C44B-9520-82BBA4C8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DA75-B67C-B94A-AE6A-328D3380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EF3B-A508-F744-8F6C-83A36745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BFEC-A6A5-E743-AB64-9550BF73A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3A870-45C9-754C-8BE3-681356020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52B16-90C1-3947-BD1A-FC1CB2E9A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A1439-6119-6F40-AF2C-7BE31174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DEC17-C151-A044-B4AE-001B0EA2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C6519-594B-0E4B-B938-A505604D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94F-C198-7940-AB28-9E4168E0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BEF9D-03DD-0E4D-AA1D-47FEBD35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72424-A903-9445-B728-282EEE6D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C12CB-B7A3-474D-838D-49862589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9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34203-B923-E740-B9B7-EBEEB2EA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F5A5F-CCDC-B64D-860A-0A32E4C2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1D195-AC15-E940-93EE-BAD1DC98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AAE7-C160-1246-A6E3-50A807B9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DBB9-193A-C74C-9307-D57BC7CA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00467-06A4-8344-B9AB-924BE79C6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62805-F927-1746-8297-3BAE4BF1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FDB46-F67F-C443-B60B-FF6391E0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D5E9A-66AB-AB4A-9C0E-BECF2D76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102D-0ABB-DA46-9A1F-43FADC56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A5E00-6A88-0744-AA49-3282B1282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417F-9D2A-604A-9CD4-89E1C4C0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BAE47-8729-8441-8A79-306E899A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394D2-7E8B-C040-A044-C360765F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38588-9746-8C42-A97C-9AE17321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07D60-267B-9247-82D8-C19D7ED7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9CBB5-7FF5-7842-8C59-13702D709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F5C0-1454-0948-BE56-9C3ADE8DE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E50E-D379-2E40-A6C2-E245E480889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EF06-4A9B-EB45-AC8F-3DD4FEAFF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67B4-5E7A-CA4D-9079-0C2679DA2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E8B9-54F2-8B40-8D15-FBBF4211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wm/tutor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7.png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tiff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oleObject" Target="../embeddings/oleObject3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7" Type="http://schemas.openxmlformats.org/officeDocument/2006/relationships/image" Target="../media/image20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iff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tiff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99BC-6988-F247-8A39-248E2B62C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2B6AB-56E4-7E4D-AAE9-3CAE9F27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3810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dirty="0"/>
              <a:t>Some slides are taken from </a:t>
            </a:r>
          </a:p>
          <a:p>
            <a:r>
              <a:rPr lang="en-US" altLang="zh-CN" sz="1600" dirty="0"/>
              <a:t>Prof. Andrew Moore’s </a:t>
            </a:r>
          </a:p>
          <a:p>
            <a:r>
              <a:rPr lang="en-US" altLang="zh-CN" sz="1600" dirty="0"/>
              <a:t>SVM tutorial at </a:t>
            </a:r>
          </a:p>
          <a:p>
            <a:r>
              <a:rPr lang="en-US" altLang="zh-CN" sz="1600" dirty="0">
                <a:hlinkClick r:id="rId2"/>
              </a:rPr>
              <a:t>http://www.cs.cmu.edu/~awm/tutorials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06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>
            <a:extLst>
              <a:ext uri="{FF2B5EF4-FFF2-40B4-BE49-F238E27FC236}">
                <a16:creationId xmlns:a16="http://schemas.microsoft.com/office/drawing/2014/main" id="{2DEA591A-4BFF-9D4B-BFAC-CE5305E2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800"/>
              <a:t>Linear SVM 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29" name="Rectangle 5">
                <a:extLst>
                  <a:ext uri="{FF2B5EF4-FFF2-40B4-BE49-F238E27FC236}">
                    <a16:creationId xmlns:a16="http://schemas.microsoft.com/office/drawing/2014/main" id="{86440AC2-E736-124F-842F-53D3B616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0" y="1066800"/>
                <a:ext cx="8915400" cy="3124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 algn="l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69925" indent="-325438" algn="l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022350" indent="-350838" algn="l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39850" indent="-315913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681163" indent="-339725" algn="l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138363" indent="-339725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595563" indent="-339725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052763" indent="-339725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509963" indent="-339725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/>
                  <a:t>Goal: </a:t>
                </a:r>
                <a:r>
                  <a:rPr lang="en-US" altLang="zh-CN" sz="2000" b="1" dirty="0"/>
                  <a:t>1) Correctly classify all training data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                                                  if </a:t>
                </a:r>
                <a:r>
                  <a:rPr lang="en-US" altLang="zh-CN" sz="2400" i="1" dirty="0" err="1">
                    <a:solidFill>
                      <a:schemeClr val="tx2"/>
                    </a:solidFill>
                  </a:rPr>
                  <a:t>t</a:t>
                </a:r>
                <a:r>
                  <a:rPr lang="en-US" altLang="zh-CN" sz="2400" i="1" baseline="-250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400" i="1" dirty="0">
                    <a:solidFill>
                      <a:schemeClr val="tx2"/>
                    </a:solidFill>
                  </a:rPr>
                  <a:t> = +1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                                                  if </a:t>
                </a:r>
                <a:r>
                  <a:rPr lang="en-US" altLang="zh-CN" sz="2400" i="1" dirty="0" err="1">
                    <a:solidFill>
                      <a:schemeClr val="tx2"/>
                    </a:solidFill>
                  </a:rPr>
                  <a:t>t</a:t>
                </a:r>
                <a:r>
                  <a:rPr lang="en-US" altLang="zh-CN" sz="2400" i="1" baseline="-300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400" i="1" dirty="0">
                    <a:solidFill>
                      <a:schemeClr val="tx2"/>
                    </a:solidFill>
                  </a:rPr>
                  <a:t> = -1</a:t>
                </a:r>
                <a:endParaRPr lang="en-US" altLang="zh-CN" sz="2400" dirty="0">
                  <a:solidFill>
                    <a:schemeClr val="tx2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for all </a:t>
                </a:r>
                <a:r>
                  <a:rPr lang="en-US" altLang="zh-CN" sz="24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400" dirty="0"/>
                  <a:t>            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dirty="0"/>
                  <a:t>              </a:t>
                </a:r>
                <a:r>
                  <a:rPr lang="en-US" altLang="zh-CN" sz="2000" b="1" dirty="0"/>
                  <a:t>2) Maximize the Margin</a:t>
                </a:r>
                <a:r>
                  <a:rPr lang="en-US" altLang="zh-CN" sz="2400" dirty="0"/>
                  <a:t>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dirty="0"/>
                  <a:t>                  </a:t>
                </a:r>
                <a:r>
                  <a:rPr lang="en-US" altLang="zh-CN" sz="2000" b="1" dirty="0"/>
                  <a:t>same as minimize</a:t>
                </a:r>
                <a:r>
                  <a:rPr lang="en-US" altLang="zh-CN" sz="2400" dirty="0"/>
                  <a:t> </a:t>
                </a:r>
              </a:p>
              <a:p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Constrained (Quadratic) Optimization Problem (solving w and b)</a:t>
                </a:r>
              </a:p>
              <a:p>
                <a:pPr>
                  <a:buFont typeface="Wingdings" pitchFamily="2" charset="2"/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</a:t>
                </a:r>
              </a:p>
            </p:txBody>
          </p:sp>
        </mc:Choice>
        <mc:Fallback xmlns="">
          <p:sp>
            <p:nvSpPr>
              <p:cNvPr id="257029" name="Rectangle 5">
                <a:extLst>
                  <a:ext uri="{FF2B5EF4-FFF2-40B4-BE49-F238E27FC236}">
                    <a16:creationId xmlns:a16="http://schemas.microsoft.com/office/drawing/2014/main" id="{86440AC2-E736-124F-842F-53D3B6167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066800"/>
                <a:ext cx="8915400" cy="3124200"/>
              </a:xfrm>
              <a:prstGeom prst="rect">
                <a:avLst/>
              </a:prstGeom>
              <a:blipFill>
                <a:blip r:embed="rId3"/>
                <a:stretch>
                  <a:fillRect l="-1140" t="-1626" b="-138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034" name="Rectangle 10">
            <a:extLst>
              <a:ext uri="{FF2B5EF4-FFF2-40B4-BE49-F238E27FC236}">
                <a16:creationId xmlns:a16="http://schemas.microsoft.com/office/drawing/2014/main" id="{501B6FED-CE80-384D-B620-AA329123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7033" name="Object 9">
            <a:extLst>
              <a:ext uri="{FF2B5EF4-FFF2-40B4-BE49-F238E27FC236}">
                <a16:creationId xmlns:a16="http://schemas.microsoft.com/office/drawing/2014/main" id="{C334D430-473B-3346-AB18-054EFCF34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590800"/>
          <a:ext cx="1066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4" imgW="12293600" imgH="10236200" progId="Equation.3">
                  <p:embed/>
                </p:oleObj>
              </mc:Choice>
              <mc:Fallback>
                <p:oleObj name="Equation" r:id="rId4" imgW="12293600" imgH="10236200" progId="Equation.3">
                  <p:embed/>
                  <p:pic>
                    <p:nvPicPr>
                      <p:cNvPr id="257033" name="Object 9">
                        <a:extLst>
                          <a:ext uri="{FF2B5EF4-FFF2-40B4-BE49-F238E27FC236}">
                            <a16:creationId xmlns:a16="http://schemas.microsoft.com/office/drawing/2014/main" id="{C334D430-473B-3346-AB18-054EFCF341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10668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5" name="Object 11">
            <a:extLst>
              <a:ext uri="{FF2B5EF4-FFF2-40B4-BE49-F238E27FC236}">
                <a16:creationId xmlns:a16="http://schemas.microsoft.com/office/drawing/2014/main" id="{54B24354-1AF3-2540-A87A-FE5892518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254908"/>
              </p:ext>
            </p:extLst>
          </p:nvPr>
        </p:nvGraphicFramePr>
        <p:xfrm>
          <a:off x="4271963" y="4867502"/>
          <a:ext cx="1519237" cy="6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6" imgW="20485100" imgH="9067800" progId="Equation.3">
                  <p:embed/>
                </p:oleObj>
              </mc:Choice>
              <mc:Fallback>
                <p:oleObj name="Equation" r:id="rId6" imgW="20485100" imgH="9067800" progId="Equation.3">
                  <p:embed/>
                  <p:pic>
                    <p:nvPicPr>
                      <p:cNvPr id="257035" name="Object 11">
                        <a:extLst>
                          <a:ext uri="{FF2B5EF4-FFF2-40B4-BE49-F238E27FC236}">
                            <a16:creationId xmlns:a16="http://schemas.microsoft.com/office/drawing/2014/main" id="{54B24354-1AF3-2540-A87A-FE5892518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4867502"/>
                        <a:ext cx="1519237" cy="6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6" name="Object 12">
            <a:extLst>
              <a:ext uri="{FF2B5EF4-FFF2-40B4-BE49-F238E27FC236}">
                <a16:creationId xmlns:a16="http://schemas.microsoft.com/office/drawing/2014/main" id="{3B85EEAE-2BF9-7649-89D8-65DC2AF31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1460500"/>
          <a:ext cx="19002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8" imgW="15506700" imgH="5270500" progId="Equation.3">
                  <p:embed/>
                </p:oleObj>
              </mc:Choice>
              <mc:Fallback>
                <p:oleObj name="Equation" r:id="rId8" imgW="15506700" imgH="5270500" progId="Equation.3">
                  <p:embed/>
                  <p:pic>
                    <p:nvPicPr>
                      <p:cNvPr id="257036" name="Object 12">
                        <a:extLst>
                          <a:ext uri="{FF2B5EF4-FFF2-40B4-BE49-F238E27FC236}">
                            <a16:creationId xmlns:a16="http://schemas.microsoft.com/office/drawing/2014/main" id="{3B85EEAE-2BF9-7649-89D8-65DC2AF31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460500"/>
                        <a:ext cx="190023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7" name="Object 13">
            <a:extLst>
              <a:ext uri="{FF2B5EF4-FFF2-40B4-BE49-F238E27FC236}">
                <a16:creationId xmlns:a16="http://schemas.microsoft.com/office/drawing/2014/main" id="{298E1DC3-B55C-BC49-A527-DB6585DA7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1920875"/>
          <a:ext cx="19002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0" imgW="15506700" imgH="5270500" progId="Equation.3">
                  <p:embed/>
                </p:oleObj>
              </mc:Choice>
              <mc:Fallback>
                <p:oleObj name="Equation" r:id="rId10" imgW="15506700" imgH="5270500" progId="Equation.3">
                  <p:embed/>
                  <p:pic>
                    <p:nvPicPr>
                      <p:cNvPr id="257037" name="Object 13">
                        <a:extLst>
                          <a:ext uri="{FF2B5EF4-FFF2-40B4-BE49-F238E27FC236}">
                            <a16:creationId xmlns:a16="http://schemas.microsoft.com/office/drawing/2014/main" id="{298E1DC3-B55C-BC49-A527-DB6585DA7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920875"/>
                        <a:ext cx="19002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9" name="Rectangle 15">
            <a:extLst>
              <a:ext uri="{FF2B5EF4-FFF2-40B4-BE49-F238E27FC236}">
                <a16:creationId xmlns:a16="http://schemas.microsoft.com/office/drawing/2014/main" id="{A84B7CEA-188F-1B48-9CEE-142870983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40" name="AutoShape 16">
            <a:extLst>
              <a:ext uri="{FF2B5EF4-FFF2-40B4-BE49-F238E27FC236}">
                <a16:creationId xmlns:a16="http://schemas.microsoft.com/office/drawing/2014/main" id="{C84E1424-C5B6-5A45-8EEE-DAFD3CE75445}"/>
              </a:ext>
            </a:extLst>
          </p:cNvPr>
          <p:cNvSpPr>
            <a:spLocks/>
          </p:cNvSpPr>
          <p:nvPr/>
        </p:nvSpPr>
        <p:spPr bwMode="auto">
          <a:xfrm>
            <a:off x="7162800" y="1676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1" name="AutoShape 17">
            <a:extLst>
              <a:ext uri="{FF2B5EF4-FFF2-40B4-BE49-F238E27FC236}">
                <a16:creationId xmlns:a16="http://schemas.microsoft.com/office/drawing/2014/main" id="{A4A3DDF7-019F-7B45-82A4-DAFAFFAD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05000"/>
            <a:ext cx="609600" cy="685800"/>
          </a:xfrm>
          <a:prstGeom prst="curvedLeftArrow">
            <a:avLst>
              <a:gd name="adj1" fmla="val 22500"/>
              <a:gd name="adj2" fmla="val 45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5" name="Rectangle 21">
            <a:extLst>
              <a:ext uri="{FF2B5EF4-FFF2-40B4-BE49-F238E27FC236}">
                <a16:creationId xmlns:a16="http://schemas.microsoft.com/office/drawing/2014/main" id="{4B217BC4-5E10-6648-9D1B-D55F8256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7053" name="Object 29">
            <a:extLst>
              <a:ext uri="{FF2B5EF4-FFF2-40B4-BE49-F238E27FC236}">
                <a16:creationId xmlns:a16="http://schemas.microsoft.com/office/drawing/2014/main" id="{14263D14-3635-F74E-B8B8-58B59AA9D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124200"/>
          <a:ext cx="83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12" imgW="9652000" imgH="9067800" progId="Equation.3">
                  <p:embed/>
                </p:oleObj>
              </mc:Choice>
              <mc:Fallback>
                <p:oleObj name="Equation" r:id="rId12" imgW="9652000" imgH="9067800" progId="Equation.3">
                  <p:embed/>
                  <p:pic>
                    <p:nvPicPr>
                      <p:cNvPr id="257053" name="Object 29">
                        <a:extLst>
                          <a:ext uri="{FF2B5EF4-FFF2-40B4-BE49-F238E27FC236}">
                            <a16:creationId xmlns:a16="http://schemas.microsoft.com/office/drawing/2014/main" id="{14263D14-3635-F74E-B8B8-58B59AA9D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83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673BC3-9CAF-D64F-8279-013D4A006062}"/>
                  </a:ext>
                </a:extLst>
              </p:cNvPr>
              <p:cNvSpPr/>
              <p:nvPr/>
            </p:nvSpPr>
            <p:spPr>
              <a:xfrm>
                <a:off x="2700928" y="4882861"/>
                <a:ext cx="3591331" cy="12003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</a:p>
              <a:p>
                <a:pPr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</a:t>
                </a:r>
                <a:r>
                  <a:rPr lang="en-US" altLang="zh-CN" dirty="0"/>
                  <a:t>      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673BC3-9CAF-D64F-8279-013D4A006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28" y="4882861"/>
                <a:ext cx="3591331" cy="1200329"/>
              </a:xfrm>
              <a:prstGeom prst="rect">
                <a:avLst/>
              </a:prstGeom>
              <a:blipFill>
                <a:blip r:embed="rId14"/>
                <a:stretch>
                  <a:fillRect l="-2817" t="-4167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9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>
            <a:extLst>
              <a:ext uri="{FF2B5EF4-FFF2-40B4-BE49-F238E27FC236}">
                <a16:creationId xmlns:a16="http://schemas.microsoft.com/office/drawing/2014/main" id="{D5BE716B-D00A-3643-B656-EFE713EC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Solving the Optimization Problem</a:t>
            </a:r>
          </a:p>
        </p:txBody>
      </p:sp>
      <p:sp>
        <p:nvSpPr>
          <p:cNvPr id="306181" name="Rectangle 5">
            <a:extLst>
              <a:ext uri="{FF2B5EF4-FFF2-40B4-BE49-F238E27FC236}">
                <a16:creationId xmlns:a16="http://schemas.microsoft.com/office/drawing/2014/main" id="{137DB5B9-37A5-8C4B-BD4D-C62A9B2D4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67" y="2832409"/>
            <a:ext cx="11419895" cy="379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Quadratic optimization: to optimize a </a:t>
            </a:r>
            <a:r>
              <a:rPr lang="en-US" altLang="zh-CN" sz="2000" i="1" dirty="0"/>
              <a:t>quadratic </a:t>
            </a:r>
            <a:r>
              <a:rPr lang="en-US" altLang="zh-CN" sz="2000" dirty="0"/>
              <a:t>function subject to </a:t>
            </a:r>
            <a:r>
              <a:rPr lang="en-US" altLang="zh-CN" sz="2000" i="1" dirty="0"/>
              <a:t>linear </a:t>
            </a:r>
            <a:r>
              <a:rPr lang="en-US" altLang="zh-CN" sz="2000" dirty="0"/>
              <a:t>constraints.</a:t>
            </a:r>
          </a:p>
          <a:p>
            <a:r>
              <a:rPr lang="en-US" altLang="zh-CN" sz="2000" dirty="0"/>
              <a:t>A well-known class of mathematical programming problems, and many algorithms exist.</a:t>
            </a:r>
            <a:r>
              <a:rPr lang="en-US" altLang="zh-CN" sz="2400" dirty="0"/>
              <a:t> </a:t>
            </a:r>
          </a:p>
          <a:p>
            <a:r>
              <a:rPr lang="en-US" altLang="zh-CN" sz="2000" dirty="0"/>
              <a:t>The solution satisfies the </a:t>
            </a:r>
            <a:r>
              <a:rPr lang="en-US" sz="2000" dirty="0" err="1"/>
              <a:t>Karush</a:t>
            </a:r>
            <a:r>
              <a:rPr lang="en-US" sz="2000" dirty="0"/>
              <a:t>–Kuhn–Tucker (KKT) conditions, </a:t>
            </a:r>
            <a:r>
              <a:rPr lang="en-US" altLang="zh-CN" sz="2000" dirty="0"/>
              <a:t>𝛌</a:t>
            </a:r>
            <a:r>
              <a:rPr lang="en-US" sz="2000" baseline="-25000" dirty="0" err="1"/>
              <a:t>i</a:t>
            </a:r>
            <a:r>
              <a:rPr lang="en-US" sz="2000" dirty="0"/>
              <a:t> are positive values known as Lagrange multipliers</a:t>
            </a:r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ACAFB696-8E5E-014B-9094-61DCDBC21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831616"/>
              </p:ext>
            </p:extLst>
          </p:nvPr>
        </p:nvGraphicFramePr>
        <p:xfrm>
          <a:off x="5457826" y="1146165"/>
          <a:ext cx="1519237" cy="6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20485100" imgH="9067800" progId="Equation.3">
                  <p:embed/>
                </p:oleObj>
              </mc:Choice>
              <mc:Fallback>
                <p:oleObj name="Equation" r:id="rId3" imgW="20485100" imgH="9067800" progId="Equation.3">
                  <p:embed/>
                  <p:pic>
                    <p:nvPicPr>
                      <p:cNvPr id="257035" name="Object 11">
                        <a:extLst>
                          <a:ext uri="{FF2B5EF4-FFF2-40B4-BE49-F238E27FC236}">
                            <a16:creationId xmlns:a16="http://schemas.microsoft.com/office/drawing/2014/main" id="{54B24354-1AF3-2540-A87A-FE5892518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6" y="1146165"/>
                        <a:ext cx="1519237" cy="6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B2C1E8-13DA-BD46-A0A0-97913D139546}"/>
                  </a:ext>
                </a:extLst>
              </p:cNvPr>
              <p:cNvSpPr/>
              <p:nvPr/>
            </p:nvSpPr>
            <p:spPr>
              <a:xfrm>
                <a:off x="3886791" y="1161524"/>
                <a:ext cx="3591331" cy="12003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</a:p>
              <a:p>
                <a:pPr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</a:t>
                </a:r>
                <a:r>
                  <a:rPr lang="en-US" altLang="zh-CN" dirty="0"/>
                  <a:t>      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B2C1E8-13DA-BD46-A0A0-97913D139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791" y="1161524"/>
                <a:ext cx="3591331" cy="1200329"/>
              </a:xfrm>
              <a:prstGeom prst="rect">
                <a:avLst/>
              </a:prstGeom>
              <a:blipFill>
                <a:blip r:embed="rId5"/>
                <a:stretch>
                  <a:fillRect l="-2456" t="-3093" b="-8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1F82E71-5F0C-8148-84A4-E17BFC18D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592" y="4319521"/>
            <a:ext cx="4611616" cy="16494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01E42E-C900-9D4F-8242-961E1FFDA8D3}"/>
              </a:ext>
            </a:extLst>
          </p:cNvPr>
          <p:cNvSpPr txBox="1"/>
          <p:nvPr/>
        </p:nvSpPr>
        <p:spPr>
          <a:xfrm>
            <a:off x="7936628" y="4692272"/>
            <a:ext cx="363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support vectors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41153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841161-AC7E-4A4F-BEE3-6C1D9D08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200150"/>
            <a:ext cx="9398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>
            <a:extLst>
              <a:ext uri="{FF2B5EF4-FFF2-40B4-BE49-F238E27FC236}">
                <a16:creationId xmlns:a16="http://schemas.microsoft.com/office/drawing/2014/main" id="{B08A9864-6A09-4E40-A7E5-8C527E1D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" y="116534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The Optimization Problem Solution</a:t>
            </a:r>
          </a:p>
        </p:txBody>
      </p:sp>
      <p:sp>
        <p:nvSpPr>
          <p:cNvPr id="307205" name="Rectangle 5">
            <a:extLst>
              <a:ext uri="{FF2B5EF4-FFF2-40B4-BE49-F238E27FC236}">
                <a16:creationId xmlns:a16="http://schemas.microsoft.com/office/drawing/2014/main" id="{91BEBD41-1A42-7D45-925A-F36AC07C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328988"/>
            <a:ext cx="109728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Notice that it relies on an </a:t>
            </a:r>
            <a:r>
              <a:rPr lang="en-US" altLang="zh-CN" sz="2000" i="1" dirty="0"/>
              <a:t>inner product</a:t>
            </a:r>
            <a:r>
              <a:rPr lang="en-US" altLang="zh-CN" sz="2000" dirty="0"/>
              <a:t> between the test point </a:t>
            </a:r>
            <a:r>
              <a:rPr lang="en-US" altLang="zh-CN" sz="2000" b="1" dirty="0"/>
              <a:t>x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and the support vectors </a:t>
            </a:r>
            <a:r>
              <a:rPr lang="en-US" altLang="zh-CN" sz="2000" b="1" dirty="0"/>
              <a:t>x</a:t>
            </a:r>
            <a:r>
              <a:rPr lang="en-US" altLang="zh-CN" sz="2000" b="1" baseline="-25000" dirty="0"/>
              <a:t>i</a:t>
            </a:r>
            <a:r>
              <a:rPr lang="en-US" altLang="zh-CN" sz="20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23C99-DD91-1D4B-AC0B-4A976A16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132211"/>
            <a:ext cx="4914900" cy="673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1B36A0-6232-3845-9EB4-04DD1A09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1729111"/>
            <a:ext cx="3035300" cy="82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A1A09-0D24-CE4C-9F64-3841A8096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88" y="2541588"/>
            <a:ext cx="5740400" cy="78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10B0F-0636-E241-A602-9EE1DCBE2053}"/>
              </a:ext>
            </a:extLst>
          </p:cNvPr>
          <p:cNvSpPr txBox="1"/>
          <p:nvPr/>
        </p:nvSpPr>
        <p:spPr>
          <a:xfrm>
            <a:off x="1028699" y="2704455"/>
            <a:ext cx="1977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dual problem: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5902E-76C3-9D41-86EF-C84F56B1D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50" y="3963343"/>
            <a:ext cx="49022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983E5-E2E9-EE4A-B9DE-C352A03FD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575" y="5147468"/>
            <a:ext cx="3810000" cy="88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D6AA77-98E8-0C49-823A-9455738116F9}"/>
              </a:ext>
            </a:extLst>
          </p:cNvPr>
          <p:cNvSpPr/>
          <p:nvPr/>
        </p:nvSpPr>
        <p:spPr>
          <a:xfrm>
            <a:off x="1828799" y="5407302"/>
            <a:ext cx="2033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for a new point z:</a:t>
            </a:r>
          </a:p>
        </p:txBody>
      </p:sp>
    </p:spTree>
    <p:extLst>
      <p:ext uri="{BB962C8B-B14F-4D97-AF65-F5344CB8AC3E}">
        <p14:creationId xmlns:p14="http://schemas.microsoft.com/office/powerpoint/2010/main" val="266956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>
            <a:extLst>
              <a:ext uri="{FF2B5EF4-FFF2-40B4-BE49-F238E27FC236}">
                <a16:creationId xmlns:a16="http://schemas.microsoft.com/office/drawing/2014/main" id="{8A3F3419-3454-ED49-8976-257B97639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Dataset with noise  </a:t>
            </a:r>
          </a:p>
        </p:txBody>
      </p:sp>
      <p:sp>
        <p:nvSpPr>
          <p:cNvPr id="308229" name="Rectangle 5">
            <a:extLst>
              <a:ext uri="{FF2B5EF4-FFF2-40B4-BE49-F238E27FC236}">
                <a16:creationId xmlns:a16="http://schemas.microsoft.com/office/drawing/2014/main" id="{BB4187C0-7D2C-4043-964E-ED549F3F9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9" y="1600200"/>
            <a:ext cx="59531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</a:rPr>
              <a:t>Hard Margin: </a:t>
            </a:r>
            <a:r>
              <a:rPr lang="en-US" altLang="zh-CN" sz="2000" b="1" dirty="0">
                <a:latin typeface="Times New Roman" panose="02020603050405020304" pitchFamily="18" charset="0"/>
              </a:rPr>
              <a:t>So far we require all data points be classified correctly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- No training error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What if the training set is noisy?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- Solution 1: </a:t>
            </a:r>
            <a:r>
              <a:rPr lang="en-US" altLang="zh-CN" sz="2000" b="1" dirty="0">
                <a:latin typeface="Times New Roman" panose="02020603050405020304" pitchFamily="18" charset="0"/>
              </a:rPr>
              <a:t>use very powerful kernels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08272" name="Group 48">
            <a:extLst>
              <a:ext uri="{FF2B5EF4-FFF2-40B4-BE49-F238E27FC236}">
                <a16:creationId xmlns:a16="http://schemas.microsoft.com/office/drawing/2014/main" id="{B2F0E5D0-CECD-474D-AA87-926025343F9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743200"/>
            <a:ext cx="3657600" cy="3581400"/>
            <a:chOff x="1536" y="1344"/>
            <a:chExt cx="2304" cy="2256"/>
          </a:xfrm>
        </p:grpSpPr>
        <p:sp>
          <p:nvSpPr>
            <p:cNvPr id="308273" name="Line 49">
              <a:extLst>
                <a:ext uri="{FF2B5EF4-FFF2-40B4-BE49-F238E27FC236}">
                  <a16:creationId xmlns:a16="http://schemas.microsoft.com/office/drawing/2014/main" id="{DF32723A-3E07-904B-A1AD-91DE404C8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8274" name="Line 50">
              <a:extLst>
                <a:ext uri="{FF2B5EF4-FFF2-40B4-BE49-F238E27FC236}">
                  <a16:creationId xmlns:a16="http://schemas.microsoft.com/office/drawing/2014/main" id="{5BBE0513-95AF-2A46-AA10-5F45BA97C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275" name="Oval 51">
              <a:extLst>
                <a:ext uri="{FF2B5EF4-FFF2-40B4-BE49-F238E27FC236}">
                  <a16:creationId xmlns:a16="http://schemas.microsoft.com/office/drawing/2014/main" id="{D2B678DB-B7C6-0846-9693-23DB334B7E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6" name="Oval 52">
              <a:extLst>
                <a:ext uri="{FF2B5EF4-FFF2-40B4-BE49-F238E27FC236}">
                  <a16:creationId xmlns:a16="http://schemas.microsoft.com/office/drawing/2014/main" id="{BC364BED-FF37-E345-BA6E-F49D3FC10C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7" name="Oval 53">
              <a:extLst>
                <a:ext uri="{FF2B5EF4-FFF2-40B4-BE49-F238E27FC236}">
                  <a16:creationId xmlns:a16="http://schemas.microsoft.com/office/drawing/2014/main" id="{9666324D-5051-9843-BD34-C58A030BD6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8" name="Oval 54">
              <a:extLst>
                <a:ext uri="{FF2B5EF4-FFF2-40B4-BE49-F238E27FC236}">
                  <a16:creationId xmlns:a16="http://schemas.microsoft.com/office/drawing/2014/main" id="{BF215920-C9E3-EC40-95F7-4B3B92E9F5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9" name="Oval 55">
              <a:extLst>
                <a:ext uri="{FF2B5EF4-FFF2-40B4-BE49-F238E27FC236}">
                  <a16:creationId xmlns:a16="http://schemas.microsoft.com/office/drawing/2014/main" id="{42A60CFA-ED9B-2647-BA67-CD0145F61A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0" name="Oval 56">
              <a:extLst>
                <a:ext uri="{FF2B5EF4-FFF2-40B4-BE49-F238E27FC236}">
                  <a16:creationId xmlns:a16="http://schemas.microsoft.com/office/drawing/2014/main" id="{C48CCB05-C5BD-5D45-83B5-2891CBB4E3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1" name="Oval 57">
              <a:extLst>
                <a:ext uri="{FF2B5EF4-FFF2-40B4-BE49-F238E27FC236}">
                  <a16:creationId xmlns:a16="http://schemas.microsoft.com/office/drawing/2014/main" id="{4A32413A-9B22-6840-98DC-A51C45B1C5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2" name="Oval 58">
              <a:extLst>
                <a:ext uri="{FF2B5EF4-FFF2-40B4-BE49-F238E27FC236}">
                  <a16:creationId xmlns:a16="http://schemas.microsoft.com/office/drawing/2014/main" id="{294822F0-8343-E24F-94CC-1CAFFC3C32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3" name="Oval 59">
              <a:extLst>
                <a:ext uri="{FF2B5EF4-FFF2-40B4-BE49-F238E27FC236}">
                  <a16:creationId xmlns:a16="http://schemas.microsoft.com/office/drawing/2014/main" id="{028A2FD5-130C-AA4C-90A8-F2A8773B3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4" name="Oval 60">
              <a:extLst>
                <a:ext uri="{FF2B5EF4-FFF2-40B4-BE49-F238E27FC236}">
                  <a16:creationId xmlns:a16="http://schemas.microsoft.com/office/drawing/2014/main" id="{7B7DF1B3-D022-7E44-A090-CBB3E9FC4C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5" name="Oval 61">
              <a:extLst>
                <a:ext uri="{FF2B5EF4-FFF2-40B4-BE49-F238E27FC236}">
                  <a16:creationId xmlns:a16="http://schemas.microsoft.com/office/drawing/2014/main" id="{BD1C9995-D4CC-8842-AAE9-A94DD9AEE0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6" name="Oval 62">
              <a:extLst>
                <a:ext uri="{FF2B5EF4-FFF2-40B4-BE49-F238E27FC236}">
                  <a16:creationId xmlns:a16="http://schemas.microsoft.com/office/drawing/2014/main" id="{1C79CC1F-9AC3-6A43-A9D2-6DA6A0077D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7" name="Oval 63">
              <a:extLst>
                <a:ext uri="{FF2B5EF4-FFF2-40B4-BE49-F238E27FC236}">
                  <a16:creationId xmlns:a16="http://schemas.microsoft.com/office/drawing/2014/main" id="{E9C462A0-E73B-8746-B05B-1314E61B41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8" name="Oval 64">
              <a:extLst>
                <a:ext uri="{FF2B5EF4-FFF2-40B4-BE49-F238E27FC236}">
                  <a16:creationId xmlns:a16="http://schemas.microsoft.com/office/drawing/2014/main" id="{A681BC0B-5BDC-B34E-B33C-233C618999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9" name="Oval 65">
              <a:extLst>
                <a:ext uri="{FF2B5EF4-FFF2-40B4-BE49-F238E27FC236}">
                  <a16:creationId xmlns:a16="http://schemas.microsoft.com/office/drawing/2014/main" id="{01DE891C-48FF-B74D-B308-6380672C45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0" name="Oval 66">
              <a:extLst>
                <a:ext uri="{FF2B5EF4-FFF2-40B4-BE49-F238E27FC236}">
                  <a16:creationId xmlns:a16="http://schemas.microsoft.com/office/drawing/2014/main" id="{D1B4C13D-EAEE-7444-A36A-0482C774A2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1" name="Oval 67">
              <a:extLst>
                <a:ext uri="{FF2B5EF4-FFF2-40B4-BE49-F238E27FC236}">
                  <a16:creationId xmlns:a16="http://schemas.microsoft.com/office/drawing/2014/main" id="{1C30C35C-2CF9-FA46-8F6E-E7A9BC5E06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2" name="Oval 68">
              <a:extLst>
                <a:ext uri="{FF2B5EF4-FFF2-40B4-BE49-F238E27FC236}">
                  <a16:creationId xmlns:a16="http://schemas.microsoft.com/office/drawing/2014/main" id="{9B961690-F49A-524E-B02C-32084E3C17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3" name="Oval 69">
              <a:extLst>
                <a:ext uri="{FF2B5EF4-FFF2-40B4-BE49-F238E27FC236}">
                  <a16:creationId xmlns:a16="http://schemas.microsoft.com/office/drawing/2014/main" id="{DF216E6F-DAD4-FF4D-A828-41F7B753D2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4" name="Oval 70">
              <a:extLst>
                <a:ext uri="{FF2B5EF4-FFF2-40B4-BE49-F238E27FC236}">
                  <a16:creationId xmlns:a16="http://schemas.microsoft.com/office/drawing/2014/main" id="{6D2F186E-F480-FD46-9E3F-00D1353882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5" name="Oval 71">
              <a:extLst>
                <a:ext uri="{FF2B5EF4-FFF2-40B4-BE49-F238E27FC236}">
                  <a16:creationId xmlns:a16="http://schemas.microsoft.com/office/drawing/2014/main" id="{8C7D367F-BDB6-5B46-865A-16534EC167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6" name="Oval 72">
              <a:extLst>
                <a:ext uri="{FF2B5EF4-FFF2-40B4-BE49-F238E27FC236}">
                  <a16:creationId xmlns:a16="http://schemas.microsoft.com/office/drawing/2014/main" id="{9C76E747-7626-D642-AD59-BA0EDEB246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7" name="Oval 73">
              <a:extLst>
                <a:ext uri="{FF2B5EF4-FFF2-40B4-BE49-F238E27FC236}">
                  <a16:creationId xmlns:a16="http://schemas.microsoft.com/office/drawing/2014/main" id="{02AF298D-664C-4141-9A04-FA644E8CF9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8" name="Oval 74">
              <a:extLst>
                <a:ext uri="{FF2B5EF4-FFF2-40B4-BE49-F238E27FC236}">
                  <a16:creationId xmlns:a16="http://schemas.microsoft.com/office/drawing/2014/main" id="{C32572F2-7BFD-B741-BD4B-77F525E6A3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9" name="Oval 75">
              <a:extLst>
                <a:ext uri="{FF2B5EF4-FFF2-40B4-BE49-F238E27FC236}">
                  <a16:creationId xmlns:a16="http://schemas.microsoft.com/office/drawing/2014/main" id="{7A3324D6-8015-4341-B338-F2D55BDD2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0" name="Oval 76">
              <a:extLst>
                <a:ext uri="{FF2B5EF4-FFF2-40B4-BE49-F238E27FC236}">
                  <a16:creationId xmlns:a16="http://schemas.microsoft.com/office/drawing/2014/main" id="{E1E04F4D-7DD0-6C4D-B128-EEEDFD6133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1" name="Oval 77">
              <a:extLst>
                <a:ext uri="{FF2B5EF4-FFF2-40B4-BE49-F238E27FC236}">
                  <a16:creationId xmlns:a16="http://schemas.microsoft.com/office/drawing/2014/main" id="{1637434D-0937-BA4D-BBDE-6E1DEC51F8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2" name="Oval 78">
              <a:extLst>
                <a:ext uri="{FF2B5EF4-FFF2-40B4-BE49-F238E27FC236}">
                  <a16:creationId xmlns:a16="http://schemas.microsoft.com/office/drawing/2014/main" id="{3FDB6950-3BE7-104B-A6DF-94295BE37A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3" name="Oval 79">
              <a:extLst>
                <a:ext uri="{FF2B5EF4-FFF2-40B4-BE49-F238E27FC236}">
                  <a16:creationId xmlns:a16="http://schemas.microsoft.com/office/drawing/2014/main" id="{847EFC57-57B5-604F-A341-49051D6769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4" name="Oval 80">
              <a:extLst>
                <a:ext uri="{FF2B5EF4-FFF2-40B4-BE49-F238E27FC236}">
                  <a16:creationId xmlns:a16="http://schemas.microsoft.com/office/drawing/2014/main" id="{C93958F4-83F7-CB44-9E4C-FF76749959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5" name="Oval 81">
              <a:extLst>
                <a:ext uri="{FF2B5EF4-FFF2-40B4-BE49-F238E27FC236}">
                  <a16:creationId xmlns:a16="http://schemas.microsoft.com/office/drawing/2014/main" id="{6D113306-CEBE-FD46-B4EF-EC043F8068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6" name="Oval 82">
              <a:extLst>
                <a:ext uri="{FF2B5EF4-FFF2-40B4-BE49-F238E27FC236}">
                  <a16:creationId xmlns:a16="http://schemas.microsoft.com/office/drawing/2014/main" id="{93B87ECC-B5B8-7348-BBF3-DF151B7783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7" name="Oval 83">
              <a:extLst>
                <a:ext uri="{FF2B5EF4-FFF2-40B4-BE49-F238E27FC236}">
                  <a16:creationId xmlns:a16="http://schemas.microsoft.com/office/drawing/2014/main" id="{5B4ADFE2-7AE0-9745-AB3C-86E2B1F356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8" name="Oval 84">
              <a:extLst>
                <a:ext uri="{FF2B5EF4-FFF2-40B4-BE49-F238E27FC236}">
                  <a16:creationId xmlns:a16="http://schemas.microsoft.com/office/drawing/2014/main" id="{CD7AE4E1-09CC-AD4B-B5D4-1C9D424D41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9" name="Oval 85">
              <a:extLst>
                <a:ext uri="{FF2B5EF4-FFF2-40B4-BE49-F238E27FC236}">
                  <a16:creationId xmlns:a16="http://schemas.microsoft.com/office/drawing/2014/main" id="{8D842761-490A-7646-82BE-FE306C4FC2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10" name="Oval 86">
              <a:extLst>
                <a:ext uri="{FF2B5EF4-FFF2-40B4-BE49-F238E27FC236}">
                  <a16:creationId xmlns:a16="http://schemas.microsoft.com/office/drawing/2014/main" id="{32E50EEF-DD3F-624D-B763-15401B1264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11" name="Oval 87">
              <a:extLst>
                <a:ext uri="{FF2B5EF4-FFF2-40B4-BE49-F238E27FC236}">
                  <a16:creationId xmlns:a16="http://schemas.microsoft.com/office/drawing/2014/main" id="{EDF17053-3B6B-1747-AFD1-AEB0B146E8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312" name="Rectangle 88">
            <a:extLst>
              <a:ext uri="{FF2B5EF4-FFF2-40B4-BE49-F238E27FC236}">
                <a16:creationId xmlns:a16="http://schemas.microsoft.com/office/drawing/2014/main" id="{79362FEB-CDB1-3946-9248-ADDF62AB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4229100"/>
            <a:ext cx="2438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200" b="1" dirty="0"/>
              <a:t>OVERFITTING!</a:t>
            </a:r>
          </a:p>
        </p:txBody>
      </p:sp>
      <p:sp>
        <p:nvSpPr>
          <p:cNvPr id="308313" name="Freeform 89">
            <a:extLst>
              <a:ext uri="{FF2B5EF4-FFF2-40B4-BE49-F238E27FC236}">
                <a16:creationId xmlns:a16="http://schemas.microsoft.com/office/drawing/2014/main" id="{3D6FAD98-158B-234E-8E6A-DA67C301C8DC}"/>
              </a:ext>
            </a:extLst>
          </p:cNvPr>
          <p:cNvSpPr>
            <a:spLocks/>
          </p:cNvSpPr>
          <p:nvPr/>
        </p:nvSpPr>
        <p:spPr bwMode="auto">
          <a:xfrm>
            <a:off x="2654300" y="2306639"/>
            <a:ext cx="2954338" cy="3971925"/>
          </a:xfrm>
          <a:custGeom>
            <a:avLst/>
            <a:gdLst>
              <a:gd name="T0" fmla="*/ 784 w 1861"/>
              <a:gd name="T1" fmla="*/ 145 h 2502"/>
              <a:gd name="T2" fmla="*/ 793 w 1861"/>
              <a:gd name="T3" fmla="*/ 526 h 2502"/>
              <a:gd name="T4" fmla="*/ 802 w 1861"/>
              <a:gd name="T5" fmla="*/ 572 h 2502"/>
              <a:gd name="T6" fmla="*/ 784 w 1861"/>
              <a:gd name="T7" fmla="*/ 758 h 2502"/>
              <a:gd name="T8" fmla="*/ 310 w 1861"/>
              <a:gd name="T9" fmla="*/ 962 h 2502"/>
              <a:gd name="T10" fmla="*/ 78 w 1861"/>
              <a:gd name="T11" fmla="*/ 925 h 2502"/>
              <a:gd name="T12" fmla="*/ 31 w 1861"/>
              <a:gd name="T13" fmla="*/ 1074 h 2502"/>
              <a:gd name="T14" fmla="*/ 115 w 1861"/>
              <a:gd name="T15" fmla="*/ 1111 h 2502"/>
              <a:gd name="T16" fmla="*/ 291 w 1861"/>
              <a:gd name="T17" fmla="*/ 1120 h 2502"/>
              <a:gd name="T18" fmla="*/ 524 w 1861"/>
              <a:gd name="T19" fmla="*/ 1176 h 2502"/>
              <a:gd name="T20" fmla="*/ 598 w 1861"/>
              <a:gd name="T21" fmla="*/ 1316 h 2502"/>
              <a:gd name="T22" fmla="*/ 579 w 1861"/>
              <a:gd name="T23" fmla="*/ 1390 h 2502"/>
              <a:gd name="T24" fmla="*/ 551 w 1861"/>
              <a:gd name="T25" fmla="*/ 1408 h 2502"/>
              <a:gd name="T26" fmla="*/ 524 w 1861"/>
              <a:gd name="T27" fmla="*/ 1436 h 2502"/>
              <a:gd name="T28" fmla="*/ 412 w 1861"/>
              <a:gd name="T29" fmla="*/ 1483 h 2502"/>
              <a:gd name="T30" fmla="*/ 366 w 1861"/>
              <a:gd name="T31" fmla="*/ 1520 h 2502"/>
              <a:gd name="T32" fmla="*/ 310 w 1861"/>
              <a:gd name="T33" fmla="*/ 1576 h 2502"/>
              <a:gd name="T34" fmla="*/ 217 w 1861"/>
              <a:gd name="T35" fmla="*/ 1687 h 2502"/>
              <a:gd name="T36" fmla="*/ 171 w 1861"/>
              <a:gd name="T37" fmla="*/ 1817 h 2502"/>
              <a:gd name="T38" fmla="*/ 217 w 1861"/>
              <a:gd name="T39" fmla="*/ 2180 h 2502"/>
              <a:gd name="T40" fmla="*/ 301 w 1861"/>
              <a:gd name="T41" fmla="*/ 2328 h 2502"/>
              <a:gd name="T42" fmla="*/ 329 w 1861"/>
              <a:gd name="T43" fmla="*/ 2347 h 2502"/>
              <a:gd name="T44" fmla="*/ 384 w 1861"/>
              <a:gd name="T45" fmla="*/ 2365 h 2502"/>
              <a:gd name="T46" fmla="*/ 1137 w 1861"/>
              <a:gd name="T47" fmla="*/ 2384 h 2502"/>
              <a:gd name="T48" fmla="*/ 1313 w 1861"/>
              <a:gd name="T49" fmla="*/ 2300 h 2502"/>
              <a:gd name="T50" fmla="*/ 1397 w 1861"/>
              <a:gd name="T51" fmla="*/ 2245 h 2502"/>
              <a:gd name="T52" fmla="*/ 1481 w 1861"/>
              <a:gd name="T53" fmla="*/ 2198 h 2502"/>
              <a:gd name="T54" fmla="*/ 1629 w 1861"/>
              <a:gd name="T55" fmla="*/ 2031 h 2502"/>
              <a:gd name="T56" fmla="*/ 1666 w 1861"/>
              <a:gd name="T57" fmla="*/ 1947 h 2502"/>
              <a:gd name="T58" fmla="*/ 1685 w 1861"/>
              <a:gd name="T59" fmla="*/ 1882 h 2502"/>
              <a:gd name="T60" fmla="*/ 1583 w 1861"/>
              <a:gd name="T61" fmla="*/ 1483 h 2502"/>
              <a:gd name="T62" fmla="*/ 1490 w 1861"/>
              <a:gd name="T63" fmla="*/ 1446 h 2502"/>
              <a:gd name="T64" fmla="*/ 1332 w 1861"/>
              <a:gd name="T65" fmla="*/ 1408 h 2502"/>
              <a:gd name="T66" fmla="*/ 1118 w 1861"/>
              <a:gd name="T67" fmla="*/ 1399 h 2502"/>
              <a:gd name="T68" fmla="*/ 1035 w 1861"/>
              <a:gd name="T69" fmla="*/ 1455 h 2502"/>
              <a:gd name="T70" fmla="*/ 942 w 1861"/>
              <a:gd name="T71" fmla="*/ 1548 h 2502"/>
              <a:gd name="T72" fmla="*/ 774 w 1861"/>
              <a:gd name="T73" fmla="*/ 1538 h 2502"/>
              <a:gd name="T74" fmla="*/ 765 w 1861"/>
              <a:gd name="T75" fmla="*/ 1511 h 2502"/>
              <a:gd name="T76" fmla="*/ 793 w 1861"/>
              <a:gd name="T77" fmla="*/ 1408 h 2502"/>
              <a:gd name="T78" fmla="*/ 979 w 1861"/>
              <a:gd name="T79" fmla="*/ 1390 h 2502"/>
              <a:gd name="T80" fmla="*/ 1239 w 1861"/>
              <a:gd name="T81" fmla="*/ 1325 h 2502"/>
              <a:gd name="T82" fmla="*/ 1481 w 1861"/>
              <a:gd name="T83" fmla="*/ 1260 h 2502"/>
              <a:gd name="T84" fmla="*/ 1564 w 1861"/>
              <a:gd name="T85" fmla="*/ 1213 h 2502"/>
              <a:gd name="T86" fmla="*/ 1620 w 1861"/>
              <a:gd name="T87" fmla="*/ 1176 h 2502"/>
              <a:gd name="T88" fmla="*/ 1657 w 1861"/>
              <a:gd name="T89" fmla="*/ 1158 h 2502"/>
              <a:gd name="T90" fmla="*/ 1796 w 1861"/>
              <a:gd name="T91" fmla="*/ 1028 h 2502"/>
              <a:gd name="T92" fmla="*/ 1750 w 1861"/>
              <a:gd name="T93" fmla="*/ 712 h 2502"/>
              <a:gd name="T94" fmla="*/ 1676 w 1861"/>
              <a:gd name="T95" fmla="*/ 619 h 2502"/>
              <a:gd name="T96" fmla="*/ 1620 w 1861"/>
              <a:gd name="T97" fmla="*/ 572 h 2502"/>
              <a:gd name="T98" fmla="*/ 1583 w 1861"/>
              <a:gd name="T99" fmla="*/ 526 h 2502"/>
              <a:gd name="T100" fmla="*/ 1499 w 1861"/>
              <a:gd name="T101" fmla="*/ 414 h 2502"/>
              <a:gd name="T102" fmla="*/ 1425 w 1861"/>
              <a:gd name="T103" fmla="*/ 284 h 2502"/>
              <a:gd name="T104" fmla="*/ 1295 w 1861"/>
              <a:gd name="T105" fmla="*/ 164 h 2502"/>
              <a:gd name="T106" fmla="*/ 1174 w 1861"/>
              <a:gd name="T107" fmla="*/ 89 h 2502"/>
              <a:gd name="T108" fmla="*/ 1137 w 1861"/>
              <a:gd name="T109" fmla="*/ 61 h 2502"/>
              <a:gd name="T110" fmla="*/ 1081 w 1861"/>
              <a:gd name="T111" fmla="*/ 43 h 2502"/>
              <a:gd name="T112" fmla="*/ 914 w 1861"/>
              <a:gd name="T113" fmla="*/ 33 h 2502"/>
              <a:gd name="T114" fmla="*/ 858 w 1861"/>
              <a:gd name="T115" fmla="*/ 52 h 2502"/>
              <a:gd name="T116" fmla="*/ 830 w 1861"/>
              <a:gd name="T117" fmla="*/ 61 h 2502"/>
              <a:gd name="T118" fmla="*/ 784 w 1861"/>
              <a:gd name="T119" fmla="*/ 108 h 2502"/>
              <a:gd name="T120" fmla="*/ 784 w 1861"/>
              <a:gd name="T121" fmla="*/ 145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1" h="2502">
                <a:moveTo>
                  <a:pt x="784" y="145"/>
                </a:moveTo>
                <a:cubicBezTo>
                  <a:pt x="787" y="272"/>
                  <a:pt x="788" y="399"/>
                  <a:pt x="793" y="526"/>
                </a:cubicBezTo>
                <a:cubicBezTo>
                  <a:pt x="794" y="542"/>
                  <a:pt x="802" y="556"/>
                  <a:pt x="802" y="572"/>
                </a:cubicBezTo>
                <a:cubicBezTo>
                  <a:pt x="802" y="634"/>
                  <a:pt x="812" y="702"/>
                  <a:pt x="784" y="758"/>
                </a:cubicBezTo>
                <a:cubicBezTo>
                  <a:pt x="703" y="920"/>
                  <a:pt x="472" y="951"/>
                  <a:pt x="310" y="962"/>
                </a:cubicBezTo>
                <a:cubicBezTo>
                  <a:pt x="231" y="956"/>
                  <a:pt x="153" y="952"/>
                  <a:pt x="78" y="925"/>
                </a:cubicBezTo>
                <a:cubicBezTo>
                  <a:pt x="0" y="942"/>
                  <a:pt x="4" y="979"/>
                  <a:pt x="31" y="1074"/>
                </a:cubicBezTo>
                <a:cubicBezTo>
                  <a:pt x="35" y="1087"/>
                  <a:pt x="101" y="1110"/>
                  <a:pt x="115" y="1111"/>
                </a:cubicBezTo>
                <a:cubicBezTo>
                  <a:pt x="174" y="1114"/>
                  <a:pt x="232" y="1117"/>
                  <a:pt x="291" y="1120"/>
                </a:cubicBezTo>
                <a:cubicBezTo>
                  <a:pt x="367" y="1146"/>
                  <a:pt x="445" y="1163"/>
                  <a:pt x="524" y="1176"/>
                </a:cubicBezTo>
                <a:cubicBezTo>
                  <a:pt x="558" y="1227"/>
                  <a:pt x="580" y="1260"/>
                  <a:pt x="598" y="1316"/>
                </a:cubicBezTo>
                <a:cubicBezTo>
                  <a:pt x="597" y="1322"/>
                  <a:pt x="588" y="1379"/>
                  <a:pt x="579" y="1390"/>
                </a:cubicBezTo>
                <a:cubicBezTo>
                  <a:pt x="572" y="1399"/>
                  <a:pt x="560" y="1401"/>
                  <a:pt x="551" y="1408"/>
                </a:cubicBezTo>
                <a:cubicBezTo>
                  <a:pt x="541" y="1416"/>
                  <a:pt x="535" y="1429"/>
                  <a:pt x="524" y="1436"/>
                </a:cubicBezTo>
                <a:cubicBezTo>
                  <a:pt x="492" y="1458"/>
                  <a:pt x="448" y="1470"/>
                  <a:pt x="412" y="1483"/>
                </a:cubicBezTo>
                <a:cubicBezTo>
                  <a:pt x="363" y="1559"/>
                  <a:pt x="427" y="1473"/>
                  <a:pt x="366" y="1520"/>
                </a:cubicBezTo>
                <a:cubicBezTo>
                  <a:pt x="345" y="1536"/>
                  <a:pt x="329" y="1557"/>
                  <a:pt x="310" y="1576"/>
                </a:cubicBezTo>
                <a:cubicBezTo>
                  <a:pt x="275" y="1611"/>
                  <a:pt x="252" y="1652"/>
                  <a:pt x="217" y="1687"/>
                </a:cubicBezTo>
                <a:cubicBezTo>
                  <a:pt x="203" y="1731"/>
                  <a:pt x="185" y="1773"/>
                  <a:pt x="171" y="1817"/>
                </a:cubicBezTo>
                <a:cubicBezTo>
                  <a:pt x="175" y="1944"/>
                  <a:pt x="145" y="2074"/>
                  <a:pt x="217" y="2180"/>
                </a:cubicBezTo>
                <a:cubicBezTo>
                  <a:pt x="229" y="2217"/>
                  <a:pt x="273" y="2309"/>
                  <a:pt x="301" y="2328"/>
                </a:cubicBezTo>
                <a:cubicBezTo>
                  <a:pt x="310" y="2334"/>
                  <a:pt x="319" y="2342"/>
                  <a:pt x="329" y="2347"/>
                </a:cubicBezTo>
                <a:cubicBezTo>
                  <a:pt x="347" y="2355"/>
                  <a:pt x="384" y="2365"/>
                  <a:pt x="384" y="2365"/>
                </a:cubicBezTo>
                <a:cubicBezTo>
                  <a:pt x="585" y="2502"/>
                  <a:pt x="1075" y="2385"/>
                  <a:pt x="1137" y="2384"/>
                </a:cubicBezTo>
                <a:cubicBezTo>
                  <a:pt x="1203" y="2368"/>
                  <a:pt x="1254" y="2330"/>
                  <a:pt x="1313" y="2300"/>
                </a:cubicBezTo>
                <a:cubicBezTo>
                  <a:pt x="1347" y="2283"/>
                  <a:pt x="1361" y="2257"/>
                  <a:pt x="1397" y="2245"/>
                </a:cubicBezTo>
                <a:cubicBezTo>
                  <a:pt x="1461" y="2201"/>
                  <a:pt x="1432" y="2214"/>
                  <a:pt x="1481" y="2198"/>
                </a:cubicBezTo>
                <a:cubicBezTo>
                  <a:pt x="1544" y="2156"/>
                  <a:pt x="1584" y="2090"/>
                  <a:pt x="1629" y="2031"/>
                </a:cubicBezTo>
                <a:cubicBezTo>
                  <a:pt x="1652" y="1964"/>
                  <a:pt x="1637" y="1992"/>
                  <a:pt x="1666" y="1947"/>
                </a:cubicBezTo>
                <a:cubicBezTo>
                  <a:pt x="1672" y="1925"/>
                  <a:pt x="1685" y="1905"/>
                  <a:pt x="1685" y="1882"/>
                </a:cubicBezTo>
                <a:cubicBezTo>
                  <a:pt x="1685" y="1834"/>
                  <a:pt x="1700" y="1521"/>
                  <a:pt x="1583" y="1483"/>
                </a:cubicBezTo>
                <a:cubicBezTo>
                  <a:pt x="1534" y="1434"/>
                  <a:pt x="1578" y="1466"/>
                  <a:pt x="1490" y="1446"/>
                </a:cubicBezTo>
                <a:cubicBezTo>
                  <a:pt x="1434" y="1433"/>
                  <a:pt x="1390" y="1417"/>
                  <a:pt x="1332" y="1408"/>
                </a:cubicBezTo>
                <a:cubicBezTo>
                  <a:pt x="1250" y="1382"/>
                  <a:pt x="1225" y="1393"/>
                  <a:pt x="1118" y="1399"/>
                </a:cubicBezTo>
                <a:cubicBezTo>
                  <a:pt x="1081" y="1411"/>
                  <a:pt x="1062" y="1427"/>
                  <a:pt x="1035" y="1455"/>
                </a:cubicBezTo>
                <a:cubicBezTo>
                  <a:pt x="1012" y="1519"/>
                  <a:pt x="1016" y="1532"/>
                  <a:pt x="942" y="1548"/>
                </a:cubicBezTo>
                <a:cubicBezTo>
                  <a:pt x="886" y="1545"/>
                  <a:pt x="829" y="1549"/>
                  <a:pt x="774" y="1538"/>
                </a:cubicBezTo>
                <a:cubicBezTo>
                  <a:pt x="765" y="1536"/>
                  <a:pt x="765" y="1520"/>
                  <a:pt x="765" y="1511"/>
                </a:cubicBezTo>
                <a:cubicBezTo>
                  <a:pt x="765" y="1484"/>
                  <a:pt x="764" y="1430"/>
                  <a:pt x="793" y="1408"/>
                </a:cubicBezTo>
                <a:cubicBezTo>
                  <a:pt x="842" y="1369"/>
                  <a:pt x="917" y="1394"/>
                  <a:pt x="979" y="1390"/>
                </a:cubicBezTo>
                <a:cubicBezTo>
                  <a:pt x="1065" y="1362"/>
                  <a:pt x="1152" y="1349"/>
                  <a:pt x="1239" y="1325"/>
                </a:cubicBezTo>
                <a:cubicBezTo>
                  <a:pt x="1320" y="1303"/>
                  <a:pt x="1399" y="1279"/>
                  <a:pt x="1481" y="1260"/>
                </a:cubicBezTo>
                <a:cubicBezTo>
                  <a:pt x="1518" y="1222"/>
                  <a:pt x="1523" y="1236"/>
                  <a:pt x="1564" y="1213"/>
                </a:cubicBezTo>
                <a:cubicBezTo>
                  <a:pt x="1584" y="1202"/>
                  <a:pt x="1600" y="1186"/>
                  <a:pt x="1620" y="1176"/>
                </a:cubicBezTo>
                <a:cubicBezTo>
                  <a:pt x="1632" y="1170"/>
                  <a:pt x="1645" y="1164"/>
                  <a:pt x="1657" y="1158"/>
                </a:cubicBezTo>
                <a:cubicBezTo>
                  <a:pt x="1702" y="1113"/>
                  <a:pt x="1743" y="1063"/>
                  <a:pt x="1796" y="1028"/>
                </a:cubicBezTo>
                <a:cubicBezTo>
                  <a:pt x="1861" y="932"/>
                  <a:pt x="1810" y="800"/>
                  <a:pt x="1750" y="712"/>
                </a:cubicBezTo>
                <a:cubicBezTo>
                  <a:pt x="1736" y="667"/>
                  <a:pt x="1720" y="634"/>
                  <a:pt x="1676" y="619"/>
                </a:cubicBezTo>
                <a:cubicBezTo>
                  <a:pt x="1656" y="605"/>
                  <a:pt x="1634" y="593"/>
                  <a:pt x="1620" y="572"/>
                </a:cubicBezTo>
                <a:cubicBezTo>
                  <a:pt x="1585" y="519"/>
                  <a:pt x="1645" y="566"/>
                  <a:pt x="1583" y="526"/>
                </a:cubicBezTo>
                <a:cubicBezTo>
                  <a:pt x="1560" y="481"/>
                  <a:pt x="1541" y="442"/>
                  <a:pt x="1499" y="414"/>
                </a:cubicBezTo>
                <a:cubicBezTo>
                  <a:pt x="1480" y="356"/>
                  <a:pt x="1469" y="328"/>
                  <a:pt x="1425" y="284"/>
                </a:cubicBezTo>
                <a:cubicBezTo>
                  <a:pt x="1406" y="230"/>
                  <a:pt x="1350" y="182"/>
                  <a:pt x="1295" y="164"/>
                </a:cubicBezTo>
                <a:cubicBezTo>
                  <a:pt x="1263" y="117"/>
                  <a:pt x="1219" y="118"/>
                  <a:pt x="1174" y="89"/>
                </a:cubicBezTo>
                <a:cubicBezTo>
                  <a:pt x="1161" y="81"/>
                  <a:pt x="1151" y="68"/>
                  <a:pt x="1137" y="61"/>
                </a:cubicBezTo>
                <a:cubicBezTo>
                  <a:pt x="1119" y="52"/>
                  <a:pt x="1081" y="43"/>
                  <a:pt x="1081" y="43"/>
                </a:cubicBezTo>
                <a:cubicBezTo>
                  <a:pt x="1018" y="0"/>
                  <a:pt x="1050" y="13"/>
                  <a:pt x="914" y="33"/>
                </a:cubicBezTo>
                <a:cubicBezTo>
                  <a:pt x="894" y="36"/>
                  <a:pt x="877" y="46"/>
                  <a:pt x="858" y="52"/>
                </a:cubicBezTo>
                <a:cubicBezTo>
                  <a:pt x="849" y="55"/>
                  <a:pt x="830" y="61"/>
                  <a:pt x="830" y="61"/>
                </a:cubicBezTo>
                <a:cubicBezTo>
                  <a:pt x="806" y="77"/>
                  <a:pt x="795" y="80"/>
                  <a:pt x="784" y="108"/>
                </a:cubicBezTo>
                <a:cubicBezTo>
                  <a:pt x="761" y="169"/>
                  <a:pt x="766" y="161"/>
                  <a:pt x="784" y="14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C9A2375F-C26C-A44B-98C1-F4C6660B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863" y="1369218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anose="020B0604030504040204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442E4136-550B-0345-BD32-C9923FDF1AF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135306" y="1531938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23743C82-416A-F541-B821-B486CD8F96B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136100" y="1988344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9972" name="Rectangle 4">
                <a:extLst>
                  <a:ext uri="{FF2B5EF4-FFF2-40B4-BE49-F238E27FC236}">
                    <a16:creationId xmlns:a16="http://schemas.microsoft.com/office/drawing/2014/main" id="{9D24E3AD-786F-EC41-A94A-CDF11B652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551" y="1287121"/>
                <a:ext cx="1091564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/>
                  <a:t>Slack variables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sz="2400" i="1" baseline="-25000" dirty="0" err="1"/>
                  <a:t>i</a:t>
                </a:r>
                <a:r>
                  <a:rPr lang="en-US" altLang="zh-CN" sz="2400" dirty="0"/>
                  <a:t> can be added to allow misclassification of difficult or noisy examples.</a:t>
                </a:r>
              </a:p>
            </p:txBody>
          </p:sp>
        </mc:Choice>
        <mc:Fallback xmlns="">
          <p:sp>
            <p:nvSpPr>
              <p:cNvPr id="339972" name="Rectangle 4">
                <a:extLst>
                  <a:ext uri="{FF2B5EF4-FFF2-40B4-BE49-F238E27FC236}">
                    <a16:creationId xmlns:a16="http://schemas.microsoft.com/office/drawing/2014/main" id="{9D24E3AD-786F-EC41-A94A-CDF11B652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551" y="1287121"/>
                <a:ext cx="10915649" cy="461665"/>
              </a:xfrm>
              <a:prstGeom prst="rect">
                <a:avLst/>
              </a:prstGeom>
              <a:blipFill>
                <a:blip r:embed="rId2"/>
                <a:stretch>
                  <a:fillRect l="-930" t="-5263" r="-233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0002" name="Group 34">
            <a:extLst>
              <a:ext uri="{FF2B5EF4-FFF2-40B4-BE49-F238E27FC236}">
                <a16:creationId xmlns:a16="http://schemas.microsoft.com/office/drawing/2014/main" id="{24B4B829-2AD1-0A4E-BCE6-38BB9E776919}"/>
              </a:ext>
            </a:extLst>
          </p:cNvPr>
          <p:cNvGrpSpPr>
            <a:grpSpLocks/>
          </p:cNvGrpSpPr>
          <p:nvPr/>
        </p:nvGrpSpPr>
        <p:grpSpPr bwMode="auto">
          <a:xfrm>
            <a:off x="1977484" y="2588486"/>
            <a:ext cx="4251325" cy="2711451"/>
            <a:chOff x="107" y="492"/>
            <a:chExt cx="2678" cy="1708"/>
          </a:xfrm>
        </p:grpSpPr>
        <p:sp>
          <p:nvSpPr>
            <p:cNvPr id="339973" name="Line 5">
              <a:extLst>
                <a:ext uri="{FF2B5EF4-FFF2-40B4-BE49-F238E27FC236}">
                  <a16:creationId xmlns:a16="http://schemas.microsoft.com/office/drawing/2014/main" id="{DED696D4-30E3-4342-B59B-0A4AD07C11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31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974" name="Line 6">
              <a:extLst>
                <a:ext uri="{FF2B5EF4-FFF2-40B4-BE49-F238E27FC236}">
                  <a16:creationId xmlns:a16="http://schemas.microsoft.com/office/drawing/2014/main" id="{AB076A2A-53B9-8A48-B283-26B97C9E40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31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975" name="Line 7">
              <a:extLst>
                <a:ext uri="{FF2B5EF4-FFF2-40B4-BE49-F238E27FC236}">
                  <a16:creationId xmlns:a16="http://schemas.microsoft.com/office/drawing/2014/main" id="{795CEA41-9375-4A4A-810C-A30F1D0CEC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31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976" name="Text Box 8">
              <a:extLst>
                <a:ext uri="{FF2B5EF4-FFF2-40B4-BE49-F238E27FC236}">
                  <a16:creationId xmlns:a16="http://schemas.microsoft.com/office/drawing/2014/main" id="{A2537525-82F0-8345-BFD8-0890817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</a:rPr>
                <a:t>wx+b=1</a:t>
              </a:r>
            </a:p>
          </p:txBody>
        </p:sp>
        <p:sp>
          <p:nvSpPr>
            <p:cNvPr id="339977" name="Text Box 9">
              <a:extLst>
                <a:ext uri="{FF2B5EF4-FFF2-40B4-BE49-F238E27FC236}">
                  <a16:creationId xmlns:a16="http://schemas.microsoft.com/office/drawing/2014/main" id="{9F7C2DE8-2184-DD4D-95BD-05909F18A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latin typeface="Tahoma" panose="020B0604030504040204" pitchFamily="34" charset="0"/>
                </a:rPr>
                <a:t>wx+b=0</a:t>
              </a:r>
            </a:p>
          </p:txBody>
        </p:sp>
        <p:sp>
          <p:nvSpPr>
            <p:cNvPr id="339978" name="Text Box 10">
              <a:extLst>
                <a:ext uri="{FF2B5EF4-FFF2-40B4-BE49-F238E27FC236}">
                  <a16:creationId xmlns:a16="http://schemas.microsoft.com/office/drawing/2014/main" id="{554D0957-1B08-CF47-8C46-BBD751B1C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folHlink"/>
                  </a:solidFill>
                  <a:latin typeface="Tahoma" panose="020B0604030504040204" pitchFamily="34" charset="0"/>
                </a:rPr>
                <a:t>wx+b=-1</a:t>
              </a:r>
            </a:p>
          </p:txBody>
        </p:sp>
        <p:sp>
          <p:nvSpPr>
            <p:cNvPr id="339979" name="Oval 11">
              <a:extLst>
                <a:ext uri="{FF2B5EF4-FFF2-40B4-BE49-F238E27FC236}">
                  <a16:creationId xmlns:a16="http://schemas.microsoft.com/office/drawing/2014/main" id="{7C640430-7522-CB4A-B9A4-E656AA98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1322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0" name="Oval 12">
              <a:extLst>
                <a:ext uri="{FF2B5EF4-FFF2-40B4-BE49-F238E27FC236}">
                  <a16:creationId xmlns:a16="http://schemas.microsoft.com/office/drawing/2014/main" id="{3AA304F1-19F8-FE4F-8BF8-5A9D9BEFD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573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1" name="Oval 13">
              <a:extLst>
                <a:ext uri="{FF2B5EF4-FFF2-40B4-BE49-F238E27FC236}">
                  <a16:creationId xmlns:a16="http://schemas.microsoft.com/office/drawing/2014/main" id="{BF0CD5DA-54BF-B349-8861-7903FC81C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492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2" name="Oval 14">
              <a:extLst>
                <a:ext uri="{FF2B5EF4-FFF2-40B4-BE49-F238E27FC236}">
                  <a16:creationId xmlns:a16="http://schemas.microsoft.com/office/drawing/2014/main" id="{ED72CA1B-2BE1-2F49-9CD4-F3192FC60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56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3" name="Oval 15">
              <a:extLst>
                <a:ext uri="{FF2B5EF4-FFF2-40B4-BE49-F238E27FC236}">
                  <a16:creationId xmlns:a16="http://schemas.microsoft.com/office/drawing/2014/main" id="{BCA2E562-83D9-414E-8E1D-8AAD76B4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684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4" name="Oval 16">
              <a:extLst>
                <a:ext uri="{FF2B5EF4-FFF2-40B4-BE49-F238E27FC236}">
                  <a16:creationId xmlns:a16="http://schemas.microsoft.com/office/drawing/2014/main" id="{FD20E93E-AED9-3543-88C1-DE4637BF1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1179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5" name="Oval 17">
              <a:extLst>
                <a:ext uri="{FF2B5EF4-FFF2-40B4-BE49-F238E27FC236}">
                  <a16:creationId xmlns:a16="http://schemas.microsoft.com/office/drawing/2014/main" id="{BB67BDE8-A55D-CC49-8DB6-A7810A19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625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6" name="Oval 18">
              <a:extLst>
                <a:ext uri="{FF2B5EF4-FFF2-40B4-BE49-F238E27FC236}">
                  <a16:creationId xmlns:a16="http://schemas.microsoft.com/office/drawing/2014/main" id="{053E0B6C-AFE1-9E4B-9514-424ECC52F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1199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7" name="Oval 19">
              <a:extLst>
                <a:ext uri="{FF2B5EF4-FFF2-40B4-BE49-F238E27FC236}">
                  <a16:creationId xmlns:a16="http://schemas.microsoft.com/office/drawing/2014/main" id="{28DA6304-0194-A342-8168-F9798E627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350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8" name="Oval 20">
              <a:extLst>
                <a:ext uri="{FF2B5EF4-FFF2-40B4-BE49-F238E27FC236}">
                  <a16:creationId xmlns:a16="http://schemas.microsoft.com/office/drawing/2014/main" id="{D3A4F8B5-A1A7-5848-BC5B-F988FE8BB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789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9" name="Oval 21">
              <a:extLst>
                <a:ext uri="{FF2B5EF4-FFF2-40B4-BE49-F238E27FC236}">
                  <a16:creationId xmlns:a16="http://schemas.microsoft.com/office/drawing/2014/main" id="{B193F4B4-651B-0D4D-A548-354520009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761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90" name="Oval 22">
              <a:extLst>
                <a:ext uri="{FF2B5EF4-FFF2-40B4-BE49-F238E27FC236}">
                  <a16:creationId xmlns:a16="http://schemas.microsoft.com/office/drawing/2014/main" id="{1F7675AE-3824-BD41-8A12-A14C15FDD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1179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91" name="Oval 23">
              <a:extLst>
                <a:ext uri="{FF2B5EF4-FFF2-40B4-BE49-F238E27FC236}">
                  <a16:creationId xmlns:a16="http://schemas.microsoft.com/office/drawing/2014/main" id="{66648366-E7D0-2241-A2E9-22EF2FCE1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532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92" name="Oval 24">
              <a:extLst>
                <a:ext uri="{FF2B5EF4-FFF2-40B4-BE49-F238E27FC236}">
                  <a16:creationId xmlns:a16="http://schemas.microsoft.com/office/drawing/2014/main" id="{621E620C-F35F-B442-8094-21A43D59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1873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93" name="Line 25">
              <a:extLst>
                <a:ext uri="{FF2B5EF4-FFF2-40B4-BE49-F238E27FC236}">
                  <a16:creationId xmlns:a16="http://schemas.microsoft.com/office/drawing/2014/main" id="{390EBD6F-421E-F04C-BC62-1D400FA8A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994" name="Text Box 26">
                  <a:extLst>
                    <a:ext uri="{FF2B5EF4-FFF2-40B4-BE49-F238E27FC236}">
                      <a16:creationId xmlns:a16="http://schemas.microsoft.com/office/drawing/2014/main" id="{58077037-3517-2E49-AF49-3A4DF06760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0" y="1528"/>
                  <a:ext cx="31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tx1"/>
                    </a:buClr>
                  </a:pP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altLang="zh-CN" sz="2400" i="1" baseline="-250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7</a:t>
                  </a:r>
                  <a:r>
                    <a:rPr lang="en-US" altLang="zh-CN" sz="2400" i="1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39994" name="Text Box 26">
                  <a:extLst>
                    <a:ext uri="{FF2B5EF4-FFF2-40B4-BE49-F238E27FC236}">
                      <a16:creationId xmlns:a16="http://schemas.microsoft.com/office/drawing/2014/main" id="{58077037-3517-2E49-AF49-3A4DF0676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528"/>
                  <a:ext cx="310" cy="291"/>
                </a:xfrm>
                <a:prstGeom prst="rect">
                  <a:avLst/>
                </a:prstGeom>
                <a:blipFill>
                  <a:blip r:embed="rId3"/>
                  <a:stretch>
                    <a:fillRect l="-2500" r="-2500" b="-2105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9995" name="Line 27">
              <a:extLst>
                <a:ext uri="{FF2B5EF4-FFF2-40B4-BE49-F238E27FC236}">
                  <a16:creationId xmlns:a16="http://schemas.microsoft.com/office/drawing/2014/main" id="{F8888754-1F41-B648-BA80-E6C32FFD4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6" name="Line 28">
              <a:extLst>
                <a:ext uri="{FF2B5EF4-FFF2-40B4-BE49-F238E27FC236}">
                  <a16:creationId xmlns:a16="http://schemas.microsoft.com/office/drawing/2014/main" id="{73754923-3AD6-7544-BF27-D83CA7FAE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997" name="Text Box 29">
                  <a:extLst>
                    <a:ext uri="{FF2B5EF4-FFF2-40B4-BE49-F238E27FC236}">
                      <a16:creationId xmlns:a16="http://schemas.microsoft.com/office/drawing/2014/main" id="{D153899C-16D6-E94B-BA5C-AEFDED4537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2" y="516"/>
                  <a:ext cx="43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tx1"/>
                    </a:buClr>
                  </a:pP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altLang="zh-CN" sz="2400" i="1" baseline="-25000" dirty="0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11</a:t>
                  </a:r>
                  <a:r>
                    <a:rPr lang="en-US" altLang="zh-CN" sz="2400" i="1" dirty="0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39997" name="Text Box 29">
                  <a:extLst>
                    <a:ext uri="{FF2B5EF4-FFF2-40B4-BE49-F238E27FC236}">
                      <a16:creationId xmlns:a16="http://schemas.microsoft.com/office/drawing/2014/main" id="{D153899C-16D6-E94B-BA5C-AEFDED453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52" y="516"/>
                  <a:ext cx="436" cy="291"/>
                </a:xfrm>
                <a:prstGeom prst="rect">
                  <a:avLst/>
                </a:prstGeom>
                <a:blipFill>
                  <a:blip r:embed="rId4"/>
                  <a:stretch>
                    <a:fillRect b="-2432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9998" name="Line 30">
              <a:extLst>
                <a:ext uri="{FF2B5EF4-FFF2-40B4-BE49-F238E27FC236}">
                  <a16:creationId xmlns:a16="http://schemas.microsoft.com/office/drawing/2014/main" id="{D9259150-3CF3-7441-AAF0-0BED60B20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9" name="Line 31">
              <a:extLst>
                <a:ext uri="{FF2B5EF4-FFF2-40B4-BE49-F238E27FC236}">
                  <a16:creationId xmlns:a16="http://schemas.microsoft.com/office/drawing/2014/main" id="{4B9A7873-6E8B-DE41-9CDA-E96C5F25A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000" name="Text Box 32">
                  <a:extLst>
                    <a:ext uri="{FF2B5EF4-FFF2-40B4-BE49-F238E27FC236}">
                      <a16:creationId xmlns:a16="http://schemas.microsoft.com/office/drawing/2014/main" id="{A366AEAC-591F-384F-9D32-1FB58A6E7C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782"/>
                  <a:ext cx="31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tx1"/>
                    </a:buClr>
                  </a:pP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altLang="zh-CN" sz="2400" i="1" baseline="-25000" dirty="0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2</a:t>
                  </a:r>
                  <a:r>
                    <a:rPr lang="en-US" altLang="zh-CN" sz="2400" i="1" dirty="0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40000" name="Text Box 32">
                  <a:extLst>
                    <a:ext uri="{FF2B5EF4-FFF2-40B4-BE49-F238E27FC236}">
                      <a16:creationId xmlns:a16="http://schemas.microsoft.com/office/drawing/2014/main" id="{A366AEAC-591F-384F-9D32-1FB58A6E7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782"/>
                  <a:ext cx="310" cy="291"/>
                </a:xfrm>
                <a:prstGeom prst="rect">
                  <a:avLst/>
                </a:prstGeom>
                <a:blipFill>
                  <a:blip r:embed="rId5"/>
                  <a:stretch>
                    <a:fillRect r="-2500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001" name="Line 33">
              <a:extLst>
                <a:ext uri="{FF2B5EF4-FFF2-40B4-BE49-F238E27FC236}">
                  <a16:creationId xmlns:a16="http://schemas.microsoft.com/office/drawing/2014/main" id="{04A1238A-4E0B-7D40-805C-B47DD0677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0003" name="Rectangle 35">
            <a:extLst>
              <a:ext uri="{FF2B5EF4-FFF2-40B4-BE49-F238E27FC236}">
                <a16:creationId xmlns:a16="http://schemas.microsoft.com/office/drawing/2014/main" id="{CA964D21-7C8C-5142-8802-475EF7F45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-7928"/>
            <a:ext cx="10515600" cy="1325563"/>
          </a:xfrm>
        </p:spPr>
        <p:txBody>
          <a:bodyPr/>
          <a:lstStyle/>
          <a:p>
            <a:r>
              <a:rPr lang="en-US" altLang="zh-CN" dirty="0"/>
              <a:t>Soft Margin Classification</a:t>
            </a:r>
          </a:p>
        </p:txBody>
      </p:sp>
      <p:sp>
        <p:nvSpPr>
          <p:cNvPr id="340005" name="Rectangle 37">
            <a:extLst>
              <a:ext uri="{FF2B5EF4-FFF2-40B4-BE49-F238E27FC236}">
                <a16:creationId xmlns:a16="http://schemas.microsoft.com/office/drawing/2014/main" id="{FEB04380-80C3-174C-8AA3-16D8820B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242" y="2305980"/>
            <a:ext cx="4233863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/>
              <a:t>What should our quadratic optimization criterion be?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990099"/>
                </a:solidFill>
              </a:rPr>
              <a:t>Minimize</a:t>
            </a:r>
            <a:endParaRPr lang="en-US" altLang="zh-CN" b="1" i="1" dirty="0">
              <a:solidFill>
                <a:srgbClr val="99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A3F2A6-FB71-0C43-ABC7-92631C8E38C2}"/>
                  </a:ext>
                </a:extLst>
              </p:cNvPr>
              <p:cNvSpPr/>
              <p:nvPr/>
            </p:nvSpPr>
            <p:spPr>
              <a:xfrm>
                <a:off x="7381948" y="3767012"/>
                <a:ext cx="34875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A3F2A6-FB71-0C43-ABC7-92631C8E3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948" y="3767012"/>
                <a:ext cx="3487558" cy="523220"/>
              </a:xfrm>
              <a:prstGeom prst="rect">
                <a:avLst/>
              </a:prstGeom>
              <a:blipFill>
                <a:blip r:embed="rId6"/>
                <a:stretch>
                  <a:fillRect t="-73810" b="-1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59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>
            <a:extLst>
              <a:ext uri="{FF2B5EF4-FFF2-40B4-BE49-F238E27FC236}">
                <a16:creationId xmlns:a16="http://schemas.microsoft.com/office/drawing/2014/main" id="{2C4A7B2B-1EC9-7A47-BF26-7ADB56B3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Hard Margin v.s. Soft Margin</a:t>
            </a:r>
          </a:p>
        </p:txBody>
      </p:sp>
      <p:sp>
        <p:nvSpPr>
          <p:cNvPr id="309253" name="Rectangle 5">
            <a:extLst>
              <a:ext uri="{FF2B5EF4-FFF2-40B4-BE49-F238E27FC236}">
                <a16:creationId xmlns:a16="http://schemas.microsoft.com/office/drawing/2014/main" id="{BD1247DD-7154-564C-97C7-F5973057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1066800"/>
            <a:ext cx="1177766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/>
              <a:t>The old formulation:</a:t>
            </a:r>
          </a:p>
          <a:p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r>
              <a:rPr lang="en-US" altLang="zh-CN" sz="2400" b="1" dirty="0"/>
              <a:t>The new formulation </a:t>
            </a:r>
          </a:p>
          <a:p>
            <a:pPr marL="0" indent="0">
              <a:buNone/>
            </a:pPr>
            <a:r>
              <a:rPr lang="en-US" altLang="zh-CN" sz="2400" b="1" dirty="0"/>
              <a:t>     incorporating slack variables: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400" b="1" dirty="0"/>
              <a:t>Parameter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 can be viewed as a way to control overfitting: </a:t>
            </a:r>
            <a:r>
              <a:rPr lang="en-US" sz="2000" dirty="0"/>
              <a:t>small C means we reward a large margin over a few errors, while large C means the opposite.</a:t>
            </a:r>
          </a:p>
        </p:txBody>
      </p:sp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689F3EBA-E073-EE47-B685-840F4BCD1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86410"/>
              </p:ext>
            </p:extLst>
          </p:nvPr>
        </p:nvGraphicFramePr>
        <p:xfrm>
          <a:off x="5343527" y="1045072"/>
          <a:ext cx="1519237" cy="6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20485100" imgH="9067800" progId="Equation.3">
                  <p:embed/>
                </p:oleObj>
              </mc:Choice>
              <mc:Fallback>
                <p:oleObj name="Equation" r:id="rId3" imgW="20485100" imgH="9067800" progId="Equation.3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ACAFB696-8E5E-014B-9094-61DCDBC21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7" y="1045072"/>
                        <a:ext cx="1519237" cy="6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75CB32-4193-B748-89FC-24803D55E409}"/>
                  </a:ext>
                </a:extLst>
              </p:cNvPr>
              <p:cNvSpPr/>
              <p:nvPr/>
            </p:nvSpPr>
            <p:spPr>
              <a:xfrm>
                <a:off x="3901079" y="1090433"/>
                <a:ext cx="3591331" cy="12003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</a:p>
              <a:p>
                <a:pPr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</a:t>
                </a:r>
                <a:r>
                  <a:rPr lang="en-US" altLang="zh-CN" dirty="0"/>
                  <a:t>       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75CB32-4193-B748-89FC-24803D55E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079" y="1090433"/>
                <a:ext cx="3591331" cy="1200329"/>
              </a:xfrm>
              <a:prstGeom prst="rect">
                <a:avLst/>
              </a:prstGeom>
              <a:blipFill>
                <a:blip r:embed="rId5"/>
                <a:stretch>
                  <a:fillRect l="-2456" t="-3125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BB90E3-9091-AA45-A5FF-2D24F9FFCB9C}"/>
                  </a:ext>
                </a:extLst>
              </p:cNvPr>
              <p:cNvSpPr/>
              <p:nvPr/>
            </p:nvSpPr>
            <p:spPr>
              <a:xfrm>
                <a:off x="5375275" y="2564501"/>
                <a:ext cx="4697413" cy="12003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</a:p>
              <a:p>
                <a:pPr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</a:t>
                </a:r>
                <a:r>
                  <a:rPr lang="en-US" altLang="zh-CN" dirty="0"/>
                  <a:t>      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BB90E3-9091-AA45-A5FF-2D24F9FFC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75" y="2564501"/>
                <a:ext cx="4697413" cy="1200329"/>
              </a:xfrm>
              <a:prstGeom prst="rect">
                <a:avLst/>
              </a:prstGeom>
              <a:blipFill>
                <a:blip r:embed="rId6"/>
                <a:stretch>
                  <a:fillRect l="-1882" t="-3125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545FD0-EAE0-674F-A3DE-ECDA20079E2B}"/>
                  </a:ext>
                </a:extLst>
              </p:cNvPr>
              <p:cNvSpPr txBox="1"/>
              <p:nvPr/>
            </p:nvSpPr>
            <p:spPr>
              <a:xfrm>
                <a:off x="6609409" y="2574939"/>
                <a:ext cx="2531764" cy="45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box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545FD0-EAE0-674F-A3DE-ECDA2007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409" y="2574939"/>
                <a:ext cx="2531764" cy="451534"/>
              </a:xfrm>
              <a:prstGeom prst="rect">
                <a:avLst/>
              </a:prstGeom>
              <a:blipFill>
                <a:blip r:embed="rId7"/>
                <a:stretch>
                  <a:fillRect l="-498" t="-58333" b="-1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82D78F6-5113-714F-9EBE-EB56061050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6056" y="4587622"/>
            <a:ext cx="3974225" cy="1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>
            <a:extLst>
              <a:ext uri="{FF2B5EF4-FFF2-40B4-BE49-F238E27FC236}">
                <a16:creationId xmlns:a16="http://schemas.microsoft.com/office/drawing/2014/main" id="{0D451E4A-E1E6-C04B-A402-D5C13780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Linear SVMs:  Overview</a:t>
            </a:r>
          </a:p>
        </p:txBody>
      </p:sp>
      <p:sp>
        <p:nvSpPr>
          <p:cNvPr id="310277" name="Rectangle 5">
            <a:extLst>
              <a:ext uri="{FF2B5EF4-FFF2-40B4-BE49-F238E27FC236}">
                <a16:creationId xmlns:a16="http://schemas.microsoft.com/office/drawing/2014/main" id="{3F1874F3-E523-ED4E-BEFA-9C45CA4D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1143000"/>
            <a:ext cx="106441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The classifier is a </a:t>
            </a:r>
            <a:r>
              <a:rPr lang="en-US" altLang="zh-CN" sz="2000" i="1" dirty="0"/>
              <a:t>separating hyperplane.</a:t>
            </a:r>
            <a:endParaRPr lang="en-US" altLang="zh-CN" sz="2000" dirty="0"/>
          </a:p>
          <a:p>
            <a:r>
              <a:rPr lang="en-US" altLang="zh-CN" sz="2000" dirty="0"/>
              <a:t>Most </a:t>
            </a:r>
            <a:r>
              <a:rPr lang="en-US" altLang="zh-CN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/>
              <a:t>important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 training points are support vectors; they define the hyperplane.</a:t>
            </a:r>
          </a:p>
          <a:p>
            <a:r>
              <a:rPr lang="en-US" altLang="zh-CN" sz="2000" dirty="0"/>
              <a:t>Quadratic optimization algorithms can identify which training points x</a:t>
            </a:r>
            <a:r>
              <a:rPr lang="en-US" altLang="zh-CN" sz="2000" baseline="-25000" dirty="0"/>
              <a:t>i </a:t>
            </a:r>
            <a:r>
              <a:rPr lang="en-US" altLang="zh-CN" sz="2000" dirty="0"/>
              <a:t>are support vectors with non-zero </a:t>
            </a:r>
            <a:r>
              <a:rPr lang="en-US" altLang="zh-CN" sz="2000" i="1" dirty="0" err="1"/>
              <a:t>Lagrangian</a:t>
            </a:r>
            <a:r>
              <a:rPr lang="en-US" altLang="zh-CN" sz="2000" i="1" dirty="0"/>
              <a:t> multipliers</a:t>
            </a:r>
            <a:r>
              <a:rPr lang="en-US" altLang="zh-CN" sz="2000" dirty="0"/>
              <a:t> </a:t>
            </a:r>
            <a:r>
              <a:rPr lang="el-GR" altLang="en-US" sz="2000" i="1" dirty="0">
                <a:cs typeface="Times New Roman" panose="02020603050405020304" pitchFamily="18" charset="0"/>
              </a:rPr>
              <a:t>α</a:t>
            </a:r>
            <a:r>
              <a:rPr lang="en-US" altLang="zh-CN" sz="20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cs typeface="Times New Roman" panose="02020603050405020304" pitchFamily="18" charset="0"/>
              </a:rPr>
              <a:t>.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dirty="0">
                <a:cs typeface="Times New Roman" panose="02020603050405020304" pitchFamily="18" charset="0"/>
              </a:rPr>
              <a:t>Both in the dual formulation of the problem and in the solution training points appear only inside dot products: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</a:p>
          <a:p>
            <a:endParaRPr lang="en-US" altLang="zh-CN" sz="2400" b="1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246E5-6AA1-0846-93D4-0D428878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3505200"/>
            <a:ext cx="5740400" cy="78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053F6-2D86-9E48-8DE0-201DBCA52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4635500"/>
            <a:ext cx="381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3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>
            <a:extLst>
              <a:ext uri="{FF2B5EF4-FFF2-40B4-BE49-F238E27FC236}">
                <a16:creationId xmlns:a16="http://schemas.microsoft.com/office/drawing/2014/main" id="{5A7AE00F-3943-F745-A3A3-785A2030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Non-linear SVMs:  Feature spaces</a:t>
            </a:r>
          </a:p>
        </p:txBody>
      </p:sp>
      <p:sp>
        <p:nvSpPr>
          <p:cNvPr id="312325" name="Rectangle 5">
            <a:extLst>
              <a:ext uri="{FF2B5EF4-FFF2-40B4-BE49-F238E27FC236}">
                <a16:creationId xmlns:a16="http://schemas.microsoft.com/office/drawing/2014/main" id="{9A75852A-0B0A-D64C-808F-BBDBF72D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066800"/>
            <a:ext cx="1044416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General idea: the original input space can always be mapped to some higher-dimensional feature space where the training set is separable:</a:t>
            </a:r>
          </a:p>
        </p:txBody>
      </p:sp>
      <p:sp>
        <p:nvSpPr>
          <p:cNvPr id="312326" name="Line 6">
            <a:extLst>
              <a:ext uri="{FF2B5EF4-FFF2-40B4-BE49-F238E27FC236}">
                <a16:creationId xmlns:a16="http://schemas.microsoft.com/office/drawing/2014/main" id="{9D0CD7F3-49E3-294E-9B5F-48F8787ABF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2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7" name="Line 7">
            <a:extLst>
              <a:ext uri="{FF2B5EF4-FFF2-40B4-BE49-F238E27FC236}">
                <a16:creationId xmlns:a16="http://schemas.microsoft.com/office/drawing/2014/main" id="{F91CB79C-C4CF-394D-AD61-D24FD83903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1676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8" name="AutoShape 8">
            <a:extLst>
              <a:ext uri="{FF2B5EF4-FFF2-40B4-BE49-F238E27FC236}">
                <a16:creationId xmlns:a16="http://schemas.microsoft.com/office/drawing/2014/main" id="{16FFE0C2-724C-4A4D-8661-7892C97B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9" name="AutoShape 9">
            <a:extLst>
              <a:ext uri="{FF2B5EF4-FFF2-40B4-BE49-F238E27FC236}">
                <a16:creationId xmlns:a16="http://schemas.microsoft.com/office/drawing/2014/main" id="{13E4C5C1-823A-E646-8BE4-5CF545EA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0" name="AutoShape 10">
            <a:extLst>
              <a:ext uri="{FF2B5EF4-FFF2-40B4-BE49-F238E27FC236}">
                <a16:creationId xmlns:a16="http://schemas.microsoft.com/office/drawing/2014/main" id="{47BADB6D-182E-BA44-B499-DF70B541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AutoShape 11">
            <a:extLst>
              <a:ext uri="{FF2B5EF4-FFF2-40B4-BE49-F238E27FC236}">
                <a16:creationId xmlns:a16="http://schemas.microsoft.com/office/drawing/2014/main" id="{8BE6D806-639B-5A4F-8346-19D32BDC8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AutoShape 12">
            <a:extLst>
              <a:ext uri="{FF2B5EF4-FFF2-40B4-BE49-F238E27FC236}">
                <a16:creationId xmlns:a16="http://schemas.microsoft.com/office/drawing/2014/main" id="{40D16EE6-C92D-6C4A-AF1D-32516362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3" name="AutoShape 13">
            <a:extLst>
              <a:ext uri="{FF2B5EF4-FFF2-40B4-BE49-F238E27FC236}">
                <a16:creationId xmlns:a16="http://schemas.microsoft.com/office/drawing/2014/main" id="{6E5DAC43-FBA4-E842-A1E7-8662AD70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4" name="AutoShape 14">
            <a:extLst>
              <a:ext uri="{FF2B5EF4-FFF2-40B4-BE49-F238E27FC236}">
                <a16:creationId xmlns:a16="http://schemas.microsoft.com/office/drawing/2014/main" id="{B1A29A9A-B675-5D4C-B713-C70C4715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5" name="AutoShape 15">
            <a:extLst>
              <a:ext uri="{FF2B5EF4-FFF2-40B4-BE49-F238E27FC236}">
                <a16:creationId xmlns:a16="http://schemas.microsoft.com/office/drawing/2014/main" id="{2DC0A863-C0A4-6940-8172-0DF13BF7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6" name="AutoShape 16">
            <a:extLst>
              <a:ext uri="{FF2B5EF4-FFF2-40B4-BE49-F238E27FC236}">
                <a16:creationId xmlns:a16="http://schemas.microsoft.com/office/drawing/2014/main" id="{69AC4962-C1E9-CC4F-8346-3B3F0858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7" name="AutoShape 17">
            <a:extLst>
              <a:ext uri="{FF2B5EF4-FFF2-40B4-BE49-F238E27FC236}">
                <a16:creationId xmlns:a16="http://schemas.microsoft.com/office/drawing/2014/main" id="{AF60D3AA-CD64-BA44-81B8-F3E44927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8" name="AutoShape 18">
            <a:extLst>
              <a:ext uri="{FF2B5EF4-FFF2-40B4-BE49-F238E27FC236}">
                <a16:creationId xmlns:a16="http://schemas.microsoft.com/office/drawing/2014/main" id="{9269AF27-0FA4-6446-AC30-FB59E5473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9" name="AutoShape 19">
            <a:extLst>
              <a:ext uri="{FF2B5EF4-FFF2-40B4-BE49-F238E27FC236}">
                <a16:creationId xmlns:a16="http://schemas.microsoft.com/office/drawing/2014/main" id="{C95CC8B0-7219-A24B-9E52-FCBA4909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0" name="AutoShape 20">
            <a:extLst>
              <a:ext uri="{FF2B5EF4-FFF2-40B4-BE49-F238E27FC236}">
                <a16:creationId xmlns:a16="http://schemas.microsoft.com/office/drawing/2014/main" id="{B52906CE-2655-C841-B2F7-B635C1B41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1" name="AutoShape 21">
            <a:extLst>
              <a:ext uri="{FF2B5EF4-FFF2-40B4-BE49-F238E27FC236}">
                <a16:creationId xmlns:a16="http://schemas.microsoft.com/office/drawing/2014/main" id="{8A407ED5-3D60-844E-8829-F05137B0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2" name="AutoShape 22">
            <a:extLst>
              <a:ext uri="{FF2B5EF4-FFF2-40B4-BE49-F238E27FC236}">
                <a16:creationId xmlns:a16="http://schemas.microsoft.com/office/drawing/2014/main" id="{58E7756F-26DE-5C45-B353-29756023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3" name="AutoShape 23">
            <a:extLst>
              <a:ext uri="{FF2B5EF4-FFF2-40B4-BE49-F238E27FC236}">
                <a16:creationId xmlns:a16="http://schemas.microsoft.com/office/drawing/2014/main" id="{1EBA1434-DF14-7747-9316-580A3F98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4" name="AutoShape 24">
            <a:extLst>
              <a:ext uri="{FF2B5EF4-FFF2-40B4-BE49-F238E27FC236}">
                <a16:creationId xmlns:a16="http://schemas.microsoft.com/office/drawing/2014/main" id="{ADF2236D-703B-FA4B-AD2E-0DB991580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5" name="AutoShape 25">
            <a:extLst>
              <a:ext uri="{FF2B5EF4-FFF2-40B4-BE49-F238E27FC236}">
                <a16:creationId xmlns:a16="http://schemas.microsoft.com/office/drawing/2014/main" id="{9247B07B-D896-E049-98FC-9AFBF8D6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6" name="AutoShape 26">
            <a:extLst>
              <a:ext uri="{FF2B5EF4-FFF2-40B4-BE49-F238E27FC236}">
                <a16:creationId xmlns:a16="http://schemas.microsoft.com/office/drawing/2014/main" id="{98085FED-4B89-0942-B816-4A689ED0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7" name="Oval 27">
            <a:extLst>
              <a:ext uri="{FF2B5EF4-FFF2-40B4-BE49-F238E27FC236}">
                <a16:creationId xmlns:a16="http://schemas.microsoft.com/office/drawing/2014/main" id="{4C93BE67-1731-7047-88D8-E956C74B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8" name="AutoShape 28">
            <a:extLst>
              <a:ext uri="{FF2B5EF4-FFF2-40B4-BE49-F238E27FC236}">
                <a16:creationId xmlns:a16="http://schemas.microsoft.com/office/drawing/2014/main" id="{FDD7878C-474E-B54F-BA2E-5282F0A5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9" name="AutoShape 29">
            <a:extLst>
              <a:ext uri="{FF2B5EF4-FFF2-40B4-BE49-F238E27FC236}">
                <a16:creationId xmlns:a16="http://schemas.microsoft.com/office/drawing/2014/main" id="{652E9A51-DB03-474F-9430-8FAF2ECBC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0" name="Line 30">
            <a:extLst>
              <a:ext uri="{FF2B5EF4-FFF2-40B4-BE49-F238E27FC236}">
                <a16:creationId xmlns:a16="http://schemas.microsoft.com/office/drawing/2014/main" id="{5831CE2D-3AA0-224E-8B54-0095E2BF31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1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1" name="Line 31">
            <a:extLst>
              <a:ext uri="{FF2B5EF4-FFF2-40B4-BE49-F238E27FC236}">
                <a16:creationId xmlns:a16="http://schemas.microsoft.com/office/drawing/2014/main" id="{F243C42E-E58C-4D40-AF32-09215EF08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1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2" name="AutoShape 32">
            <a:extLst>
              <a:ext uri="{FF2B5EF4-FFF2-40B4-BE49-F238E27FC236}">
                <a16:creationId xmlns:a16="http://schemas.microsoft.com/office/drawing/2014/main" id="{E8D623E2-7638-1946-97DF-3F171C35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3" name="AutoShape 33">
            <a:extLst>
              <a:ext uri="{FF2B5EF4-FFF2-40B4-BE49-F238E27FC236}">
                <a16:creationId xmlns:a16="http://schemas.microsoft.com/office/drawing/2014/main" id="{9D3637D4-ADEF-8E49-89D8-15280580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4" name="AutoShape 34">
            <a:extLst>
              <a:ext uri="{FF2B5EF4-FFF2-40B4-BE49-F238E27FC236}">
                <a16:creationId xmlns:a16="http://schemas.microsoft.com/office/drawing/2014/main" id="{CD60864A-604C-D446-AB2E-BAC9F0A9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5" name="AutoShape 35">
            <a:extLst>
              <a:ext uri="{FF2B5EF4-FFF2-40B4-BE49-F238E27FC236}">
                <a16:creationId xmlns:a16="http://schemas.microsoft.com/office/drawing/2014/main" id="{187125C7-CD84-674B-9DB5-276B3E7F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6" name="AutoShape 36">
            <a:extLst>
              <a:ext uri="{FF2B5EF4-FFF2-40B4-BE49-F238E27FC236}">
                <a16:creationId xmlns:a16="http://schemas.microsoft.com/office/drawing/2014/main" id="{EF8B8CA3-52D3-794A-B632-C0234E6C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7" name="AutoShape 37">
            <a:extLst>
              <a:ext uri="{FF2B5EF4-FFF2-40B4-BE49-F238E27FC236}">
                <a16:creationId xmlns:a16="http://schemas.microsoft.com/office/drawing/2014/main" id="{C3E4DC31-FF10-CD46-A493-8F8BD469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8" name="AutoShape 38">
            <a:extLst>
              <a:ext uri="{FF2B5EF4-FFF2-40B4-BE49-F238E27FC236}">
                <a16:creationId xmlns:a16="http://schemas.microsoft.com/office/drawing/2014/main" id="{62FE8B44-AFE5-A84D-A402-35AD6A2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9" name="AutoShape 39">
            <a:extLst>
              <a:ext uri="{FF2B5EF4-FFF2-40B4-BE49-F238E27FC236}">
                <a16:creationId xmlns:a16="http://schemas.microsoft.com/office/drawing/2014/main" id="{8DFE21FE-A5EB-E34F-88A9-D68A6516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0" name="AutoShape 40">
            <a:extLst>
              <a:ext uri="{FF2B5EF4-FFF2-40B4-BE49-F238E27FC236}">
                <a16:creationId xmlns:a16="http://schemas.microsoft.com/office/drawing/2014/main" id="{FA42B950-360A-4345-A44A-24700A93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1" name="AutoShape 41">
            <a:extLst>
              <a:ext uri="{FF2B5EF4-FFF2-40B4-BE49-F238E27FC236}">
                <a16:creationId xmlns:a16="http://schemas.microsoft.com/office/drawing/2014/main" id="{340FAE1F-CFA2-C64B-B0A6-31F07292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2" name="AutoShape 42">
            <a:extLst>
              <a:ext uri="{FF2B5EF4-FFF2-40B4-BE49-F238E27FC236}">
                <a16:creationId xmlns:a16="http://schemas.microsoft.com/office/drawing/2014/main" id="{3EB11F51-AE25-B547-A8F3-91944438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3" name="AutoShape 43">
            <a:extLst>
              <a:ext uri="{FF2B5EF4-FFF2-40B4-BE49-F238E27FC236}">
                <a16:creationId xmlns:a16="http://schemas.microsoft.com/office/drawing/2014/main" id="{DDB70331-EFC9-434F-B5AA-70A8FEC7E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4" name="AutoShape 44">
            <a:extLst>
              <a:ext uri="{FF2B5EF4-FFF2-40B4-BE49-F238E27FC236}">
                <a16:creationId xmlns:a16="http://schemas.microsoft.com/office/drawing/2014/main" id="{DB499469-2200-2944-8C7C-17E3E1E9F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5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5" name="AutoShape 45">
            <a:extLst>
              <a:ext uri="{FF2B5EF4-FFF2-40B4-BE49-F238E27FC236}">
                <a16:creationId xmlns:a16="http://schemas.microsoft.com/office/drawing/2014/main" id="{240C6507-A685-2E46-BA3A-04F3BA17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6" name="AutoShape 46">
            <a:extLst>
              <a:ext uri="{FF2B5EF4-FFF2-40B4-BE49-F238E27FC236}">
                <a16:creationId xmlns:a16="http://schemas.microsoft.com/office/drawing/2014/main" id="{CD36ED8C-E700-1B41-A2BA-CEB67360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7" name="AutoShape 47">
            <a:extLst>
              <a:ext uri="{FF2B5EF4-FFF2-40B4-BE49-F238E27FC236}">
                <a16:creationId xmlns:a16="http://schemas.microsoft.com/office/drawing/2014/main" id="{11AE0C5E-B5F3-9845-A7EC-510C98076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8" name="AutoShape 48">
            <a:extLst>
              <a:ext uri="{FF2B5EF4-FFF2-40B4-BE49-F238E27FC236}">
                <a16:creationId xmlns:a16="http://schemas.microsoft.com/office/drawing/2014/main" id="{B4264A39-0DF7-C14F-9105-9A7EC8E0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9" name="AutoShape 49">
            <a:extLst>
              <a:ext uri="{FF2B5EF4-FFF2-40B4-BE49-F238E27FC236}">
                <a16:creationId xmlns:a16="http://schemas.microsoft.com/office/drawing/2014/main" id="{1E59A84B-2DDD-AC4C-9411-77623071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0" name="AutoShape 50">
            <a:extLst>
              <a:ext uri="{FF2B5EF4-FFF2-40B4-BE49-F238E27FC236}">
                <a16:creationId xmlns:a16="http://schemas.microsoft.com/office/drawing/2014/main" id="{48450A15-51A6-464F-B572-0F20855D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1" name="AutoShape 51">
            <a:extLst>
              <a:ext uri="{FF2B5EF4-FFF2-40B4-BE49-F238E27FC236}">
                <a16:creationId xmlns:a16="http://schemas.microsoft.com/office/drawing/2014/main" id="{9D5D28F6-36ED-0A41-ACD2-D7A5A525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2" name="AutoShape 52">
            <a:extLst>
              <a:ext uri="{FF2B5EF4-FFF2-40B4-BE49-F238E27FC236}">
                <a16:creationId xmlns:a16="http://schemas.microsoft.com/office/drawing/2014/main" id="{F1AC35DA-F64C-1542-B55A-768181BC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3" name="Line 53">
            <a:extLst>
              <a:ext uri="{FF2B5EF4-FFF2-40B4-BE49-F238E27FC236}">
                <a16:creationId xmlns:a16="http://schemas.microsoft.com/office/drawing/2014/main" id="{6CF45058-DED1-6043-9856-E6942EB78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3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4" name="Line 54">
            <a:extLst>
              <a:ext uri="{FF2B5EF4-FFF2-40B4-BE49-F238E27FC236}">
                <a16:creationId xmlns:a16="http://schemas.microsoft.com/office/drawing/2014/main" id="{93931270-98E9-2144-A401-EB4F20058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5" name="Line 55">
            <a:extLst>
              <a:ext uri="{FF2B5EF4-FFF2-40B4-BE49-F238E27FC236}">
                <a16:creationId xmlns:a16="http://schemas.microsoft.com/office/drawing/2014/main" id="{3C4C4E74-71AB-F24F-84B0-FDCFC5673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6" name="Line 56">
            <a:extLst>
              <a:ext uri="{FF2B5EF4-FFF2-40B4-BE49-F238E27FC236}">
                <a16:creationId xmlns:a16="http://schemas.microsoft.com/office/drawing/2014/main" id="{A55A80B9-B395-D847-8B92-5E6F8EFAC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3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7" name="Line 57">
            <a:extLst>
              <a:ext uri="{FF2B5EF4-FFF2-40B4-BE49-F238E27FC236}">
                <a16:creationId xmlns:a16="http://schemas.microsoft.com/office/drawing/2014/main" id="{A17BA2E6-0A8C-E64E-93E9-A4C88FD77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8" name="AutoShape 58">
            <a:extLst>
              <a:ext uri="{FF2B5EF4-FFF2-40B4-BE49-F238E27FC236}">
                <a16:creationId xmlns:a16="http://schemas.microsoft.com/office/drawing/2014/main" id="{06B957AB-C5AB-AA44-A37B-2E1AB09C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9" name="Text Box 59">
            <a:extLst>
              <a:ext uri="{FF2B5EF4-FFF2-40B4-BE49-F238E27FC236}">
                <a16:creationId xmlns:a16="http://schemas.microsoft.com/office/drawing/2014/main" id="{A8499F51-7A1D-B740-B6E5-E750C0881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480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>
            <a:extLst>
              <a:ext uri="{FF2B5EF4-FFF2-40B4-BE49-F238E27FC236}">
                <a16:creationId xmlns:a16="http://schemas.microsoft.com/office/drawing/2014/main" id="{808F2B47-8FD0-D64D-A0FC-A33C94622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The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/>
              <a:t>Kernel Trick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endParaRPr lang="en-US" altLang="zh-CN"/>
          </a:p>
        </p:txBody>
      </p:sp>
      <p:sp>
        <p:nvSpPr>
          <p:cNvPr id="313349" name="Rectangle 5">
            <a:extLst>
              <a:ext uri="{FF2B5EF4-FFF2-40B4-BE49-F238E27FC236}">
                <a16:creationId xmlns:a16="http://schemas.microsoft.com/office/drawing/2014/main" id="{7105A2D9-9E41-4E4A-B500-9F2A3279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914400"/>
            <a:ext cx="1055846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</a:rPr>
              <a:t>The linear classifier relies on dot product between vectors 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</a:rPr>
              <a:t>,x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)=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endParaRPr lang="en-US" altLang="zh-CN" sz="2400" baseline="-25000" dirty="0"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If every data point is mapped into high-dimensional space via some transformation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the dot product becomes: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</a:rPr>
              <a:t>,x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)=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</a:rPr>
              <a:t>(x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T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</a:rPr>
              <a:t>kernel function: </a:t>
            </a:r>
            <a:r>
              <a:rPr lang="en-US" altLang="zh-CN" sz="2400" dirty="0">
                <a:latin typeface="Times New Roman" panose="02020603050405020304" pitchFamily="18" charset="0"/>
              </a:rPr>
              <a:t>some function that corresponds to an inner product in some expanded feature space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new features should be derived from the current ones.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Ex.</a:t>
            </a:r>
          </a:p>
          <a:p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l-GR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52450-482C-0E49-8B27-B10AFAA8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13" y="3579812"/>
            <a:ext cx="4064000" cy="927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8DE5B6-3904-794B-A804-1D74AB56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61" y="4700588"/>
            <a:ext cx="4480238" cy="1785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DA2C5D-C08A-AE4D-B8F6-BF3177F0A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458" y="4558705"/>
            <a:ext cx="1405734" cy="468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FF3E3-F9D5-C44F-AC35-FDA461BF9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642" y="5178756"/>
            <a:ext cx="13462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CD0E2-6325-A245-A9EF-EE70B5CF7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842" y="5308930"/>
            <a:ext cx="10287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B309B9-DA32-CB4B-828B-F3D73DEA3461}"/>
              </a:ext>
            </a:extLst>
          </p:cNvPr>
          <p:cNvSpPr txBox="1"/>
          <p:nvPr/>
        </p:nvSpPr>
        <p:spPr>
          <a:xfrm>
            <a:off x="10490527" y="551479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E0001-B98C-B842-B3F4-C9A18CCBA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538" y="5980111"/>
            <a:ext cx="2556504" cy="5197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177A48-CBAA-B94F-8F9C-02D829FE3CD1}"/>
              </a:ext>
            </a:extLst>
          </p:cNvPr>
          <p:cNvSpPr txBox="1"/>
          <p:nvPr/>
        </p:nvSpPr>
        <p:spPr>
          <a:xfrm>
            <a:off x="7303784" y="5647954"/>
            <a:ext cx="27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Polynomial Kernel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9BD88-C460-2B43-B61D-9DDBEB6B6ADB}"/>
              </a:ext>
            </a:extLst>
          </p:cNvPr>
          <p:cNvSpPr txBox="1"/>
          <p:nvPr/>
        </p:nvSpPr>
        <p:spPr>
          <a:xfrm>
            <a:off x="7440101" y="45937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Basis:</a:t>
            </a:r>
          </a:p>
        </p:txBody>
      </p:sp>
    </p:spTree>
    <p:extLst>
      <p:ext uri="{BB962C8B-B14F-4D97-AF65-F5344CB8AC3E}">
        <p14:creationId xmlns:p14="http://schemas.microsoft.com/office/powerpoint/2010/main" val="38081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>
            <a:extLst>
              <a:ext uri="{FF2B5EF4-FFF2-40B4-BE49-F238E27FC236}">
                <a16:creationId xmlns:a16="http://schemas.microsoft.com/office/drawing/2014/main" id="{9DF16E86-987F-8D45-9053-7B27B28F2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1221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Linear Classifiers</a:t>
            </a:r>
          </a:p>
        </p:txBody>
      </p:sp>
      <p:sp>
        <p:nvSpPr>
          <p:cNvPr id="237573" name="Rectangle 5">
            <a:extLst>
              <a:ext uri="{FF2B5EF4-FFF2-40B4-BE49-F238E27FC236}">
                <a16:creationId xmlns:a16="http://schemas.microsoft.com/office/drawing/2014/main" id="{05C88DDC-344D-954E-AC17-212AC3B96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 dirty="0">
                <a:latin typeface="Tahoma" panose="020B0604030504040204" pitchFamily="34" charset="0"/>
              </a:rPr>
              <a:t>f </a:t>
            </a:r>
            <a:r>
              <a:rPr lang="en-US" altLang="zh-CN" sz="2000" dirty="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37574" name="Line 6">
            <a:extLst>
              <a:ext uri="{FF2B5EF4-FFF2-40B4-BE49-F238E27FC236}">
                <a16:creationId xmlns:a16="http://schemas.microsoft.com/office/drawing/2014/main" id="{264DFDD4-5823-F04E-9C0D-CDE128E0E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8F99098F-9EDA-484A-99F2-DC35CB6BE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37576" name="Line 8">
            <a:extLst>
              <a:ext uri="{FF2B5EF4-FFF2-40B4-BE49-F238E27FC236}">
                <a16:creationId xmlns:a16="http://schemas.microsoft.com/office/drawing/2014/main" id="{7A715A04-083A-F648-9371-8096D47AA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7" name="Text Box 9">
            <a:extLst>
              <a:ext uri="{FF2B5EF4-FFF2-40B4-BE49-F238E27FC236}">
                <a16:creationId xmlns:a16="http://schemas.microsoft.com/office/drawing/2014/main" id="{39BA0B6B-50AD-9345-9699-DCE99FB3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237578" name="Line 10">
            <a:extLst>
              <a:ext uri="{FF2B5EF4-FFF2-40B4-BE49-F238E27FC236}">
                <a16:creationId xmlns:a16="http://schemas.microsoft.com/office/drawing/2014/main" id="{944168E1-FBB7-704D-8DA1-62E3B92F6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9" name="Text Box 11">
            <a:extLst>
              <a:ext uri="{FF2B5EF4-FFF2-40B4-BE49-F238E27FC236}">
                <a16:creationId xmlns:a16="http://schemas.microsoft.com/office/drawing/2014/main" id="{A0AA8E27-B8B0-884A-92E3-E7C8194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237583" name="Line 15">
            <a:extLst>
              <a:ext uri="{FF2B5EF4-FFF2-40B4-BE49-F238E27FC236}">
                <a16:creationId xmlns:a16="http://schemas.microsoft.com/office/drawing/2014/main" id="{E07F74C8-BFB8-5E48-B288-66C30B1CB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84" name="Line 16">
            <a:extLst>
              <a:ext uri="{FF2B5EF4-FFF2-40B4-BE49-F238E27FC236}">
                <a16:creationId xmlns:a16="http://schemas.microsoft.com/office/drawing/2014/main" id="{E5F7AA3E-A89F-A94E-8884-454B2DEF53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85" name="Oval 17">
            <a:extLst>
              <a:ext uri="{FF2B5EF4-FFF2-40B4-BE49-F238E27FC236}">
                <a16:creationId xmlns:a16="http://schemas.microsoft.com/office/drawing/2014/main" id="{F7F9CD7A-5F29-C84A-A7BC-ADDF033C73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86" name="Oval 18">
            <a:extLst>
              <a:ext uri="{FF2B5EF4-FFF2-40B4-BE49-F238E27FC236}">
                <a16:creationId xmlns:a16="http://schemas.microsoft.com/office/drawing/2014/main" id="{619393D3-A8C1-9548-9DBB-DC164F704D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87" name="Oval 19">
            <a:extLst>
              <a:ext uri="{FF2B5EF4-FFF2-40B4-BE49-F238E27FC236}">
                <a16:creationId xmlns:a16="http://schemas.microsoft.com/office/drawing/2014/main" id="{21A5E309-1724-EC4A-988D-6325F8561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88" name="Oval 20">
            <a:extLst>
              <a:ext uri="{FF2B5EF4-FFF2-40B4-BE49-F238E27FC236}">
                <a16:creationId xmlns:a16="http://schemas.microsoft.com/office/drawing/2014/main" id="{6A3780BA-8273-8C4A-95F4-852C59BB8B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89" name="Oval 21">
            <a:extLst>
              <a:ext uri="{FF2B5EF4-FFF2-40B4-BE49-F238E27FC236}">
                <a16:creationId xmlns:a16="http://schemas.microsoft.com/office/drawing/2014/main" id="{A21E9A70-9FF7-1449-890F-AF1F011403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0" name="Oval 22">
            <a:extLst>
              <a:ext uri="{FF2B5EF4-FFF2-40B4-BE49-F238E27FC236}">
                <a16:creationId xmlns:a16="http://schemas.microsoft.com/office/drawing/2014/main" id="{AFAAB393-C343-EE4D-BB52-D6BA1C26B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1" name="Oval 23">
            <a:extLst>
              <a:ext uri="{FF2B5EF4-FFF2-40B4-BE49-F238E27FC236}">
                <a16:creationId xmlns:a16="http://schemas.microsoft.com/office/drawing/2014/main" id="{61DB9EC2-BC8C-A44E-A263-8A53AF309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2" name="Oval 24">
            <a:extLst>
              <a:ext uri="{FF2B5EF4-FFF2-40B4-BE49-F238E27FC236}">
                <a16:creationId xmlns:a16="http://schemas.microsoft.com/office/drawing/2014/main" id="{987391F8-A79A-A746-8CE6-3A5FA7CE55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3" name="Oval 25">
            <a:extLst>
              <a:ext uri="{FF2B5EF4-FFF2-40B4-BE49-F238E27FC236}">
                <a16:creationId xmlns:a16="http://schemas.microsoft.com/office/drawing/2014/main" id="{E95A1AE5-9D1E-0145-B14B-C76A3F5780F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4" name="Oval 26">
            <a:extLst>
              <a:ext uri="{FF2B5EF4-FFF2-40B4-BE49-F238E27FC236}">
                <a16:creationId xmlns:a16="http://schemas.microsoft.com/office/drawing/2014/main" id="{0C175E08-FAB5-1F4C-910E-8A9F18C4D88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5" name="Oval 27">
            <a:extLst>
              <a:ext uri="{FF2B5EF4-FFF2-40B4-BE49-F238E27FC236}">
                <a16:creationId xmlns:a16="http://schemas.microsoft.com/office/drawing/2014/main" id="{B17A4C2B-82DD-AC41-B929-62351F5E5F3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6" name="Oval 28">
            <a:extLst>
              <a:ext uri="{FF2B5EF4-FFF2-40B4-BE49-F238E27FC236}">
                <a16:creationId xmlns:a16="http://schemas.microsoft.com/office/drawing/2014/main" id="{E4CAFA74-508E-F347-94E3-E3F7C5D8956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7" name="Oval 29">
            <a:extLst>
              <a:ext uri="{FF2B5EF4-FFF2-40B4-BE49-F238E27FC236}">
                <a16:creationId xmlns:a16="http://schemas.microsoft.com/office/drawing/2014/main" id="{6F8D82BC-B3CE-9E4D-B1C2-DF6BAD957EC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8" name="Oval 30">
            <a:extLst>
              <a:ext uri="{FF2B5EF4-FFF2-40B4-BE49-F238E27FC236}">
                <a16:creationId xmlns:a16="http://schemas.microsoft.com/office/drawing/2014/main" id="{57BB7C05-730B-074D-BF2D-CCB37CD0A48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99" name="Oval 31">
            <a:extLst>
              <a:ext uri="{FF2B5EF4-FFF2-40B4-BE49-F238E27FC236}">
                <a16:creationId xmlns:a16="http://schemas.microsoft.com/office/drawing/2014/main" id="{9EE80C7A-358E-D84F-8C35-25765726A12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0" name="Oval 32">
            <a:extLst>
              <a:ext uri="{FF2B5EF4-FFF2-40B4-BE49-F238E27FC236}">
                <a16:creationId xmlns:a16="http://schemas.microsoft.com/office/drawing/2014/main" id="{AFBA9025-9927-6046-A100-7758E658369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1" name="Oval 33">
            <a:extLst>
              <a:ext uri="{FF2B5EF4-FFF2-40B4-BE49-F238E27FC236}">
                <a16:creationId xmlns:a16="http://schemas.microsoft.com/office/drawing/2014/main" id="{C147C814-35CB-7C49-B0B3-F9FC6BFFAD4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2" name="Oval 34">
            <a:extLst>
              <a:ext uri="{FF2B5EF4-FFF2-40B4-BE49-F238E27FC236}">
                <a16:creationId xmlns:a16="http://schemas.microsoft.com/office/drawing/2014/main" id="{ADDC9E78-A53B-C34C-B0CB-9AE90750593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3" name="Oval 35">
            <a:extLst>
              <a:ext uri="{FF2B5EF4-FFF2-40B4-BE49-F238E27FC236}">
                <a16:creationId xmlns:a16="http://schemas.microsoft.com/office/drawing/2014/main" id="{C06B66ED-D7B5-1E49-A915-38C44B3435F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4" name="Oval 36">
            <a:extLst>
              <a:ext uri="{FF2B5EF4-FFF2-40B4-BE49-F238E27FC236}">
                <a16:creationId xmlns:a16="http://schemas.microsoft.com/office/drawing/2014/main" id="{0A331E86-E5FC-F64B-914A-F1CF231D1CD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5" name="Oval 37">
            <a:extLst>
              <a:ext uri="{FF2B5EF4-FFF2-40B4-BE49-F238E27FC236}">
                <a16:creationId xmlns:a16="http://schemas.microsoft.com/office/drawing/2014/main" id="{B601F927-2081-1646-9218-E9CE4FD129E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6" name="Oval 38">
            <a:extLst>
              <a:ext uri="{FF2B5EF4-FFF2-40B4-BE49-F238E27FC236}">
                <a16:creationId xmlns:a16="http://schemas.microsoft.com/office/drawing/2014/main" id="{AC2109D6-01C8-BE47-83DF-E5D3B94DB2C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7" name="Oval 39">
            <a:extLst>
              <a:ext uri="{FF2B5EF4-FFF2-40B4-BE49-F238E27FC236}">
                <a16:creationId xmlns:a16="http://schemas.microsoft.com/office/drawing/2014/main" id="{D7AE6E19-4E5C-7C49-A561-2ECC92501F6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8" name="Oval 40">
            <a:extLst>
              <a:ext uri="{FF2B5EF4-FFF2-40B4-BE49-F238E27FC236}">
                <a16:creationId xmlns:a16="http://schemas.microsoft.com/office/drawing/2014/main" id="{608BCBB9-737A-D14F-B13B-4591CA16308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09" name="Oval 41">
            <a:extLst>
              <a:ext uri="{FF2B5EF4-FFF2-40B4-BE49-F238E27FC236}">
                <a16:creationId xmlns:a16="http://schemas.microsoft.com/office/drawing/2014/main" id="{2BE190A1-1C37-6043-A68C-D7FAF866635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0" name="Oval 42">
            <a:extLst>
              <a:ext uri="{FF2B5EF4-FFF2-40B4-BE49-F238E27FC236}">
                <a16:creationId xmlns:a16="http://schemas.microsoft.com/office/drawing/2014/main" id="{15B8879F-481A-FE4D-BBE8-67D30985379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1" name="Oval 43">
            <a:extLst>
              <a:ext uri="{FF2B5EF4-FFF2-40B4-BE49-F238E27FC236}">
                <a16:creationId xmlns:a16="http://schemas.microsoft.com/office/drawing/2014/main" id="{19692B77-DBC6-9F42-90A7-5752F2AD665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2" name="Oval 44">
            <a:extLst>
              <a:ext uri="{FF2B5EF4-FFF2-40B4-BE49-F238E27FC236}">
                <a16:creationId xmlns:a16="http://schemas.microsoft.com/office/drawing/2014/main" id="{F0477695-5F93-C043-B6AC-A8FB2361238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3" name="Oval 45">
            <a:extLst>
              <a:ext uri="{FF2B5EF4-FFF2-40B4-BE49-F238E27FC236}">
                <a16:creationId xmlns:a16="http://schemas.microsoft.com/office/drawing/2014/main" id="{204C58E8-1C72-C849-BF77-E7C173CCE71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4" name="Oval 46">
            <a:extLst>
              <a:ext uri="{FF2B5EF4-FFF2-40B4-BE49-F238E27FC236}">
                <a16:creationId xmlns:a16="http://schemas.microsoft.com/office/drawing/2014/main" id="{F534C672-4EC1-5E4D-9B2B-C048D9014E8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5" name="Oval 47">
            <a:extLst>
              <a:ext uri="{FF2B5EF4-FFF2-40B4-BE49-F238E27FC236}">
                <a16:creationId xmlns:a16="http://schemas.microsoft.com/office/drawing/2014/main" id="{37FC6FA7-BDE0-8F44-8A82-60E0AA7EE6E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6" name="Oval 48">
            <a:extLst>
              <a:ext uri="{FF2B5EF4-FFF2-40B4-BE49-F238E27FC236}">
                <a16:creationId xmlns:a16="http://schemas.microsoft.com/office/drawing/2014/main" id="{5ED9486D-B06D-D340-98B9-416000DC0A7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7" name="Oval 49">
            <a:extLst>
              <a:ext uri="{FF2B5EF4-FFF2-40B4-BE49-F238E27FC236}">
                <a16:creationId xmlns:a16="http://schemas.microsoft.com/office/drawing/2014/main" id="{36A8487B-4764-3843-B71F-CF8EFCAE39E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8" name="Oval 50">
            <a:extLst>
              <a:ext uri="{FF2B5EF4-FFF2-40B4-BE49-F238E27FC236}">
                <a16:creationId xmlns:a16="http://schemas.microsoft.com/office/drawing/2014/main" id="{EF6ED63B-A968-2D44-8E71-A218D79B8A3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19" name="Text Box 51">
            <a:extLst>
              <a:ext uri="{FF2B5EF4-FFF2-40B4-BE49-F238E27FC236}">
                <a16:creationId xmlns:a16="http://schemas.microsoft.com/office/drawing/2014/main" id="{1FDA785D-8FE4-684C-BA56-12614782F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37620" name="Line 52">
            <a:extLst>
              <a:ext uri="{FF2B5EF4-FFF2-40B4-BE49-F238E27FC236}">
                <a16:creationId xmlns:a16="http://schemas.microsoft.com/office/drawing/2014/main" id="{1A96CFCF-4815-7B45-ABD2-14FB9CD99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21" name="Text Box 53">
            <a:extLst>
              <a:ext uri="{FF2B5EF4-FFF2-40B4-BE49-F238E27FC236}">
                <a16:creationId xmlns:a16="http://schemas.microsoft.com/office/drawing/2014/main" id="{62F355B1-D165-D847-9858-AFB10688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37622" name="Text Box 54">
            <a:extLst>
              <a:ext uri="{FF2B5EF4-FFF2-40B4-BE49-F238E27FC236}">
                <a16:creationId xmlns:a16="http://schemas.microsoft.com/office/drawing/2014/main" id="{5EDD9B92-2F59-1840-A81D-1E45ECAB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How would you classify this data?</a:t>
            </a:r>
          </a:p>
        </p:txBody>
      </p:sp>
      <p:sp>
        <p:nvSpPr>
          <p:cNvPr id="237623" name="Rectangle 55">
            <a:extLst>
              <a:ext uri="{FF2B5EF4-FFF2-40B4-BE49-F238E27FC236}">
                <a16:creationId xmlns:a16="http://schemas.microsoft.com/office/drawing/2014/main" id="{F8ED1168-AC01-934E-B194-1A6E76FD5BD1}"/>
              </a:ext>
            </a:extLst>
          </p:cNvPr>
          <p:cNvSpPr>
            <a:spLocks noChangeArrowheads="1"/>
          </p:cNvSpPr>
          <p:nvPr/>
        </p:nvSpPr>
        <p:spPr bwMode="auto">
          <a:xfrm rot="18866664">
            <a:off x="5486400" y="274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b=0</a:t>
            </a:r>
          </a:p>
        </p:txBody>
      </p:sp>
      <p:sp>
        <p:nvSpPr>
          <p:cNvPr id="237624" name="Rectangle 56">
            <a:extLst>
              <a:ext uri="{FF2B5EF4-FFF2-40B4-BE49-F238E27FC236}">
                <a16:creationId xmlns:a16="http://schemas.microsoft.com/office/drawing/2014/main" id="{E424F422-D42F-C54F-8EA1-C5D84A04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768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b&lt;0</a:t>
            </a:r>
          </a:p>
        </p:txBody>
      </p:sp>
      <p:sp>
        <p:nvSpPr>
          <p:cNvPr id="237625" name="Rectangle 57">
            <a:extLst>
              <a:ext uri="{FF2B5EF4-FFF2-40B4-BE49-F238E27FC236}">
                <a16:creationId xmlns:a16="http://schemas.microsoft.com/office/drawing/2014/main" id="{16B4CF3F-E70D-D040-A560-576263B91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b&gt;0</a:t>
            </a:r>
          </a:p>
        </p:txBody>
      </p:sp>
      <p:sp>
        <p:nvSpPr>
          <p:cNvPr id="56" name="Text Box 12">
            <a:extLst>
              <a:ext uri="{FF2B5EF4-FFF2-40B4-BE49-F238E27FC236}">
                <a16:creationId xmlns:a16="http://schemas.microsoft.com/office/drawing/2014/main" id="{848BF408-273C-9D41-8A58-CED8D7BA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50" y="1782762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57" name="Oval 13">
            <a:extLst>
              <a:ext uri="{FF2B5EF4-FFF2-40B4-BE49-F238E27FC236}">
                <a16:creationId xmlns:a16="http://schemas.microsoft.com/office/drawing/2014/main" id="{D95E4871-69E7-CB4D-B1FE-9A8B326F5D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457293" y="194548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4">
            <a:extLst>
              <a:ext uri="{FF2B5EF4-FFF2-40B4-BE49-F238E27FC236}">
                <a16:creationId xmlns:a16="http://schemas.microsoft.com/office/drawing/2014/main" id="{0E797450-50D1-9947-9333-8393D14182D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458087" y="240188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48">
            <a:extLst>
              <a:ext uri="{FF2B5EF4-FFF2-40B4-BE49-F238E27FC236}">
                <a16:creationId xmlns:a16="http://schemas.microsoft.com/office/drawing/2014/main" id="{D5895064-BE39-474A-980F-1A45157FA3B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046381" y="29710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75" grpId="0"/>
      <p:bldP spid="237577" grpId="0"/>
      <p:bldP spid="237579" grpId="0"/>
      <p:bldP spid="237619" grpId="0"/>
      <p:bldP spid="237623" grpId="0"/>
      <p:bldP spid="237624" grpId="0"/>
      <p:bldP spid="2376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Rectangle 4">
            <a:extLst>
              <a:ext uri="{FF2B5EF4-FFF2-40B4-BE49-F238E27FC236}">
                <a16:creationId xmlns:a16="http://schemas.microsoft.com/office/drawing/2014/main" id="{C80EE1EF-E1D5-F443-85DB-565EDAFD1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What Functions are Kernels?</a:t>
            </a:r>
          </a:p>
        </p:txBody>
      </p:sp>
      <p:sp>
        <p:nvSpPr>
          <p:cNvPr id="314373" name="Rectangle 5">
            <a:extLst>
              <a:ext uri="{FF2B5EF4-FFF2-40B4-BE49-F238E27FC236}">
                <a16:creationId xmlns:a16="http://schemas.microsoft.com/office/drawing/2014/main" id="{54F43E0B-5D3F-D244-BF14-C61A48FC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</a:rPr>
              <a:t>For some functions </a:t>
            </a: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(x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,x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) checking that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            K</a:t>
            </a:r>
            <a:r>
              <a:rPr lang="en-US" altLang="zh-CN" sz="2400" b="1">
                <a:latin typeface="Times New Roman" panose="02020603050405020304" pitchFamily="18" charset="0"/>
              </a:rPr>
              <a:t>(x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,x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)= 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="1">
                <a:latin typeface="Times New Roman" panose="02020603050405020304" pitchFamily="18" charset="0"/>
              </a:rPr>
              <a:t>(x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T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="1">
                <a:latin typeface="Times New Roman" panose="02020603050405020304" pitchFamily="18" charset="0"/>
              </a:rPr>
              <a:t>(x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) can be cumbersome.</a:t>
            </a:r>
            <a:r>
              <a:rPr lang="en-US" altLang="zh-CN"/>
              <a:t> 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Mercer’s theorem: 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Every semi-positive definite symmetric function is a kernel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Semi-positive definite symmetric functions correspond to a semi-positive definite symmetric Gram matrix:</a:t>
            </a:r>
          </a:p>
          <a:p>
            <a:pPr algn="ctr">
              <a:buFont typeface="Wingdings" pitchFamily="2" charset="2"/>
              <a:buNone/>
            </a:pPr>
            <a:endParaRPr lang="en-US" altLang="zh-CN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314415" name="Group 47">
            <a:extLst>
              <a:ext uri="{FF2B5EF4-FFF2-40B4-BE49-F238E27FC236}">
                <a16:creationId xmlns:a16="http://schemas.microsoft.com/office/drawing/2014/main" id="{D2DDC4EC-6DDA-9941-ACE7-43163C7AEE84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4038600"/>
          <a:ext cx="6858000" cy="1950720"/>
        </p:xfrm>
        <a:graphic>
          <a:graphicData uri="http://schemas.openxmlformats.org/drawingml/2006/table">
            <a:tbl>
              <a:tblPr/>
              <a:tblGrid>
                <a:gridCol w="1370013">
                  <a:extLst>
                    <a:ext uri="{9D8B030D-6E8A-4147-A177-3AD203B41FA5}">
                      <a16:colId xmlns:a16="http://schemas.microsoft.com/office/drawing/2014/main" val="3496719320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24829531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58242204"/>
                    </a:ext>
                  </a:extLst>
                </a:gridCol>
                <a:gridCol w="1373188">
                  <a:extLst>
                    <a:ext uri="{9D8B030D-6E8A-4147-A177-3AD203B41FA5}">
                      <a16:colId xmlns:a16="http://schemas.microsoft.com/office/drawing/2014/main" val="268829759"/>
                    </a:ext>
                  </a:extLst>
                </a:gridCol>
                <a:gridCol w="1370012">
                  <a:extLst>
                    <a:ext uri="{9D8B030D-6E8A-4147-A177-3AD203B41FA5}">
                      <a16:colId xmlns:a16="http://schemas.microsoft.com/office/drawing/2014/main" val="2284550305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78971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913551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946678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56437"/>
                  </a:ext>
                </a:extLst>
              </a:tr>
            </a:tbl>
          </a:graphicData>
        </a:graphic>
      </p:graphicFrame>
      <p:sp>
        <p:nvSpPr>
          <p:cNvPr id="314412" name="Text Box 44">
            <a:extLst>
              <a:ext uri="{FF2B5EF4-FFF2-40B4-BE49-F238E27FC236}">
                <a16:creationId xmlns:a16="http://schemas.microsoft.com/office/drawing/2014/main" id="{F2072A7B-0CD7-2041-B046-8EDCF578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244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K=</a:t>
            </a:r>
          </a:p>
        </p:txBody>
      </p:sp>
    </p:spTree>
    <p:extLst>
      <p:ext uri="{BB962C8B-B14F-4D97-AF65-F5344CB8AC3E}">
        <p14:creationId xmlns:p14="http://schemas.microsoft.com/office/powerpoint/2010/main" val="336002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>
            <a:extLst>
              <a:ext uri="{FF2B5EF4-FFF2-40B4-BE49-F238E27FC236}">
                <a16:creationId xmlns:a16="http://schemas.microsoft.com/office/drawing/2014/main" id="{10881989-720B-BC4C-ABAC-204E084E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28588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Examples of Kernel Functions</a:t>
            </a:r>
          </a:p>
        </p:txBody>
      </p:sp>
      <p:sp>
        <p:nvSpPr>
          <p:cNvPr id="315397" name="Rectangle 5">
            <a:extLst>
              <a:ext uri="{FF2B5EF4-FFF2-40B4-BE49-F238E27FC236}">
                <a16:creationId xmlns:a16="http://schemas.microsoft.com/office/drawing/2014/main" id="{B1DB438D-ABE8-B940-B519-6428EB49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Linear: </a:t>
            </a:r>
            <a:r>
              <a:rPr lang="en-US" altLang="zh-CN" sz="2800" i="1" dirty="0"/>
              <a:t>K</a:t>
            </a:r>
            <a:r>
              <a:rPr lang="en-US" altLang="zh-CN" sz="2800" dirty="0"/>
              <a:t>(</a:t>
            </a:r>
            <a:r>
              <a:rPr lang="en-US" altLang="zh-CN" sz="2800" b="1" dirty="0" err="1"/>
              <a:t>x</a:t>
            </a:r>
            <a:r>
              <a:rPr lang="en-US" altLang="zh-CN" sz="2800" b="1" baseline="-25000" dirty="0" err="1"/>
              <a:t>i</a:t>
            </a:r>
            <a:r>
              <a:rPr lang="en-US" altLang="zh-CN" sz="2800" dirty="0" err="1"/>
              <a:t>,</a:t>
            </a:r>
            <a:r>
              <a:rPr lang="en-US" altLang="zh-CN" sz="2800" b="1" dirty="0" err="1"/>
              <a:t>x</a:t>
            </a:r>
            <a:r>
              <a:rPr lang="en-US" altLang="zh-CN" sz="2800" b="1" baseline="-25000" dirty="0" err="1"/>
              <a:t>j</a:t>
            </a:r>
            <a:r>
              <a:rPr lang="en-US" altLang="zh-CN" sz="2800" dirty="0"/>
              <a:t>)= </a:t>
            </a:r>
            <a:r>
              <a:rPr lang="en-US" altLang="zh-CN" sz="2800" b="1" dirty="0" err="1"/>
              <a:t>x</a:t>
            </a:r>
            <a:r>
              <a:rPr lang="en-US" altLang="zh-CN" sz="2800" b="1" baseline="-25000" dirty="0" err="1"/>
              <a:t>i</a:t>
            </a:r>
            <a:r>
              <a:rPr lang="en-US" altLang="zh-CN" sz="2800" b="1" baseline="30000" dirty="0" err="1"/>
              <a:t>T</a:t>
            </a:r>
            <a:r>
              <a:rPr lang="en-US" altLang="zh-CN" sz="2800" b="1" dirty="0" err="1"/>
              <a:t>x</a:t>
            </a:r>
            <a:r>
              <a:rPr lang="en-US" altLang="zh-CN" sz="2800" b="1" baseline="-25000" dirty="0" err="1"/>
              <a:t>j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400" dirty="0"/>
              <a:t>Polynomial of power </a:t>
            </a:r>
            <a:r>
              <a:rPr lang="en-US" altLang="zh-CN" sz="2400" i="1" dirty="0"/>
              <a:t>s</a:t>
            </a:r>
            <a:r>
              <a:rPr lang="en-US" altLang="zh-CN" sz="2400" dirty="0"/>
              <a:t>: </a:t>
            </a:r>
            <a:r>
              <a:rPr lang="en-US" altLang="zh-CN" sz="2400" i="1" dirty="0"/>
              <a:t>K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)= (1+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b="1" baseline="30000" dirty="0" err="1"/>
              <a:t>T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</a:t>
            </a:r>
            <a:r>
              <a:rPr lang="en-US" altLang="zh-CN" sz="2400" i="1" baseline="30000" dirty="0"/>
              <a:t>s</a:t>
            </a:r>
          </a:p>
          <a:p>
            <a:endParaRPr lang="en-US" altLang="zh-CN" sz="2400" dirty="0"/>
          </a:p>
          <a:p>
            <a:r>
              <a:rPr lang="en-US" altLang="zh-CN" sz="2400" dirty="0"/>
              <a:t>Gaussian (radial-basis function </a:t>
            </a:r>
            <a:r>
              <a:rPr lang="en-US" altLang="zh-CN" sz="2400"/>
              <a:t>RBF kernel):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Sigmoid: </a:t>
            </a:r>
            <a:r>
              <a:rPr lang="en-US" altLang="zh-CN" sz="2400" i="1" dirty="0"/>
              <a:t>K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)= tanh(</a:t>
            </a:r>
            <a:r>
              <a:rPr lang="el-GR" altLang="en-US" sz="2400" dirty="0">
                <a:cs typeface="Times New Roman" panose="02020603050405020304" pitchFamily="18" charset="0"/>
              </a:rPr>
              <a:t>β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0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 </a:t>
            </a:r>
            <a:r>
              <a:rPr lang="en-US" altLang="zh-CN" sz="2400" b="1" baseline="30000" dirty="0" err="1"/>
              <a:t>T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b="1" baseline="-25000" dirty="0"/>
              <a:t> </a:t>
            </a:r>
            <a:r>
              <a:rPr lang="en-US" altLang="zh-CN" sz="2400" dirty="0"/>
              <a:t>+ </a:t>
            </a:r>
            <a:r>
              <a:rPr lang="el-GR" altLang="en-US" sz="2400" dirty="0">
                <a:cs typeface="Times New Roman" panose="02020603050405020304" pitchFamily="18" charset="0"/>
              </a:rPr>
              <a:t>β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endParaRPr lang="en-US" altLang="zh-CN" sz="2400" i="1" baseline="30000" dirty="0"/>
          </a:p>
        </p:txBody>
      </p:sp>
      <p:graphicFrame>
        <p:nvGraphicFramePr>
          <p:cNvPr id="315399" name="Object 7">
            <a:extLst>
              <a:ext uri="{FF2B5EF4-FFF2-40B4-BE49-F238E27FC236}">
                <a16:creationId xmlns:a16="http://schemas.microsoft.com/office/drawing/2014/main" id="{2CADDDAE-C235-5B4D-B81C-CFC2F6EBA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3505201"/>
          <a:ext cx="394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40081200" imgH="11112500" progId="Equation.3">
                  <p:embed/>
                </p:oleObj>
              </mc:Choice>
              <mc:Fallback>
                <p:oleObj name="Equation" r:id="rId3" imgW="40081200" imgH="11112500" progId="Equation.3">
                  <p:embed/>
                  <p:pic>
                    <p:nvPicPr>
                      <p:cNvPr id="315399" name="Object 7">
                        <a:extLst>
                          <a:ext uri="{FF2B5EF4-FFF2-40B4-BE49-F238E27FC236}">
                            <a16:creationId xmlns:a16="http://schemas.microsoft.com/office/drawing/2014/main" id="{2CADDDAE-C235-5B4D-B81C-CFC2F6EBA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05201"/>
                        <a:ext cx="39481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016595F-7346-514A-B4A2-273E119B3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326" y="5787916"/>
            <a:ext cx="4032405" cy="6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>
            <a:extLst>
              <a:ext uri="{FF2B5EF4-FFF2-40B4-BE49-F238E27FC236}">
                <a16:creationId xmlns:a16="http://schemas.microsoft.com/office/drawing/2014/main" id="{FEAEF2B8-107A-7345-9DDC-AD529F6A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371601"/>
            <a:ext cx="10653712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SVM locates a separating hyperplane in the feature space and classify points in that space </a:t>
            </a:r>
          </a:p>
          <a:p>
            <a:r>
              <a:rPr lang="en-US" altLang="zh-CN" sz="2800" dirty="0"/>
              <a:t>It does not need to represent the space explicitly, simply by defining a </a:t>
            </a:r>
            <a:r>
              <a:rPr lang="en-US" altLang="zh-CN" sz="2800" i="1" dirty="0"/>
              <a:t>kernel</a:t>
            </a:r>
            <a:r>
              <a:rPr lang="en-US" altLang="zh-CN" sz="2800" dirty="0"/>
              <a:t> function</a:t>
            </a:r>
          </a:p>
          <a:p>
            <a:r>
              <a:rPr lang="en-US" altLang="zh-CN" sz="2800" dirty="0"/>
              <a:t>The kernel function simplify the dot product in the expanded feature space.</a:t>
            </a:r>
          </a:p>
        </p:txBody>
      </p:sp>
      <p:sp>
        <p:nvSpPr>
          <p:cNvPr id="351237" name="Rectangle 5">
            <a:extLst>
              <a:ext uri="{FF2B5EF4-FFF2-40B4-BE49-F238E27FC236}">
                <a16:creationId xmlns:a16="http://schemas.microsoft.com/office/drawing/2014/main" id="{7EE51CAA-EB67-6F40-93C0-7D278DFCF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79388"/>
            <a:ext cx="10515600" cy="1325563"/>
          </a:xfrm>
        </p:spPr>
        <p:txBody>
          <a:bodyPr/>
          <a:lstStyle/>
          <a:p>
            <a:r>
              <a:rPr lang="en-US" altLang="zh-CN" dirty="0"/>
              <a:t>Nonlinear SVM - Overview</a:t>
            </a:r>
          </a:p>
        </p:txBody>
      </p:sp>
    </p:spTree>
    <p:extLst>
      <p:ext uri="{BB962C8B-B14F-4D97-AF65-F5344CB8AC3E}">
        <p14:creationId xmlns:p14="http://schemas.microsoft.com/office/powerpoint/2010/main" val="284058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E072-3E56-2B4E-9D89-16E2A8A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Exclusive Or (XOR)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D59D7-CBDE-F04C-9A06-63B88808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285387"/>
            <a:ext cx="8439150" cy="3066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B1E0E6-AE4A-DF4C-8A00-50DFF3566372}"/>
              </a:ext>
            </a:extLst>
          </p:cNvPr>
          <p:cNvSpPr/>
          <p:nvPr/>
        </p:nvSpPr>
        <p:spPr>
          <a:xfrm>
            <a:off x="442911" y="5576830"/>
            <a:ext cx="11749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The training algorithm does not converge, but keeps on cycling through two different wrong solutions.</a:t>
            </a:r>
          </a:p>
        </p:txBody>
      </p:sp>
    </p:spTree>
    <p:extLst>
      <p:ext uri="{BB962C8B-B14F-4D97-AF65-F5344CB8AC3E}">
        <p14:creationId xmlns:p14="http://schemas.microsoft.com/office/powerpoint/2010/main" val="2884585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029DFF-A3BE-3F4A-B7E9-655402E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using SVM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E7618-D868-0C49-8A4C-BBD33792AF06}"/>
              </a:ext>
            </a:extLst>
          </p:cNvPr>
          <p:cNvSpPr/>
          <p:nvPr/>
        </p:nvSpPr>
        <p:spPr>
          <a:xfrm>
            <a:off x="838200" y="1465987"/>
            <a:ext cx="9920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introduce a basis of all terms up to quadratic in our two features: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15AC3-FA2B-5643-8993-922B390E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12" y="1522412"/>
            <a:ext cx="2667000" cy="27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612EC-F71D-D243-B8C8-9E748EB8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1991450"/>
            <a:ext cx="34671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07294-CF9A-6245-AF8C-5B7A0CAAF3A5}"/>
              </a:ext>
            </a:extLst>
          </p:cNvPr>
          <p:cNvSpPr txBox="1"/>
          <p:nvPr/>
        </p:nvSpPr>
        <p:spPr>
          <a:xfrm>
            <a:off x="2514600" y="2206834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465E3-C7CC-374E-A859-2D5B181494D4}"/>
              </a:ext>
            </a:extLst>
          </p:cNvPr>
          <p:cNvSpPr txBox="1"/>
          <p:nvPr/>
        </p:nvSpPr>
        <p:spPr>
          <a:xfrm>
            <a:off x="2514599" y="2854187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2DF32-62D7-D548-A126-2EF5590CC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294" y="2936181"/>
            <a:ext cx="3848100" cy="266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C7074B-9D3A-2543-B64A-EC44F6B7DD6F}"/>
              </a:ext>
            </a:extLst>
          </p:cNvPr>
          <p:cNvSpPr txBox="1"/>
          <p:nvPr/>
        </p:nvSpPr>
        <p:spPr>
          <a:xfrm>
            <a:off x="2549481" y="35950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DEB439-6A37-C549-8F25-0236F9659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0" y="3646350"/>
            <a:ext cx="977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3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87B541CD-B1DD-544E-8A64-29F4A2C45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229600" cy="712788"/>
          </a:xfrm>
        </p:spPr>
        <p:txBody>
          <a:bodyPr/>
          <a:lstStyle/>
          <a:p>
            <a:r>
              <a:rPr lang="en-US" altLang="zh-CN" sz="3800"/>
              <a:t>Some Issues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B1066CAA-8BC7-3947-BA51-7EB90661E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143000"/>
            <a:ext cx="10144125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Choice of kernel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- Gaussian or polynomial kernel is default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- if ineffective, more elaborate kernels are needed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- domain experts can give assistance in formulating appropriate similarity measures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Choice of kernel parameters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- e.g. </a:t>
            </a:r>
            <a:r>
              <a:rPr lang="en-CA" altLang="zh-CN" sz="2000" dirty="0" err="1"/>
              <a:t>σ</a:t>
            </a:r>
            <a:r>
              <a:rPr lang="en-CA" altLang="zh-CN" sz="2000" dirty="0"/>
              <a:t> in Gaussian kernel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- </a:t>
            </a:r>
            <a:r>
              <a:rPr lang="en-CA" altLang="zh-CN" sz="2000" dirty="0" err="1"/>
              <a:t>σ</a:t>
            </a:r>
            <a:r>
              <a:rPr lang="en-CA" altLang="zh-CN" sz="2000" dirty="0"/>
              <a:t> is the distance between closest points with different classifications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-</a:t>
            </a:r>
            <a:r>
              <a:rPr lang="en-CA" altLang="zh-CN" sz="2000" dirty="0"/>
              <a:t> In the absence of reliable criteria, applications rely on the use of a validation set or cross-validation to set such parameters.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CA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Optimization criterion</a:t>
            </a:r>
            <a:r>
              <a:rPr lang="en-US" altLang="zh-CN" sz="2100" dirty="0"/>
              <a:t> – Hard margin </a:t>
            </a:r>
            <a:r>
              <a:rPr lang="en-US" altLang="zh-CN" sz="2100" dirty="0" err="1"/>
              <a:t>v.s</a:t>
            </a:r>
            <a:r>
              <a:rPr lang="en-US" altLang="zh-CN" sz="2100" dirty="0"/>
              <a:t>. Soft margin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- a series of experiments in which various parameters are tested </a:t>
            </a:r>
          </a:p>
        </p:txBody>
      </p:sp>
    </p:spTree>
    <p:extLst>
      <p:ext uri="{BB962C8B-B14F-4D97-AF65-F5344CB8AC3E}">
        <p14:creationId xmlns:p14="http://schemas.microsoft.com/office/powerpoint/2010/main" val="212176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>
            <a:extLst>
              <a:ext uri="{FF2B5EF4-FFF2-40B4-BE49-F238E27FC236}">
                <a16:creationId xmlns:a16="http://schemas.microsoft.com/office/drawing/2014/main" id="{ACB865F4-32E6-9740-8B09-85D43DF00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88" y="175343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Linear Classifiers</a:t>
            </a:r>
          </a:p>
        </p:txBody>
      </p:sp>
      <p:sp>
        <p:nvSpPr>
          <p:cNvPr id="238597" name="Rectangle 5">
            <a:extLst>
              <a:ext uri="{FF2B5EF4-FFF2-40B4-BE49-F238E27FC236}">
                <a16:creationId xmlns:a16="http://schemas.microsoft.com/office/drawing/2014/main" id="{DB6AA3F3-1C6D-F347-895D-3E85E29D9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38598" name="Line 6">
            <a:extLst>
              <a:ext uri="{FF2B5EF4-FFF2-40B4-BE49-F238E27FC236}">
                <a16:creationId xmlns:a16="http://schemas.microsoft.com/office/drawing/2014/main" id="{5CE982F4-9FEA-DD4F-80A4-F3157361F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95D4D653-1A6B-8C49-93C5-42A18ED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38600" name="Line 8">
            <a:extLst>
              <a:ext uri="{FF2B5EF4-FFF2-40B4-BE49-F238E27FC236}">
                <a16:creationId xmlns:a16="http://schemas.microsoft.com/office/drawing/2014/main" id="{C8E1F976-3B2B-3645-9E46-54061B614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601" name="Text Box 9">
            <a:extLst>
              <a:ext uri="{FF2B5EF4-FFF2-40B4-BE49-F238E27FC236}">
                <a16:creationId xmlns:a16="http://schemas.microsoft.com/office/drawing/2014/main" id="{D2F65344-9B0F-2A42-9E37-BBE9C07A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238602" name="Line 10">
            <a:extLst>
              <a:ext uri="{FF2B5EF4-FFF2-40B4-BE49-F238E27FC236}">
                <a16:creationId xmlns:a16="http://schemas.microsoft.com/office/drawing/2014/main" id="{CB344B9B-7336-D24C-82F3-2D7E64CF4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603" name="Text Box 11">
            <a:extLst>
              <a:ext uri="{FF2B5EF4-FFF2-40B4-BE49-F238E27FC236}">
                <a16:creationId xmlns:a16="http://schemas.microsoft.com/office/drawing/2014/main" id="{241BF9F6-46CF-3643-A9B6-9223E7D09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238604" name="Text Box 12">
            <a:extLst>
              <a:ext uri="{FF2B5EF4-FFF2-40B4-BE49-F238E27FC236}">
                <a16:creationId xmlns:a16="http://schemas.microsoft.com/office/drawing/2014/main" id="{CBA62E26-FB76-5D47-8887-730D5DED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50" y="1782762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238605" name="Oval 13">
            <a:extLst>
              <a:ext uri="{FF2B5EF4-FFF2-40B4-BE49-F238E27FC236}">
                <a16:creationId xmlns:a16="http://schemas.microsoft.com/office/drawing/2014/main" id="{1E1920BA-CB0B-EE41-947A-50CFCE3304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457293" y="194548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6" name="Oval 14">
            <a:extLst>
              <a:ext uri="{FF2B5EF4-FFF2-40B4-BE49-F238E27FC236}">
                <a16:creationId xmlns:a16="http://schemas.microsoft.com/office/drawing/2014/main" id="{0ECF2779-6CD2-5A4F-98A7-FB9485F28E3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458087" y="240188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7" name="Line 15">
            <a:extLst>
              <a:ext uri="{FF2B5EF4-FFF2-40B4-BE49-F238E27FC236}">
                <a16:creationId xmlns:a16="http://schemas.microsoft.com/office/drawing/2014/main" id="{4539B474-4966-5440-9C35-D05DA44DB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608" name="Line 16">
            <a:extLst>
              <a:ext uri="{FF2B5EF4-FFF2-40B4-BE49-F238E27FC236}">
                <a16:creationId xmlns:a16="http://schemas.microsoft.com/office/drawing/2014/main" id="{F71904EB-0508-2947-A023-A288CE1CE4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8609" name="Oval 17">
            <a:extLst>
              <a:ext uri="{FF2B5EF4-FFF2-40B4-BE49-F238E27FC236}">
                <a16:creationId xmlns:a16="http://schemas.microsoft.com/office/drawing/2014/main" id="{D65733A9-5881-B149-B0CA-DEF2AC79CD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0" name="Oval 18">
            <a:extLst>
              <a:ext uri="{FF2B5EF4-FFF2-40B4-BE49-F238E27FC236}">
                <a16:creationId xmlns:a16="http://schemas.microsoft.com/office/drawing/2014/main" id="{DB3C01A5-74C0-2447-A524-3C612C2F1B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1" name="Oval 19">
            <a:extLst>
              <a:ext uri="{FF2B5EF4-FFF2-40B4-BE49-F238E27FC236}">
                <a16:creationId xmlns:a16="http://schemas.microsoft.com/office/drawing/2014/main" id="{7862FD34-548D-8C47-80CD-7275873171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2" name="Oval 20">
            <a:extLst>
              <a:ext uri="{FF2B5EF4-FFF2-40B4-BE49-F238E27FC236}">
                <a16:creationId xmlns:a16="http://schemas.microsoft.com/office/drawing/2014/main" id="{2DAA3BD1-D0AC-9444-8EB7-AAF5ADC6F6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3" name="Oval 21">
            <a:extLst>
              <a:ext uri="{FF2B5EF4-FFF2-40B4-BE49-F238E27FC236}">
                <a16:creationId xmlns:a16="http://schemas.microsoft.com/office/drawing/2014/main" id="{3145EC31-3EC9-0A42-8185-CA4808BAD0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4" name="Oval 22">
            <a:extLst>
              <a:ext uri="{FF2B5EF4-FFF2-40B4-BE49-F238E27FC236}">
                <a16:creationId xmlns:a16="http://schemas.microsoft.com/office/drawing/2014/main" id="{5D2D7DF2-3B8D-8F41-B88F-72B8D9AEF3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5" name="Oval 23">
            <a:extLst>
              <a:ext uri="{FF2B5EF4-FFF2-40B4-BE49-F238E27FC236}">
                <a16:creationId xmlns:a16="http://schemas.microsoft.com/office/drawing/2014/main" id="{484C71B1-C1D4-DF40-BDD8-EB4E8EB53E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6" name="Oval 24">
            <a:extLst>
              <a:ext uri="{FF2B5EF4-FFF2-40B4-BE49-F238E27FC236}">
                <a16:creationId xmlns:a16="http://schemas.microsoft.com/office/drawing/2014/main" id="{AD214345-1CC8-0041-BB4D-64E8F0BF7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Oval 25">
            <a:extLst>
              <a:ext uri="{FF2B5EF4-FFF2-40B4-BE49-F238E27FC236}">
                <a16:creationId xmlns:a16="http://schemas.microsoft.com/office/drawing/2014/main" id="{54AA7044-02BB-C744-9BE3-A42F462CBC4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8" name="Oval 26">
            <a:extLst>
              <a:ext uri="{FF2B5EF4-FFF2-40B4-BE49-F238E27FC236}">
                <a16:creationId xmlns:a16="http://schemas.microsoft.com/office/drawing/2014/main" id="{E7888B31-4D31-7F44-B3B9-E7B1DED23C6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9" name="Oval 27">
            <a:extLst>
              <a:ext uri="{FF2B5EF4-FFF2-40B4-BE49-F238E27FC236}">
                <a16:creationId xmlns:a16="http://schemas.microsoft.com/office/drawing/2014/main" id="{B9D3E1AF-D52D-2A46-9F3C-BCCACAFA6CA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0" name="Oval 28">
            <a:extLst>
              <a:ext uri="{FF2B5EF4-FFF2-40B4-BE49-F238E27FC236}">
                <a16:creationId xmlns:a16="http://schemas.microsoft.com/office/drawing/2014/main" id="{D25A9F05-CD0E-404D-8D57-B53E640007F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1" name="Oval 29">
            <a:extLst>
              <a:ext uri="{FF2B5EF4-FFF2-40B4-BE49-F238E27FC236}">
                <a16:creationId xmlns:a16="http://schemas.microsoft.com/office/drawing/2014/main" id="{6352398C-4B07-4045-99E5-54398D784DC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2" name="Oval 30">
            <a:extLst>
              <a:ext uri="{FF2B5EF4-FFF2-40B4-BE49-F238E27FC236}">
                <a16:creationId xmlns:a16="http://schemas.microsoft.com/office/drawing/2014/main" id="{94C0E4B6-E1BB-9F44-B90E-0978277AED3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3" name="Oval 31">
            <a:extLst>
              <a:ext uri="{FF2B5EF4-FFF2-40B4-BE49-F238E27FC236}">
                <a16:creationId xmlns:a16="http://schemas.microsoft.com/office/drawing/2014/main" id="{56902E02-7324-0145-95DA-CBBCF8FE2F2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4" name="Oval 32">
            <a:extLst>
              <a:ext uri="{FF2B5EF4-FFF2-40B4-BE49-F238E27FC236}">
                <a16:creationId xmlns:a16="http://schemas.microsoft.com/office/drawing/2014/main" id="{98B61795-9FD3-3C42-B628-F1A74795F9B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5" name="Oval 33">
            <a:extLst>
              <a:ext uri="{FF2B5EF4-FFF2-40B4-BE49-F238E27FC236}">
                <a16:creationId xmlns:a16="http://schemas.microsoft.com/office/drawing/2014/main" id="{009E62F0-738A-DC4B-B42C-8021759CE7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6" name="Oval 34">
            <a:extLst>
              <a:ext uri="{FF2B5EF4-FFF2-40B4-BE49-F238E27FC236}">
                <a16:creationId xmlns:a16="http://schemas.microsoft.com/office/drawing/2014/main" id="{4DD29E66-8813-EF4D-A1A3-57E44B9426D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7" name="Oval 35">
            <a:extLst>
              <a:ext uri="{FF2B5EF4-FFF2-40B4-BE49-F238E27FC236}">
                <a16:creationId xmlns:a16="http://schemas.microsoft.com/office/drawing/2014/main" id="{85FDE176-55DB-8642-9425-DC1A78C1B91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8" name="Oval 36">
            <a:extLst>
              <a:ext uri="{FF2B5EF4-FFF2-40B4-BE49-F238E27FC236}">
                <a16:creationId xmlns:a16="http://schemas.microsoft.com/office/drawing/2014/main" id="{71FA17DB-163B-E649-BEED-B25AFC17674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9" name="Oval 37">
            <a:extLst>
              <a:ext uri="{FF2B5EF4-FFF2-40B4-BE49-F238E27FC236}">
                <a16:creationId xmlns:a16="http://schemas.microsoft.com/office/drawing/2014/main" id="{6EFA6BDD-8787-EC44-A95F-4A6286B7389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0" name="Oval 38">
            <a:extLst>
              <a:ext uri="{FF2B5EF4-FFF2-40B4-BE49-F238E27FC236}">
                <a16:creationId xmlns:a16="http://schemas.microsoft.com/office/drawing/2014/main" id="{2FA49C9D-F24E-E549-8BE8-E89896D91F2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1" name="Oval 39">
            <a:extLst>
              <a:ext uri="{FF2B5EF4-FFF2-40B4-BE49-F238E27FC236}">
                <a16:creationId xmlns:a16="http://schemas.microsoft.com/office/drawing/2014/main" id="{7983CE63-AE3C-DC42-8504-EAC147F99F9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2" name="Oval 40">
            <a:extLst>
              <a:ext uri="{FF2B5EF4-FFF2-40B4-BE49-F238E27FC236}">
                <a16:creationId xmlns:a16="http://schemas.microsoft.com/office/drawing/2014/main" id="{B4634AFF-7E29-A442-A9B7-16656A2B73E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3" name="Oval 41">
            <a:extLst>
              <a:ext uri="{FF2B5EF4-FFF2-40B4-BE49-F238E27FC236}">
                <a16:creationId xmlns:a16="http://schemas.microsoft.com/office/drawing/2014/main" id="{AB738749-A5A6-2A4D-B772-B05CD0878D4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4" name="Oval 42">
            <a:extLst>
              <a:ext uri="{FF2B5EF4-FFF2-40B4-BE49-F238E27FC236}">
                <a16:creationId xmlns:a16="http://schemas.microsoft.com/office/drawing/2014/main" id="{B4C032EB-8079-3043-A157-4963D8F4530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5" name="Oval 43">
            <a:extLst>
              <a:ext uri="{FF2B5EF4-FFF2-40B4-BE49-F238E27FC236}">
                <a16:creationId xmlns:a16="http://schemas.microsoft.com/office/drawing/2014/main" id="{BA99A6F1-94A2-3246-8BF8-56B2CDEF43B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6" name="Oval 44">
            <a:extLst>
              <a:ext uri="{FF2B5EF4-FFF2-40B4-BE49-F238E27FC236}">
                <a16:creationId xmlns:a16="http://schemas.microsoft.com/office/drawing/2014/main" id="{0C3B25EB-46D0-B547-BCAF-C07339080AF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7" name="Oval 45">
            <a:extLst>
              <a:ext uri="{FF2B5EF4-FFF2-40B4-BE49-F238E27FC236}">
                <a16:creationId xmlns:a16="http://schemas.microsoft.com/office/drawing/2014/main" id="{3C923985-A1C4-A74B-B38D-F0E8CE8B0F4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8" name="Oval 46">
            <a:extLst>
              <a:ext uri="{FF2B5EF4-FFF2-40B4-BE49-F238E27FC236}">
                <a16:creationId xmlns:a16="http://schemas.microsoft.com/office/drawing/2014/main" id="{317C4340-BE52-F246-A76C-64F7F40F990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9" name="Oval 47">
            <a:extLst>
              <a:ext uri="{FF2B5EF4-FFF2-40B4-BE49-F238E27FC236}">
                <a16:creationId xmlns:a16="http://schemas.microsoft.com/office/drawing/2014/main" id="{68873CD1-BED6-C447-9D15-021EB20BDE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40" name="Oval 48">
            <a:extLst>
              <a:ext uri="{FF2B5EF4-FFF2-40B4-BE49-F238E27FC236}">
                <a16:creationId xmlns:a16="http://schemas.microsoft.com/office/drawing/2014/main" id="{FB9B087E-A801-BB48-B35F-A0C37B505FB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046381" y="29710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41" name="Oval 49">
            <a:extLst>
              <a:ext uri="{FF2B5EF4-FFF2-40B4-BE49-F238E27FC236}">
                <a16:creationId xmlns:a16="http://schemas.microsoft.com/office/drawing/2014/main" id="{1FF17F73-B8F3-0A4E-9F32-70C59A88FA4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42" name="Oval 50">
            <a:extLst>
              <a:ext uri="{FF2B5EF4-FFF2-40B4-BE49-F238E27FC236}">
                <a16:creationId xmlns:a16="http://schemas.microsoft.com/office/drawing/2014/main" id="{348838DA-BBD9-F041-929B-A0AADF3CE6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43" name="Text Box 51">
            <a:extLst>
              <a:ext uri="{FF2B5EF4-FFF2-40B4-BE49-F238E27FC236}">
                <a16:creationId xmlns:a16="http://schemas.microsoft.com/office/drawing/2014/main" id="{1C158CAB-1527-5843-86FE-489D7F87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+</a:t>
            </a:r>
            <a:r>
              <a:rPr lang="en-US" altLang="zh-CN" sz="2000" i="1">
                <a:latin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38644" name="Line 52">
            <a:extLst>
              <a:ext uri="{FF2B5EF4-FFF2-40B4-BE49-F238E27FC236}">
                <a16:creationId xmlns:a16="http://schemas.microsoft.com/office/drawing/2014/main" id="{46B688D2-1E9D-4A45-98B3-2FA8D4BCE1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8645" name="Text Box 53">
            <a:extLst>
              <a:ext uri="{FF2B5EF4-FFF2-40B4-BE49-F238E27FC236}">
                <a16:creationId xmlns:a16="http://schemas.microsoft.com/office/drawing/2014/main" id="{9FCD465B-C634-D743-8A05-14D21F6BE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38646" name="Text Box 54">
            <a:extLst>
              <a:ext uri="{FF2B5EF4-FFF2-40B4-BE49-F238E27FC236}">
                <a16:creationId xmlns:a16="http://schemas.microsoft.com/office/drawing/2014/main" id="{2E7CFC77-924C-A244-B60C-E9B0ACBC5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How would you classify this data?</a:t>
            </a:r>
          </a:p>
        </p:txBody>
      </p:sp>
    </p:spTree>
    <p:extLst>
      <p:ext uri="{BB962C8B-B14F-4D97-AF65-F5344CB8AC3E}">
        <p14:creationId xmlns:p14="http://schemas.microsoft.com/office/powerpoint/2010/main" val="90608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>
            <a:extLst>
              <a:ext uri="{FF2B5EF4-FFF2-40B4-BE49-F238E27FC236}">
                <a16:creationId xmlns:a16="http://schemas.microsoft.com/office/drawing/2014/main" id="{2D98D1A6-F0BF-5547-B810-88FA9A89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36538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Linear Classifiers</a:t>
            </a: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3BFCBD6F-AAC5-924B-AC47-1D3861200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39622" name="Line 6">
            <a:extLst>
              <a:ext uri="{FF2B5EF4-FFF2-40B4-BE49-F238E27FC236}">
                <a16:creationId xmlns:a16="http://schemas.microsoft.com/office/drawing/2014/main" id="{36503752-F3B9-9449-9A15-294D3C2B8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3" name="Text Box 7">
            <a:extLst>
              <a:ext uri="{FF2B5EF4-FFF2-40B4-BE49-F238E27FC236}">
                <a16:creationId xmlns:a16="http://schemas.microsoft.com/office/drawing/2014/main" id="{53948EE3-03A1-5549-B0C5-5AA022E4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39624" name="Line 8">
            <a:extLst>
              <a:ext uri="{FF2B5EF4-FFF2-40B4-BE49-F238E27FC236}">
                <a16:creationId xmlns:a16="http://schemas.microsoft.com/office/drawing/2014/main" id="{0B48855A-88F8-8E4E-A3A0-3910D4FC1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5" name="Text Box 9">
            <a:extLst>
              <a:ext uri="{FF2B5EF4-FFF2-40B4-BE49-F238E27FC236}">
                <a16:creationId xmlns:a16="http://schemas.microsoft.com/office/drawing/2014/main" id="{6D4FE0BA-5FB1-A241-AB7B-4DB60CF89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239626" name="Line 10">
            <a:extLst>
              <a:ext uri="{FF2B5EF4-FFF2-40B4-BE49-F238E27FC236}">
                <a16:creationId xmlns:a16="http://schemas.microsoft.com/office/drawing/2014/main" id="{F57A1724-9435-8947-822D-8F7109B45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7" name="Text Box 11">
            <a:extLst>
              <a:ext uri="{FF2B5EF4-FFF2-40B4-BE49-F238E27FC236}">
                <a16:creationId xmlns:a16="http://schemas.microsoft.com/office/drawing/2014/main" id="{E6742C26-F73A-094A-85B3-873F0ED1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239631" name="Line 15">
            <a:extLst>
              <a:ext uri="{FF2B5EF4-FFF2-40B4-BE49-F238E27FC236}">
                <a16:creationId xmlns:a16="http://schemas.microsoft.com/office/drawing/2014/main" id="{A1169180-AC3D-B34B-841E-4AB7F3F7D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32" name="Line 16">
            <a:extLst>
              <a:ext uri="{FF2B5EF4-FFF2-40B4-BE49-F238E27FC236}">
                <a16:creationId xmlns:a16="http://schemas.microsoft.com/office/drawing/2014/main" id="{1322F6D0-D8E5-1248-85C0-BA0B8BD39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9633" name="Oval 17">
            <a:extLst>
              <a:ext uri="{FF2B5EF4-FFF2-40B4-BE49-F238E27FC236}">
                <a16:creationId xmlns:a16="http://schemas.microsoft.com/office/drawing/2014/main" id="{5D58F3D9-96C8-884F-8BD3-676AD023D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4" name="Oval 18">
            <a:extLst>
              <a:ext uri="{FF2B5EF4-FFF2-40B4-BE49-F238E27FC236}">
                <a16:creationId xmlns:a16="http://schemas.microsoft.com/office/drawing/2014/main" id="{C5AFDEA3-826E-4A4C-B3DA-D3440F54E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5" name="Oval 19">
            <a:extLst>
              <a:ext uri="{FF2B5EF4-FFF2-40B4-BE49-F238E27FC236}">
                <a16:creationId xmlns:a16="http://schemas.microsoft.com/office/drawing/2014/main" id="{63DF2A85-2F8C-A548-B2F1-EB0A476393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6" name="Oval 20">
            <a:extLst>
              <a:ext uri="{FF2B5EF4-FFF2-40B4-BE49-F238E27FC236}">
                <a16:creationId xmlns:a16="http://schemas.microsoft.com/office/drawing/2014/main" id="{4A34A706-EFD0-F442-BD2D-B4928BA388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7" name="Oval 21">
            <a:extLst>
              <a:ext uri="{FF2B5EF4-FFF2-40B4-BE49-F238E27FC236}">
                <a16:creationId xmlns:a16="http://schemas.microsoft.com/office/drawing/2014/main" id="{EA43E308-6C55-224A-986B-C1152A7E3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8" name="Oval 22">
            <a:extLst>
              <a:ext uri="{FF2B5EF4-FFF2-40B4-BE49-F238E27FC236}">
                <a16:creationId xmlns:a16="http://schemas.microsoft.com/office/drawing/2014/main" id="{0D691E0E-AF82-784C-B912-EA89725C38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9" name="Oval 23">
            <a:extLst>
              <a:ext uri="{FF2B5EF4-FFF2-40B4-BE49-F238E27FC236}">
                <a16:creationId xmlns:a16="http://schemas.microsoft.com/office/drawing/2014/main" id="{EF7F2F3D-007B-434D-8186-E21899C185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0" name="Oval 24">
            <a:extLst>
              <a:ext uri="{FF2B5EF4-FFF2-40B4-BE49-F238E27FC236}">
                <a16:creationId xmlns:a16="http://schemas.microsoft.com/office/drawing/2014/main" id="{B32AB7D8-915A-724A-9722-848FAD58A8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1" name="Oval 25">
            <a:extLst>
              <a:ext uri="{FF2B5EF4-FFF2-40B4-BE49-F238E27FC236}">
                <a16:creationId xmlns:a16="http://schemas.microsoft.com/office/drawing/2014/main" id="{15DF72B1-387E-4044-A174-742251E7FC1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2" name="Oval 26">
            <a:extLst>
              <a:ext uri="{FF2B5EF4-FFF2-40B4-BE49-F238E27FC236}">
                <a16:creationId xmlns:a16="http://schemas.microsoft.com/office/drawing/2014/main" id="{15D50B09-4412-FC43-A8D6-0D8A4A4F184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3" name="Oval 27">
            <a:extLst>
              <a:ext uri="{FF2B5EF4-FFF2-40B4-BE49-F238E27FC236}">
                <a16:creationId xmlns:a16="http://schemas.microsoft.com/office/drawing/2014/main" id="{BFA811E7-8166-AC49-9674-D5B2DA7F91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4" name="Oval 28">
            <a:extLst>
              <a:ext uri="{FF2B5EF4-FFF2-40B4-BE49-F238E27FC236}">
                <a16:creationId xmlns:a16="http://schemas.microsoft.com/office/drawing/2014/main" id="{CD114702-F0CA-A144-9C4B-3C216CB0ABE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5" name="Oval 29">
            <a:extLst>
              <a:ext uri="{FF2B5EF4-FFF2-40B4-BE49-F238E27FC236}">
                <a16:creationId xmlns:a16="http://schemas.microsoft.com/office/drawing/2014/main" id="{72586E9D-B24A-354E-9FE1-2C998867C61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6" name="Oval 30">
            <a:extLst>
              <a:ext uri="{FF2B5EF4-FFF2-40B4-BE49-F238E27FC236}">
                <a16:creationId xmlns:a16="http://schemas.microsoft.com/office/drawing/2014/main" id="{65F0D521-9AF4-6B40-A922-3855F382192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7" name="Oval 31">
            <a:extLst>
              <a:ext uri="{FF2B5EF4-FFF2-40B4-BE49-F238E27FC236}">
                <a16:creationId xmlns:a16="http://schemas.microsoft.com/office/drawing/2014/main" id="{1C91B880-BF18-5744-8ED9-A0150B0631C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8" name="Oval 32">
            <a:extLst>
              <a:ext uri="{FF2B5EF4-FFF2-40B4-BE49-F238E27FC236}">
                <a16:creationId xmlns:a16="http://schemas.microsoft.com/office/drawing/2014/main" id="{112D53A4-83C9-3C4D-BCEC-FF20C65DC86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9" name="Oval 33">
            <a:extLst>
              <a:ext uri="{FF2B5EF4-FFF2-40B4-BE49-F238E27FC236}">
                <a16:creationId xmlns:a16="http://schemas.microsoft.com/office/drawing/2014/main" id="{97E89303-E8E3-694B-B30A-0A16B081BEC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0" name="Oval 34">
            <a:extLst>
              <a:ext uri="{FF2B5EF4-FFF2-40B4-BE49-F238E27FC236}">
                <a16:creationId xmlns:a16="http://schemas.microsoft.com/office/drawing/2014/main" id="{D6089F3A-FA26-A946-8285-537285F95E2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1" name="Oval 35">
            <a:extLst>
              <a:ext uri="{FF2B5EF4-FFF2-40B4-BE49-F238E27FC236}">
                <a16:creationId xmlns:a16="http://schemas.microsoft.com/office/drawing/2014/main" id="{7DB559A9-A392-FC4A-AEF5-1D17F380E14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2" name="Oval 36">
            <a:extLst>
              <a:ext uri="{FF2B5EF4-FFF2-40B4-BE49-F238E27FC236}">
                <a16:creationId xmlns:a16="http://schemas.microsoft.com/office/drawing/2014/main" id="{A37B0B70-92E0-524D-94A9-29F3A058B6A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3" name="Oval 37">
            <a:extLst>
              <a:ext uri="{FF2B5EF4-FFF2-40B4-BE49-F238E27FC236}">
                <a16:creationId xmlns:a16="http://schemas.microsoft.com/office/drawing/2014/main" id="{3F83BECD-3CFB-974C-90B4-D37D6F7A8A5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4" name="Oval 38">
            <a:extLst>
              <a:ext uri="{FF2B5EF4-FFF2-40B4-BE49-F238E27FC236}">
                <a16:creationId xmlns:a16="http://schemas.microsoft.com/office/drawing/2014/main" id="{1F685203-CE7F-F144-B783-D017EF78295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5" name="Oval 39">
            <a:extLst>
              <a:ext uri="{FF2B5EF4-FFF2-40B4-BE49-F238E27FC236}">
                <a16:creationId xmlns:a16="http://schemas.microsoft.com/office/drawing/2014/main" id="{4F2F9E8C-AF75-8D4E-89A9-1D3A2298876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6" name="Oval 40">
            <a:extLst>
              <a:ext uri="{FF2B5EF4-FFF2-40B4-BE49-F238E27FC236}">
                <a16:creationId xmlns:a16="http://schemas.microsoft.com/office/drawing/2014/main" id="{A68C5028-8247-8643-89D0-400E9DBCBDB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7" name="Oval 41">
            <a:extLst>
              <a:ext uri="{FF2B5EF4-FFF2-40B4-BE49-F238E27FC236}">
                <a16:creationId xmlns:a16="http://schemas.microsoft.com/office/drawing/2014/main" id="{84D4D32C-B6BD-7747-8833-472DB547200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8" name="Oval 42">
            <a:extLst>
              <a:ext uri="{FF2B5EF4-FFF2-40B4-BE49-F238E27FC236}">
                <a16:creationId xmlns:a16="http://schemas.microsoft.com/office/drawing/2014/main" id="{EA6A52F9-0667-834B-8EC0-46056B93E0D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9" name="Oval 43">
            <a:extLst>
              <a:ext uri="{FF2B5EF4-FFF2-40B4-BE49-F238E27FC236}">
                <a16:creationId xmlns:a16="http://schemas.microsoft.com/office/drawing/2014/main" id="{9A9B7261-FFCD-1A41-AAD4-AE22D2C5F72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0" name="Oval 44">
            <a:extLst>
              <a:ext uri="{FF2B5EF4-FFF2-40B4-BE49-F238E27FC236}">
                <a16:creationId xmlns:a16="http://schemas.microsoft.com/office/drawing/2014/main" id="{2FEDF09D-FE0D-E547-B77A-1EFF903FC93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1" name="Oval 45">
            <a:extLst>
              <a:ext uri="{FF2B5EF4-FFF2-40B4-BE49-F238E27FC236}">
                <a16:creationId xmlns:a16="http://schemas.microsoft.com/office/drawing/2014/main" id="{E6D124CA-B8EA-A44E-935F-E5A9A38ADBE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2" name="Oval 46">
            <a:extLst>
              <a:ext uri="{FF2B5EF4-FFF2-40B4-BE49-F238E27FC236}">
                <a16:creationId xmlns:a16="http://schemas.microsoft.com/office/drawing/2014/main" id="{5B056427-A62E-4D45-9785-66D9A387B93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3" name="Oval 47">
            <a:extLst>
              <a:ext uri="{FF2B5EF4-FFF2-40B4-BE49-F238E27FC236}">
                <a16:creationId xmlns:a16="http://schemas.microsoft.com/office/drawing/2014/main" id="{8153F81B-746F-DE41-A3D9-6B0FF288873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5" name="Oval 49">
            <a:extLst>
              <a:ext uri="{FF2B5EF4-FFF2-40B4-BE49-F238E27FC236}">
                <a16:creationId xmlns:a16="http://schemas.microsoft.com/office/drawing/2014/main" id="{BBE9AB5C-3C58-5842-AF2A-973250D4FB2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6" name="Oval 50">
            <a:extLst>
              <a:ext uri="{FF2B5EF4-FFF2-40B4-BE49-F238E27FC236}">
                <a16:creationId xmlns:a16="http://schemas.microsoft.com/office/drawing/2014/main" id="{E7F54BB9-CA82-954D-A65F-779E10C9BF1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7" name="Text Box 51">
            <a:extLst>
              <a:ext uri="{FF2B5EF4-FFF2-40B4-BE49-F238E27FC236}">
                <a16:creationId xmlns:a16="http://schemas.microsoft.com/office/drawing/2014/main" id="{E77EEC90-2E75-9F46-8D17-66ECC94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39668" name="Line 52">
            <a:extLst>
              <a:ext uri="{FF2B5EF4-FFF2-40B4-BE49-F238E27FC236}">
                <a16:creationId xmlns:a16="http://schemas.microsoft.com/office/drawing/2014/main" id="{112A9C95-04CC-2D42-A53A-7A3037078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9669" name="Text Box 53">
            <a:extLst>
              <a:ext uri="{FF2B5EF4-FFF2-40B4-BE49-F238E27FC236}">
                <a16:creationId xmlns:a16="http://schemas.microsoft.com/office/drawing/2014/main" id="{218547C8-E2F6-374F-AA0A-B03175770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39670" name="Text Box 54">
            <a:extLst>
              <a:ext uri="{FF2B5EF4-FFF2-40B4-BE49-F238E27FC236}">
                <a16:creationId xmlns:a16="http://schemas.microsoft.com/office/drawing/2014/main" id="{7E3E72AD-F1C2-5E4C-A9F3-4B513146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How would you classify this data?</a:t>
            </a:r>
          </a:p>
        </p:txBody>
      </p:sp>
      <p:sp>
        <p:nvSpPr>
          <p:cNvPr id="53" name="Text Box 12">
            <a:extLst>
              <a:ext uri="{FF2B5EF4-FFF2-40B4-BE49-F238E27FC236}">
                <a16:creationId xmlns:a16="http://schemas.microsoft.com/office/drawing/2014/main" id="{A3C4F2FD-F6F6-9A48-AECD-D6A96988C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50" y="1782762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261BC73A-2936-884A-A885-B5CFEB199F2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457293" y="194548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>
            <a:extLst>
              <a:ext uri="{FF2B5EF4-FFF2-40B4-BE49-F238E27FC236}">
                <a16:creationId xmlns:a16="http://schemas.microsoft.com/office/drawing/2014/main" id="{2D397A28-1C4B-2445-A6EC-DB3EB23E170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458087" y="240188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48">
            <a:extLst>
              <a:ext uri="{FF2B5EF4-FFF2-40B4-BE49-F238E27FC236}">
                <a16:creationId xmlns:a16="http://schemas.microsoft.com/office/drawing/2014/main" id="{13E387EC-63A9-7E4E-9FB6-94A1EE9D1E7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046381" y="29710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>
            <a:extLst>
              <a:ext uri="{FF2B5EF4-FFF2-40B4-BE49-F238E27FC236}">
                <a16:creationId xmlns:a16="http://schemas.microsoft.com/office/drawing/2014/main" id="{E7495E2D-1768-CD48-99D0-EA5DE85F3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6162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Linear Classifiers</a:t>
            </a:r>
          </a:p>
        </p:txBody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3FA1F8B4-45E8-E342-99E3-A296DDC5A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40646" name="Line 6">
            <a:extLst>
              <a:ext uri="{FF2B5EF4-FFF2-40B4-BE49-F238E27FC236}">
                <a16:creationId xmlns:a16="http://schemas.microsoft.com/office/drawing/2014/main" id="{EE8D5D18-3B24-684B-B4BF-02262B061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47" name="Text Box 7">
            <a:extLst>
              <a:ext uri="{FF2B5EF4-FFF2-40B4-BE49-F238E27FC236}">
                <a16:creationId xmlns:a16="http://schemas.microsoft.com/office/drawing/2014/main" id="{AADCE4CD-4601-774E-AEE9-AC251410C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40648" name="Line 8">
            <a:extLst>
              <a:ext uri="{FF2B5EF4-FFF2-40B4-BE49-F238E27FC236}">
                <a16:creationId xmlns:a16="http://schemas.microsoft.com/office/drawing/2014/main" id="{C375DB72-257E-A34A-BEB4-D1A4C53F8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49" name="Text Box 9">
            <a:extLst>
              <a:ext uri="{FF2B5EF4-FFF2-40B4-BE49-F238E27FC236}">
                <a16:creationId xmlns:a16="http://schemas.microsoft.com/office/drawing/2014/main" id="{CDF3B95D-24F3-7C48-8A88-820A472FF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240650" name="Line 10">
            <a:extLst>
              <a:ext uri="{FF2B5EF4-FFF2-40B4-BE49-F238E27FC236}">
                <a16:creationId xmlns:a16="http://schemas.microsoft.com/office/drawing/2014/main" id="{BDC1DFF1-9589-4C4E-B20D-EDF1335B6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51" name="Text Box 11">
            <a:extLst>
              <a:ext uri="{FF2B5EF4-FFF2-40B4-BE49-F238E27FC236}">
                <a16:creationId xmlns:a16="http://schemas.microsoft.com/office/drawing/2014/main" id="{DFA3F906-1080-C840-BCC6-A3CE18DE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240655" name="Line 15">
            <a:extLst>
              <a:ext uri="{FF2B5EF4-FFF2-40B4-BE49-F238E27FC236}">
                <a16:creationId xmlns:a16="http://schemas.microsoft.com/office/drawing/2014/main" id="{86F10273-D84E-AB43-88B2-1B1349910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56" name="Line 16">
            <a:extLst>
              <a:ext uri="{FF2B5EF4-FFF2-40B4-BE49-F238E27FC236}">
                <a16:creationId xmlns:a16="http://schemas.microsoft.com/office/drawing/2014/main" id="{57F1A9D9-1063-BA40-BFC5-5AEAA8AC24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57" name="Oval 17">
            <a:extLst>
              <a:ext uri="{FF2B5EF4-FFF2-40B4-BE49-F238E27FC236}">
                <a16:creationId xmlns:a16="http://schemas.microsoft.com/office/drawing/2014/main" id="{D8EA5DB9-0FC5-564C-89FC-6E7C2338E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8" name="Oval 18">
            <a:extLst>
              <a:ext uri="{FF2B5EF4-FFF2-40B4-BE49-F238E27FC236}">
                <a16:creationId xmlns:a16="http://schemas.microsoft.com/office/drawing/2014/main" id="{BE6765B1-783F-8F44-93F7-083E17CC2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9" name="Oval 19">
            <a:extLst>
              <a:ext uri="{FF2B5EF4-FFF2-40B4-BE49-F238E27FC236}">
                <a16:creationId xmlns:a16="http://schemas.microsoft.com/office/drawing/2014/main" id="{4FAA6C24-6057-A445-AFB3-9CAC3BE57E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Oval 20">
            <a:extLst>
              <a:ext uri="{FF2B5EF4-FFF2-40B4-BE49-F238E27FC236}">
                <a16:creationId xmlns:a16="http://schemas.microsoft.com/office/drawing/2014/main" id="{5201C2FA-B9B2-874D-AF64-569C62E85C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Oval 21">
            <a:extLst>
              <a:ext uri="{FF2B5EF4-FFF2-40B4-BE49-F238E27FC236}">
                <a16:creationId xmlns:a16="http://schemas.microsoft.com/office/drawing/2014/main" id="{375532F3-1284-9944-950B-4C823CBE31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2" name="Oval 22">
            <a:extLst>
              <a:ext uri="{FF2B5EF4-FFF2-40B4-BE49-F238E27FC236}">
                <a16:creationId xmlns:a16="http://schemas.microsoft.com/office/drawing/2014/main" id="{D3C0DB18-2012-A44F-BC25-BCF7D0F65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3" name="Oval 23">
            <a:extLst>
              <a:ext uri="{FF2B5EF4-FFF2-40B4-BE49-F238E27FC236}">
                <a16:creationId xmlns:a16="http://schemas.microsoft.com/office/drawing/2014/main" id="{D98B3163-A0FF-8A4B-8944-6DE5EF73F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4" name="Oval 24">
            <a:extLst>
              <a:ext uri="{FF2B5EF4-FFF2-40B4-BE49-F238E27FC236}">
                <a16:creationId xmlns:a16="http://schemas.microsoft.com/office/drawing/2014/main" id="{77920320-CBA2-FA4E-8E38-C323AB7E7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5" name="Oval 25">
            <a:extLst>
              <a:ext uri="{FF2B5EF4-FFF2-40B4-BE49-F238E27FC236}">
                <a16:creationId xmlns:a16="http://schemas.microsoft.com/office/drawing/2014/main" id="{268962DE-E9DE-2142-85A2-5B589E9C2DC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6" name="Oval 26">
            <a:extLst>
              <a:ext uri="{FF2B5EF4-FFF2-40B4-BE49-F238E27FC236}">
                <a16:creationId xmlns:a16="http://schemas.microsoft.com/office/drawing/2014/main" id="{E1AB7467-7177-F04E-A708-C0A2CD9A0F2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7" name="Oval 27">
            <a:extLst>
              <a:ext uri="{FF2B5EF4-FFF2-40B4-BE49-F238E27FC236}">
                <a16:creationId xmlns:a16="http://schemas.microsoft.com/office/drawing/2014/main" id="{E33FE8B3-8CDF-0C4F-8B46-F1528AFC865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8" name="Oval 28">
            <a:extLst>
              <a:ext uri="{FF2B5EF4-FFF2-40B4-BE49-F238E27FC236}">
                <a16:creationId xmlns:a16="http://schemas.microsoft.com/office/drawing/2014/main" id="{2D45EFCB-DE8D-3A4A-A261-4F63B723C5F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9" name="Oval 29">
            <a:extLst>
              <a:ext uri="{FF2B5EF4-FFF2-40B4-BE49-F238E27FC236}">
                <a16:creationId xmlns:a16="http://schemas.microsoft.com/office/drawing/2014/main" id="{290CA291-2464-E34E-A176-F74D00F52BC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0" name="Oval 30">
            <a:extLst>
              <a:ext uri="{FF2B5EF4-FFF2-40B4-BE49-F238E27FC236}">
                <a16:creationId xmlns:a16="http://schemas.microsoft.com/office/drawing/2014/main" id="{507C32EC-BF18-CA4E-A299-4B1F3A45141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1" name="Oval 31">
            <a:extLst>
              <a:ext uri="{FF2B5EF4-FFF2-40B4-BE49-F238E27FC236}">
                <a16:creationId xmlns:a16="http://schemas.microsoft.com/office/drawing/2014/main" id="{DB9F0732-137E-9348-B18B-F3388B02B21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2" name="Oval 32">
            <a:extLst>
              <a:ext uri="{FF2B5EF4-FFF2-40B4-BE49-F238E27FC236}">
                <a16:creationId xmlns:a16="http://schemas.microsoft.com/office/drawing/2014/main" id="{BAD69E53-CF94-B44E-A198-72EB7C4AC4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3" name="Oval 33">
            <a:extLst>
              <a:ext uri="{FF2B5EF4-FFF2-40B4-BE49-F238E27FC236}">
                <a16:creationId xmlns:a16="http://schemas.microsoft.com/office/drawing/2014/main" id="{252DCA27-9F45-1843-9957-CE9A97F0A37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4" name="Oval 34">
            <a:extLst>
              <a:ext uri="{FF2B5EF4-FFF2-40B4-BE49-F238E27FC236}">
                <a16:creationId xmlns:a16="http://schemas.microsoft.com/office/drawing/2014/main" id="{CFD592ED-7069-D146-AA65-0B936EE9E15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5" name="Oval 35">
            <a:extLst>
              <a:ext uri="{FF2B5EF4-FFF2-40B4-BE49-F238E27FC236}">
                <a16:creationId xmlns:a16="http://schemas.microsoft.com/office/drawing/2014/main" id="{DD344700-B378-3A44-9882-7986A34D389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6" name="Oval 36">
            <a:extLst>
              <a:ext uri="{FF2B5EF4-FFF2-40B4-BE49-F238E27FC236}">
                <a16:creationId xmlns:a16="http://schemas.microsoft.com/office/drawing/2014/main" id="{9C15514E-834A-6D4F-8280-3262A3C701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7" name="Oval 37">
            <a:extLst>
              <a:ext uri="{FF2B5EF4-FFF2-40B4-BE49-F238E27FC236}">
                <a16:creationId xmlns:a16="http://schemas.microsoft.com/office/drawing/2014/main" id="{B3630F8F-C6BD-144B-BCBE-20D490ECB5E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Oval 38">
            <a:extLst>
              <a:ext uri="{FF2B5EF4-FFF2-40B4-BE49-F238E27FC236}">
                <a16:creationId xmlns:a16="http://schemas.microsoft.com/office/drawing/2014/main" id="{64676165-80E9-C345-A489-2422182F720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Oval 39">
            <a:extLst>
              <a:ext uri="{FF2B5EF4-FFF2-40B4-BE49-F238E27FC236}">
                <a16:creationId xmlns:a16="http://schemas.microsoft.com/office/drawing/2014/main" id="{70595F8F-88B5-B142-878D-1FBAAA287D9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Oval 40">
            <a:extLst>
              <a:ext uri="{FF2B5EF4-FFF2-40B4-BE49-F238E27FC236}">
                <a16:creationId xmlns:a16="http://schemas.microsoft.com/office/drawing/2014/main" id="{E9CBD73D-64FC-1240-8B3A-7484C7C7A0B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1" name="Oval 41">
            <a:extLst>
              <a:ext uri="{FF2B5EF4-FFF2-40B4-BE49-F238E27FC236}">
                <a16:creationId xmlns:a16="http://schemas.microsoft.com/office/drawing/2014/main" id="{0BA58294-F541-C24F-8576-1137D8E7F79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2" name="Oval 42">
            <a:extLst>
              <a:ext uri="{FF2B5EF4-FFF2-40B4-BE49-F238E27FC236}">
                <a16:creationId xmlns:a16="http://schemas.microsoft.com/office/drawing/2014/main" id="{D813105E-6C3B-1F49-921D-7E218928F17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3" name="Oval 43">
            <a:extLst>
              <a:ext uri="{FF2B5EF4-FFF2-40B4-BE49-F238E27FC236}">
                <a16:creationId xmlns:a16="http://schemas.microsoft.com/office/drawing/2014/main" id="{03C8C9B9-D833-3945-8546-D4DF4E91FA1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4" name="Oval 44">
            <a:extLst>
              <a:ext uri="{FF2B5EF4-FFF2-40B4-BE49-F238E27FC236}">
                <a16:creationId xmlns:a16="http://schemas.microsoft.com/office/drawing/2014/main" id="{C8E96F6E-4EF2-BA41-A8F8-F35A30D106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5" name="Oval 45">
            <a:extLst>
              <a:ext uri="{FF2B5EF4-FFF2-40B4-BE49-F238E27FC236}">
                <a16:creationId xmlns:a16="http://schemas.microsoft.com/office/drawing/2014/main" id="{126A21DF-70B6-7844-A3B6-27A8141278A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6" name="Oval 46">
            <a:extLst>
              <a:ext uri="{FF2B5EF4-FFF2-40B4-BE49-F238E27FC236}">
                <a16:creationId xmlns:a16="http://schemas.microsoft.com/office/drawing/2014/main" id="{03CEB5FC-51CE-AF48-A2D9-3850C4AA164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7" name="Oval 47">
            <a:extLst>
              <a:ext uri="{FF2B5EF4-FFF2-40B4-BE49-F238E27FC236}">
                <a16:creationId xmlns:a16="http://schemas.microsoft.com/office/drawing/2014/main" id="{B4492473-7F1E-0E4E-87CA-BCFE7318EF0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8" name="Oval 48">
            <a:extLst>
              <a:ext uri="{FF2B5EF4-FFF2-40B4-BE49-F238E27FC236}">
                <a16:creationId xmlns:a16="http://schemas.microsoft.com/office/drawing/2014/main" id="{F9F42964-6F44-B749-8CF4-C900C6B67B3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89" name="Oval 49">
            <a:extLst>
              <a:ext uri="{FF2B5EF4-FFF2-40B4-BE49-F238E27FC236}">
                <a16:creationId xmlns:a16="http://schemas.microsoft.com/office/drawing/2014/main" id="{1E2EA5EF-CC9F-9041-B3D0-B9D23D3A68D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90" name="Oval 50">
            <a:extLst>
              <a:ext uri="{FF2B5EF4-FFF2-40B4-BE49-F238E27FC236}">
                <a16:creationId xmlns:a16="http://schemas.microsoft.com/office/drawing/2014/main" id="{1482FE9A-3F09-AF43-A6A7-B6BC0685642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91" name="Text Box 51">
            <a:extLst>
              <a:ext uri="{FF2B5EF4-FFF2-40B4-BE49-F238E27FC236}">
                <a16:creationId xmlns:a16="http://schemas.microsoft.com/office/drawing/2014/main" id="{E7B52188-921C-024C-A66E-493174C6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40692" name="Line 52">
            <a:extLst>
              <a:ext uri="{FF2B5EF4-FFF2-40B4-BE49-F238E27FC236}">
                <a16:creationId xmlns:a16="http://schemas.microsoft.com/office/drawing/2014/main" id="{3AAC6475-34C0-F04A-9442-AAE74DD70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93" name="Text Box 53">
            <a:extLst>
              <a:ext uri="{FF2B5EF4-FFF2-40B4-BE49-F238E27FC236}">
                <a16:creationId xmlns:a16="http://schemas.microsoft.com/office/drawing/2014/main" id="{51DBA55F-472D-F345-9CA3-F646DE40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40694" name="Text Box 54">
            <a:extLst>
              <a:ext uri="{FF2B5EF4-FFF2-40B4-BE49-F238E27FC236}">
                <a16:creationId xmlns:a16="http://schemas.microsoft.com/office/drawing/2014/main" id="{71A0F09D-B146-8145-A424-3B2DA96B6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Any of these would be fine..</a:t>
            </a: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zh-CN" sz="2000">
              <a:latin typeface="Tahoma" panose="020B0604030504040204" pitchFamily="34" charset="0"/>
            </a:endParaRP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240695" name="Line 55">
            <a:extLst>
              <a:ext uri="{FF2B5EF4-FFF2-40B4-BE49-F238E27FC236}">
                <a16:creationId xmlns:a16="http://schemas.microsoft.com/office/drawing/2014/main" id="{D922A9DC-6F31-6340-837C-3F4378D358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96" name="Line 56">
            <a:extLst>
              <a:ext uri="{FF2B5EF4-FFF2-40B4-BE49-F238E27FC236}">
                <a16:creationId xmlns:a16="http://schemas.microsoft.com/office/drawing/2014/main" id="{CD79CAE0-2DBF-4441-8A31-EA7F1231D8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97" name="Line 57">
            <a:extLst>
              <a:ext uri="{FF2B5EF4-FFF2-40B4-BE49-F238E27FC236}">
                <a16:creationId xmlns:a16="http://schemas.microsoft.com/office/drawing/2014/main" id="{D1C8FFF1-8C6A-7245-881C-EEF13FD56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98" name="Line 58">
            <a:extLst>
              <a:ext uri="{FF2B5EF4-FFF2-40B4-BE49-F238E27FC236}">
                <a16:creationId xmlns:a16="http://schemas.microsoft.com/office/drawing/2014/main" id="{939046E0-6F22-2845-938A-AF6E389CE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99" name="Line 59">
            <a:extLst>
              <a:ext uri="{FF2B5EF4-FFF2-40B4-BE49-F238E27FC236}">
                <a16:creationId xmlns:a16="http://schemas.microsoft.com/office/drawing/2014/main" id="{C8E07138-884A-2744-9AF5-93E1FB9260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700" name="Line 60">
            <a:extLst>
              <a:ext uri="{FF2B5EF4-FFF2-40B4-BE49-F238E27FC236}">
                <a16:creationId xmlns:a16="http://schemas.microsoft.com/office/drawing/2014/main" id="{3AFA8495-262A-A145-B7BD-0B952B916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701" name="Line 61">
            <a:extLst>
              <a:ext uri="{FF2B5EF4-FFF2-40B4-BE49-F238E27FC236}">
                <a16:creationId xmlns:a16="http://schemas.microsoft.com/office/drawing/2014/main" id="{A12506AC-E1D8-2E4C-9259-14CF7FE800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702" name="Line 62">
            <a:extLst>
              <a:ext uri="{FF2B5EF4-FFF2-40B4-BE49-F238E27FC236}">
                <a16:creationId xmlns:a16="http://schemas.microsoft.com/office/drawing/2014/main" id="{B9FE5A36-5E2D-FB4F-BC63-C76E9D31C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Text Box 12">
            <a:extLst>
              <a:ext uri="{FF2B5EF4-FFF2-40B4-BE49-F238E27FC236}">
                <a16:creationId xmlns:a16="http://schemas.microsoft.com/office/drawing/2014/main" id="{80D5FB9C-B53F-D046-8AF3-FDB9E7067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50" y="1782762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62" name="Oval 13">
            <a:extLst>
              <a:ext uri="{FF2B5EF4-FFF2-40B4-BE49-F238E27FC236}">
                <a16:creationId xmlns:a16="http://schemas.microsoft.com/office/drawing/2014/main" id="{FF6EC194-6C94-564B-B6D7-F0C7F31128E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457293" y="194548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14">
            <a:extLst>
              <a:ext uri="{FF2B5EF4-FFF2-40B4-BE49-F238E27FC236}">
                <a16:creationId xmlns:a16="http://schemas.microsoft.com/office/drawing/2014/main" id="{507426E9-A61F-BA4D-9A58-E103B92A9CA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458087" y="240188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48">
            <a:extLst>
              <a:ext uri="{FF2B5EF4-FFF2-40B4-BE49-F238E27FC236}">
                <a16:creationId xmlns:a16="http://schemas.microsoft.com/office/drawing/2014/main" id="{E8E52C8B-27E1-9A48-A423-EBB30B5C35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046381" y="29710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16D29060-5D8D-DA47-BDA7-648D4975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248671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Linear Classifiers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A30E4BDF-70AF-CA4A-9CD8-39293F63D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41668" name="Line 4">
            <a:extLst>
              <a:ext uri="{FF2B5EF4-FFF2-40B4-BE49-F238E27FC236}">
                <a16:creationId xmlns:a16="http://schemas.microsoft.com/office/drawing/2014/main" id="{457570CE-18A1-564C-BBC6-DD903ECC5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69" name="Text Box 5">
            <a:extLst>
              <a:ext uri="{FF2B5EF4-FFF2-40B4-BE49-F238E27FC236}">
                <a16:creationId xmlns:a16="http://schemas.microsoft.com/office/drawing/2014/main" id="{F0086C22-6674-F544-A80A-E95C51B5F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41670" name="Line 6">
            <a:extLst>
              <a:ext uri="{FF2B5EF4-FFF2-40B4-BE49-F238E27FC236}">
                <a16:creationId xmlns:a16="http://schemas.microsoft.com/office/drawing/2014/main" id="{14498B80-7C00-844A-91C7-E147390BF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1" name="Text Box 7">
            <a:extLst>
              <a:ext uri="{FF2B5EF4-FFF2-40B4-BE49-F238E27FC236}">
                <a16:creationId xmlns:a16="http://schemas.microsoft.com/office/drawing/2014/main" id="{E24F0F99-8BB8-884F-B07F-DC1D1ABDB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241672" name="Line 8">
            <a:extLst>
              <a:ext uri="{FF2B5EF4-FFF2-40B4-BE49-F238E27FC236}">
                <a16:creationId xmlns:a16="http://schemas.microsoft.com/office/drawing/2014/main" id="{F595FB43-6CD8-5C48-8AD5-2591384FB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3" name="Text Box 9">
            <a:extLst>
              <a:ext uri="{FF2B5EF4-FFF2-40B4-BE49-F238E27FC236}">
                <a16:creationId xmlns:a16="http://schemas.microsoft.com/office/drawing/2014/main" id="{7636F703-10C9-0E41-90C4-F4BBBEAB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241677" name="Line 13">
            <a:extLst>
              <a:ext uri="{FF2B5EF4-FFF2-40B4-BE49-F238E27FC236}">
                <a16:creationId xmlns:a16="http://schemas.microsoft.com/office/drawing/2014/main" id="{88B39E58-9335-9F48-B197-A21FD7279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8" name="Line 14">
            <a:extLst>
              <a:ext uri="{FF2B5EF4-FFF2-40B4-BE49-F238E27FC236}">
                <a16:creationId xmlns:a16="http://schemas.microsoft.com/office/drawing/2014/main" id="{E5186394-D841-E04E-A587-867D768116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679" name="Oval 15">
            <a:extLst>
              <a:ext uri="{FF2B5EF4-FFF2-40B4-BE49-F238E27FC236}">
                <a16:creationId xmlns:a16="http://schemas.microsoft.com/office/drawing/2014/main" id="{69500DE9-5089-7949-9B5D-5BB505954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0" name="Oval 16">
            <a:extLst>
              <a:ext uri="{FF2B5EF4-FFF2-40B4-BE49-F238E27FC236}">
                <a16:creationId xmlns:a16="http://schemas.microsoft.com/office/drawing/2014/main" id="{0E5AC0EF-47D1-0946-BA53-524474C578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1" name="Oval 17">
            <a:extLst>
              <a:ext uri="{FF2B5EF4-FFF2-40B4-BE49-F238E27FC236}">
                <a16:creationId xmlns:a16="http://schemas.microsoft.com/office/drawing/2014/main" id="{FF2C2246-5791-134A-BBDC-62622AF2ED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2" name="Oval 18">
            <a:extLst>
              <a:ext uri="{FF2B5EF4-FFF2-40B4-BE49-F238E27FC236}">
                <a16:creationId xmlns:a16="http://schemas.microsoft.com/office/drawing/2014/main" id="{0D171D0C-3C07-554A-9D09-3917B946A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3" name="Oval 19">
            <a:extLst>
              <a:ext uri="{FF2B5EF4-FFF2-40B4-BE49-F238E27FC236}">
                <a16:creationId xmlns:a16="http://schemas.microsoft.com/office/drawing/2014/main" id="{1E864DA7-4373-1545-B1D9-94B36C20F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4" name="Oval 20">
            <a:extLst>
              <a:ext uri="{FF2B5EF4-FFF2-40B4-BE49-F238E27FC236}">
                <a16:creationId xmlns:a16="http://schemas.microsoft.com/office/drawing/2014/main" id="{B105FBCC-4D39-4246-A298-E8DCF189BB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5" name="Oval 21">
            <a:extLst>
              <a:ext uri="{FF2B5EF4-FFF2-40B4-BE49-F238E27FC236}">
                <a16:creationId xmlns:a16="http://schemas.microsoft.com/office/drawing/2014/main" id="{C4F03CCF-4661-9442-A653-E6904D132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6" name="Oval 22">
            <a:extLst>
              <a:ext uri="{FF2B5EF4-FFF2-40B4-BE49-F238E27FC236}">
                <a16:creationId xmlns:a16="http://schemas.microsoft.com/office/drawing/2014/main" id="{87E78A4C-ED3D-9E42-90A8-A2EAD0C861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7" name="Oval 23">
            <a:extLst>
              <a:ext uri="{FF2B5EF4-FFF2-40B4-BE49-F238E27FC236}">
                <a16:creationId xmlns:a16="http://schemas.microsoft.com/office/drawing/2014/main" id="{4F3B9DC0-B53F-6147-857A-E5B62693D3A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8" name="Oval 24">
            <a:extLst>
              <a:ext uri="{FF2B5EF4-FFF2-40B4-BE49-F238E27FC236}">
                <a16:creationId xmlns:a16="http://schemas.microsoft.com/office/drawing/2014/main" id="{F4EDB0C0-9E6D-3647-A6E6-F304909A024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9" name="Oval 25">
            <a:extLst>
              <a:ext uri="{FF2B5EF4-FFF2-40B4-BE49-F238E27FC236}">
                <a16:creationId xmlns:a16="http://schemas.microsoft.com/office/drawing/2014/main" id="{5A7D224B-8511-2249-8909-C26B0C609FA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0" name="Oval 26">
            <a:extLst>
              <a:ext uri="{FF2B5EF4-FFF2-40B4-BE49-F238E27FC236}">
                <a16:creationId xmlns:a16="http://schemas.microsoft.com/office/drawing/2014/main" id="{6E94FD67-8C2B-9B4C-9509-FA2FCC36F88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1" name="Oval 27">
            <a:extLst>
              <a:ext uri="{FF2B5EF4-FFF2-40B4-BE49-F238E27FC236}">
                <a16:creationId xmlns:a16="http://schemas.microsoft.com/office/drawing/2014/main" id="{C921F297-094C-B346-A85F-448A39A49CA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2" name="Oval 28">
            <a:extLst>
              <a:ext uri="{FF2B5EF4-FFF2-40B4-BE49-F238E27FC236}">
                <a16:creationId xmlns:a16="http://schemas.microsoft.com/office/drawing/2014/main" id="{A3512FBF-AAC7-7242-9A0C-592B223BBDC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3" name="Oval 29">
            <a:extLst>
              <a:ext uri="{FF2B5EF4-FFF2-40B4-BE49-F238E27FC236}">
                <a16:creationId xmlns:a16="http://schemas.microsoft.com/office/drawing/2014/main" id="{E8961A39-80DF-9741-91A6-A88B065CCC2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4" name="Oval 30">
            <a:extLst>
              <a:ext uri="{FF2B5EF4-FFF2-40B4-BE49-F238E27FC236}">
                <a16:creationId xmlns:a16="http://schemas.microsoft.com/office/drawing/2014/main" id="{3A4130F7-BF26-E340-9052-B04FD54EAFF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5" name="Oval 31">
            <a:extLst>
              <a:ext uri="{FF2B5EF4-FFF2-40B4-BE49-F238E27FC236}">
                <a16:creationId xmlns:a16="http://schemas.microsoft.com/office/drawing/2014/main" id="{8954D550-ED61-084E-93CC-8E380BB66F2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6" name="Oval 32">
            <a:extLst>
              <a:ext uri="{FF2B5EF4-FFF2-40B4-BE49-F238E27FC236}">
                <a16:creationId xmlns:a16="http://schemas.microsoft.com/office/drawing/2014/main" id="{1220E85E-F44E-B048-A011-45BF7F7D064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7" name="Oval 33">
            <a:extLst>
              <a:ext uri="{FF2B5EF4-FFF2-40B4-BE49-F238E27FC236}">
                <a16:creationId xmlns:a16="http://schemas.microsoft.com/office/drawing/2014/main" id="{CE645C59-FB53-4C46-AF2D-4B810172896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8" name="Oval 34">
            <a:extLst>
              <a:ext uri="{FF2B5EF4-FFF2-40B4-BE49-F238E27FC236}">
                <a16:creationId xmlns:a16="http://schemas.microsoft.com/office/drawing/2014/main" id="{D19E5D86-D253-9247-8040-C6FDD09BA9F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9" name="Oval 35">
            <a:extLst>
              <a:ext uri="{FF2B5EF4-FFF2-40B4-BE49-F238E27FC236}">
                <a16:creationId xmlns:a16="http://schemas.microsoft.com/office/drawing/2014/main" id="{76113D2C-D1E0-4A4F-9D95-C8EE7E3CAD7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0" name="Oval 36">
            <a:extLst>
              <a:ext uri="{FF2B5EF4-FFF2-40B4-BE49-F238E27FC236}">
                <a16:creationId xmlns:a16="http://schemas.microsoft.com/office/drawing/2014/main" id="{6967CEF8-D9C2-D946-9EDE-61922123D3C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1" name="Oval 37">
            <a:extLst>
              <a:ext uri="{FF2B5EF4-FFF2-40B4-BE49-F238E27FC236}">
                <a16:creationId xmlns:a16="http://schemas.microsoft.com/office/drawing/2014/main" id="{3575D581-BEB4-4F40-A4A1-480D4EC65DC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2" name="Oval 38">
            <a:extLst>
              <a:ext uri="{FF2B5EF4-FFF2-40B4-BE49-F238E27FC236}">
                <a16:creationId xmlns:a16="http://schemas.microsoft.com/office/drawing/2014/main" id="{D62D3B07-03F1-7E46-9A9D-F87E3136D10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3" name="Oval 39">
            <a:extLst>
              <a:ext uri="{FF2B5EF4-FFF2-40B4-BE49-F238E27FC236}">
                <a16:creationId xmlns:a16="http://schemas.microsoft.com/office/drawing/2014/main" id="{09AF77EC-BBBD-5D45-A2DF-7CADC6C6CE6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4" name="Oval 40">
            <a:extLst>
              <a:ext uri="{FF2B5EF4-FFF2-40B4-BE49-F238E27FC236}">
                <a16:creationId xmlns:a16="http://schemas.microsoft.com/office/drawing/2014/main" id="{8CFB6409-BD26-3B4F-8695-4573610AF7E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5" name="Oval 41">
            <a:extLst>
              <a:ext uri="{FF2B5EF4-FFF2-40B4-BE49-F238E27FC236}">
                <a16:creationId xmlns:a16="http://schemas.microsoft.com/office/drawing/2014/main" id="{63BC3AEB-55F7-2B4B-9D10-C0026206CF7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6" name="Oval 42">
            <a:extLst>
              <a:ext uri="{FF2B5EF4-FFF2-40B4-BE49-F238E27FC236}">
                <a16:creationId xmlns:a16="http://schemas.microsoft.com/office/drawing/2014/main" id="{CE9A3482-1F4B-AB4B-B091-96A2F8EDCB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7" name="Oval 43">
            <a:extLst>
              <a:ext uri="{FF2B5EF4-FFF2-40B4-BE49-F238E27FC236}">
                <a16:creationId xmlns:a16="http://schemas.microsoft.com/office/drawing/2014/main" id="{8D40F157-278F-CF43-BAC7-B695C17454C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8" name="Oval 44">
            <a:extLst>
              <a:ext uri="{FF2B5EF4-FFF2-40B4-BE49-F238E27FC236}">
                <a16:creationId xmlns:a16="http://schemas.microsoft.com/office/drawing/2014/main" id="{6988233C-6062-DB4C-9116-AC5BDDF6B31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9" name="Oval 45">
            <a:extLst>
              <a:ext uri="{FF2B5EF4-FFF2-40B4-BE49-F238E27FC236}">
                <a16:creationId xmlns:a16="http://schemas.microsoft.com/office/drawing/2014/main" id="{5AD1ADE4-9BCE-B446-8E53-01EB445B48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10" name="Oval 46">
            <a:extLst>
              <a:ext uri="{FF2B5EF4-FFF2-40B4-BE49-F238E27FC236}">
                <a16:creationId xmlns:a16="http://schemas.microsoft.com/office/drawing/2014/main" id="{E59E9A8A-E53B-3E44-833B-8C3F9FF012A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11" name="Oval 47">
            <a:extLst>
              <a:ext uri="{FF2B5EF4-FFF2-40B4-BE49-F238E27FC236}">
                <a16:creationId xmlns:a16="http://schemas.microsoft.com/office/drawing/2014/main" id="{9E7FAA06-1D1D-2448-BBAF-722771F0EA1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12" name="Oval 48">
            <a:extLst>
              <a:ext uri="{FF2B5EF4-FFF2-40B4-BE49-F238E27FC236}">
                <a16:creationId xmlns:a16="http://schemas.microsoft.com/office/drawing/2014/main" id="{33F99B12-263E-EB4E-B9DE-D782DF36E5E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13" name="Text Box 49">
            <a:extLst>
              <a:ext uri="{FF2B5EF4-FFF2-40B4-BE49-F238E27FC236}">
                <a16:creationId xmlns:a16="http://schemas.microsoft.com/office/drawing/2014/main" id="{5D6AD273-AE4B-F440-836C-559789D2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+</a:t>
            </a:r>
            <a:r>
              <a:rPr lang="en-US" altLang="zh-CN" sz="2000" i="1">
                <a:latin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41715" name="Text Box 51">
            <a:extLst>
              <a:ext uri="{FF2B5EF4-FFF2-40B4-BE49-F238E27FC236}">
                <a16:creationId xmlns:a16="http://schemas.microsoft.com/office/drawing/2014/main" id="{4AE4A22A-1118-604F-AB0C-06F9F6C9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41716" name="Text Box 52">
            <a:extLst>
              <a:ext uri="{FF2B5EF4-FFF2-40B4-BE49-F238E27FC236}">
                <a16:creationId xmlns:a16="http://schemas.microsoft.com/office/drawing/2014/main" id="{E3156F5E-4AF4-A447-A9AB-1FB0F754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How would you classify this data?</a:t>
            </a:r>
          </a:p>
        </p:txBody>
      </p:sp>
      <p:sp>
        <p:nvSpPr>
          <p:cNvPr id="241717" name="Line 53">
            <a:extLst>
              <a:ext uri="{FF2B5EF4-FFF2-40B4-BE49-F238E27FC236}">
                <a16:creationId xmlns:a16="http://schemas.microsoft.com/office/drawing/2014/main" id="{89D6ACF3-FBCB-9349-8DF9-6C8EB9578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720" name="Rectangle 56">
            <a:extLst>
              <a:ext uri="{FF2B5EF4-FFF2-40B4-BE49-F238E27FC236}">
                <a16:creationId xmlns:a16="http://schemas.microsoft.com/office/drawing/2014/main" id="{738BDB29-621E-9441-9784-E45D9F34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724400"/>
            <a:ext cx="76200" cy="76200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21" name="Line 57">
            <a:extLst>
              <a:ext uri="{FF2B5EF4-FFF2-40B4-BE49-F238E27FC236}">
                <a16:creationId xmlns:a16="http://schemas.microsoft.com/office/drawing/2014/main" id="{D24682FA-F80F-DB43-A37A-766F65A8F7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722" name="Oval 58">
            <a:extLst>
              <a:ext uri="{FF2B5EF4-FFF2-40B4-BE49-F238E27FC236}">
                <a16:creationId xmlns:a16="http://schemas.microsoft.com/office/drawing/2014/main" id="{B398FFCA-D874-2E48-983D-CBB850A7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867400"/>
            <a:ext cx="1676400" cy="685800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/>
              <a:t>Misclassified</a:t>
            </a:r>
          </a:p>
          <a:p>
            <a:r>
              <a:rPr lang="en-US" altLang="zh-CN" sz="1400" b="1"/>
              <a:t> to +1 class</a:t>
            </a:r>
          </a:p>
        </p:txBody>
      </p:sp>
      <p:cxnSp>
        <p:nvCxnSpPr>
          <p:cNvPr id="241725" name="AutoShape 61">
            <a:extLst>
              <a:ext uri="{FF2B5EF4-FFF2-40B4-BE49-F238E27FC236}">
                <a16:creationId xmlns:a16="http://schemas.microsoft.com/office/drawing/2014/main" id="{2120376D-1902-AC4F-AD34-696B5DCC9D5D}"/>
              </a:ext>
            </a:extLst>
          </p:cNvPr>
          <p:cNvCxnSpPr>
            <a:cxnSpLocks noChangeShapeType="1"/>
            <a:stCxn id="241722" idx="2"/>
          </p:cNvCxnSpPr>
          <p:nvPr/>
        </p:nvCxnSpPr>
        <p:spPr bwMode="auto">
          <a:xfrm rot="10800000">
            <a:off x="5181600" y="4876800"/>
            <a:ext cx="685800" cy="1333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12">
            <a:extLst>
              <a:ext uri="{FF2B5EF4-FFF2-40B4-BE49-F238E27FC236}">
                <a16:creationId xmlns:a16="http://schemas.microsoft.com/office/drawing/2014/main" id="{3C9F5D7E-0653-6641-8048-52B24A90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50" y="1782762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58" name="Oval 13">
            <a:extLst>
              <a:ext uri="{FF2B5EF4-FFF2-40B4-BE49-F238E27FC236}">
                <a16:creationId xmlns:a16="http://schemas.microsoft.com/office/drawing/2014/main" id="{71B0C474-1DE5-0F4F-AEEB-6E509FC284F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457293" y="194548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14">
            <a:extLst>
              <a:ext uri="{FF2B5EF4-FFF2-40B4-BE49-F238E27FC236}">
                <a16:creationId xmlns:a16="http://schemas.microsoft.com/office/drawing/2014/main" id="{3AF1717E-B399-A041-900C-046E3D7DD12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458087" y="240188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48">
            <a:extLst>
              <a:ext uri="{FF2B5EF4-FFF2-40B4-BE49-F238E27FC236}">
                <a16:creationId xmlns:a16="http://schemas.microsoft.com/office/drawing/2014/main" id="{9F7EB475-259B-3849-957E-CDD69DFA1C0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046381" y="29710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6" name="Rectangle 8">
            <a:extLst>
              <a:ext uri="{FF2B5EF4-FFF2-40B4-BE49-F238E27FC236}">
                <a16:creationId xmlns:a16="http://schemas.microsoft.com/office/drawing/2014/main" id="{5766E987-A290-6846-8CD3-88E851F5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42697" name="Line 9">
            <a:extLst>
              <a:ext uri="{FF2B5EF4-FFF2-40B4-BE49-F238E27FC236}">
                <a16:creationId xmlns:a16="http://schemas.microsoft.com/office/drawing/2014/main" id="{33D970E1-5EBF-1343-BFB9-77749EFEC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2698" name="Text Box 10">
            <a:extLst>
              <a:ext uri="{FF2B5EF4-FFF2-40B4-BE49-F238E27FC236}">
                <a16:creationId xmlns:a16="http://schemas.microsoft.com/office/drawing/2014/main" id="{BCC427C3-7B07-1849-B9D7-A8C3D9507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14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42699" name="Line 11">
            <a:extLst>
              <a:ext uri="{FF2B5EF4-FFF2-40B4-BE49-F238E27FC236}">
                <a16:creationId xmlns:a16="http://schemas.microsoft.com/office/drawing/2014/main" id="{F4002457-0504-C84C-8501-259D584A2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2700" name="Text Box 12">
            <a:extLst>
              <a:ext uri="{FF2B5EF4-FFF2-40B4-BE49-F238E27FC236}">
                <a16:creationId xmlns:a16="http://schemas.microsoft.com/office/drawing/2014/main" id="{DCB1B1CD-2B4F-9D48-9961-D9168403F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524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242701" name="Line 13">
            <a:extLst>
              <a:ext uri="{FF2B5EF4-FFF2-40B4-BE49-F238E27FC236}">
                <a16:creationId xmlns:a16="http://schemas.microsoft.com/office/drawing/2014/main" id="{E51BC29B-2030-6640-8FF5-D219B1AB4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2702" name="Text Box 14">
            <a:extLst>
              <a:ext uri="{FF2B5EF4-FFF2-40B4-BE49-F238E27FC236}">
                <a16:creationId xmlns:a16="http://schemas.microsoft.com/office/drawing/2014/main" id="{BDCD3C06-D59E-534B-84E9-E970533C2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9906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242706" name="Line 18">
            <a:extLst>
              <a:ext uri="{FF2B5EF4-FFF2-40B4-BE49-F238E27FC236}">
                <a16:creationId xmlns:a16="http://schemas.microsoft.com/office/drawing/2014/main" id="{28656173-DAB8-9847-95E1-0A631AC3E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2707" name="Line 19">
            <a:extLst>
              <a:ext uri="{FF2B5EF4-FFF2-40B4-BE49-F238E27FC236}">
                <a16:creationId xmlns:a16="http://schemas.microsoft.com/office/drawing/2014/main" id="{9716CAE0-D79B-1043-9E92-4855CB51B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715000"/>
            <a:ext cx="3657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2708" name="Oval 20">
            <a:extLst>
              <a:ext uri="{FF2B5EF4-FFF2-40B4-BE49-F238E27FC236}">
                <a16:creationId xmlns:a16="http://schemas.microsoft.com/office/drawing/2014/main" id="{32613CCA-8836-F84A-9C19-1FF3813D02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4326" y="51847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9" name="Oval 21">
            <a:extLst>
              <a:ext uri="{FF2B5EF4-FFF2-40B4-BE49-F238E27FC236}">
                <a16:creationId xmlns:a16="http://schemas.microsoft.com/office/drawing/2014/main" id="{3E4E56D2-DC9A-B842-A6AD-F6E055EEEE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2426" y="40560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0" name="Oval 22">
            <a:extLst>
              <a:ext uri="{FF2B5EF4-FFF2-40B4-BE49-F238E27FC236}">
                <a16:creationId xmlns:a16="http://schemas.microsoft.com/office/drawing/2014/main" id="{BE0D4C8F-1564-C142-9A98-EBD5FCE32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626" y="29670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1" name="Oval 23">
            <a:extLst>
              <a:ext uri="{FF2B5EF4-FFF2-40B4-BE49-F238E27FC236}">
                <a16:creationId xmlns:a16="http://schemas.microsoft.com/office/drawing/2014/main" id="{F6967BD0-7044-EA4F-AFA3-F47813BFF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0126" y="37877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2" name="Oval 24">
            <a:extLst>
              <a:ext uri="{FF2B5EF4-FFF2-40B4-BE49-F238E27FC236}">
                <a16:creationId xmlns:a16="http://schemas.microsoft.com/office/drawing/2014/main" id="{1ED1D074-A303-914E-A931-098F647223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6351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3" name="Oval 25">
            <a:extLst>
              <a:ext uri="{FF2B5EF4-FFF2-40B4-BE49-F238E27FC236}">
                <a16:creationId xmlns:a16="http://schemas.microsoft.com/office/drawing/2014/main" id="{CA8A5406-8F28-6F49-9C30-FA80B65B3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1" y="38862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4" name="Oval 26">
            <a:extLst>
              <a:ext uri="{FF2B5EF4-FFF2-40B4-BE49-F238E27FC236}">
                <a16:creationId xmlns:a16="http://schemas.microsoft.com/office/drawing/2014/main" id="{89C1B321-B3BE-044C-A027-688B3D217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1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5" name="Oval 27">
            <a:extLst>
              <a:ext uri="{FF2B5EF4-FFF2-40B4-BE49-F238E27FC236}">
                <a16:creationId xmlns:a16="http://schemas.microsoft.com/office/drawing/2014/main" id="{78342827-CD9A-4748-A433-659C5CA42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1801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6" name="Oval 28">
            <a:extLst>
              <a:ext uri="{FF2B5EF4-FFF2-40B4-BE49-F238E27FC236}">
                <a16:creationId xmlns:a16="http://schemas.microsoft.com/office/drawing/2014/main" id="{BADBF398-B249-214A-B976-F5F865D799A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564189" y="45958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7" name="Oval 29">
            <a:extLst>
              <a:ext uri="{FF2B5EF4-FFF2-40B4-BE49-F238E27FC236}">
                <a16:creationId xmlns:a16="http://schemas.microsoft.com/office/drawing/2014/main" id="{2EE5B943-8330-8D4D-9BB3-338CD8CA5E2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680326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8" name="Oval 30">
            <a:extLst>
              <a:ext uri="{FF2B5EF4-FFF2-40B4-BE49-F238E27FC236}">
                <a16:creationId xmlns:a16="http://schemas.microsoft.com/office/drawing/2014/main" id="{2758CAB5-FDFA-9343-9E96-A5372C8C02A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972301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19" name="Oval 31">
            <a:extLst>
              <a:ext uri="{FF2B5EF4-FFF2-40B4-BE49-F238E27FC236}">
                <a16:creationId xmlns:a16="http://schemas.microsoft.com/office/drawing/2014/main" id="{2AF15274-06A7-2245-A52F-B7523682466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800601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0" name="Oval 32">
            <a:extLst>
              <a:ext uri="{FF2B5EF4-FFF2-40B4-BE49-F238E27FC236}">
                <a16:creationId xmlns:a16="http://schemas.microsoft.com/office/drawing/2014/main" id="{8E38A497-059C-EC4C-8598-5C0D499B038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388101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1" name="Oval 33">
            <a:extLst>
              <a:ext uri="{FF2B5EF4-FFF2-40B4-BE49-F238E27FC236}">
                <a16:creationId xmlns:a16="http://schemas.microsoft.com/office/drawing/2014/main" id="{4869EC1C-D28F-D84B-8CE9-3B0C47323CE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43801" y="46482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2" name="Oval 34">
            <a:extLst>
              <a:ext uri="{FF2B5EF4-FFF2-40B4-BE49-F238E27FC236}">
                <a16:creationId xmlns:a16="http://schemas.microsoft.com/office/drawing/2014/main" id="{019FCFBD-B968-F148-9983-05DC9043061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791076" y="37925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3" name="Oval 35">
            <a:extLst>
              <a:ext uri="{FF2B5EF4-FFF2-40B4-BE49-F238E27FC236}">
                <a16:creationId xmlns:a16="http://schemas.microsoft.com/office/drawing/2014/main" id="{5ABBAAB4-A1DE-4F43-95B2-9BF203AA2F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543551" y="32099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4" name="Oval 36">
            <a:extLst>
              <a:ext uri="{FF2B5EF4-FFF2-40B4-BE49-F238E27FC236}">
                <a16:creationId xmlns:a16="http://schemas.microsoft.com/office/drawing/2014/main" id="{87D7BD7E-D606-8743-AF12-423D86194E3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12632" y="53951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5" name="Oval 37">
            <a:extLst>
              <a:ext uri="{FF2B5EF4-FFF2-40B4-BE49-F238E27FC236}">
                <a16:creationId xmlns:a16="http://schemas.microsoft.com/office/drawing/2014/main" id="{850DCCC8-6D62-684C-A2C8-0C3A6AB4E62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791076" y="4251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6" name="Oval 38">
            <a:extLst>
              <a:ext uri="{FF2B5EF4-FFF2-40B4-BE49-F238E27FC236}">
                <a16:creationId xmlns:a16="http://schemas.microsoft.com/office/drawing/2014/main" id="{9451CA25-DF2E-A34C-89B5-DACD8821C30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019801" y="25463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7" name="Oval 39">
            <a:extLst>
              <a:ext uri="{FF2B5EF4-FFF2-40B4-BE49-F238E27FC236}">
                <a16:creationId xmlns:a16="http://schemas.microsoft.com/office/drawing/2014/main" id="{9D5335C5-3D5F-0E46-A38B-1CFC0954BD3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981033" y="42965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8" name="Oval 40">
            <a:extLst>
              <a:ext uri="{FF2B5EF4-FFF2-40B4-BE49-F238E27FC236}">
                <a16:creationId xmlns:a16="http://schemas.microsoft.com/office/drawing/2014/main" id="{DE43000A-3D1F-7549-ADE3-8DA36E8406D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046789" y="42322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29" name="Oval 41">
            <a:extLst>
              <a:ext uri="{FF2B5EF4-FFF2-40B4-BE49-F238E27FC236}">
                <a16:creationId xmlns:a16="http://schemas.microsoft.com/office/drawing/2014/main" id="{1F255148-94C7-AE40-9649-1BB655CF94C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296151" y="35179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0" name="Oval 42">
            <a:extLst>
              <a:ext uri="{FF2B5EF4-FFF2-40B4-BE49-F238E27FC236}">
                <a16:creationId xmlns:a16="http://schemas.microsoft.com/office/drawing/2014/main" id="{A8955F5D-51D8-FB4F-B767-2962BF25745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764089" y="24987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1" name="Oval 43">
            <a:extLst>
              <a:ext uri="{FF2B5EF4-FFF2-40B4-BE49-F238E27FC236}">
                <a16:creationId xmlns:a16="http://schemas.microsoft.com/office/drawing/2014/main" id="{C7911DE8-1F8B-714F-BA9D-1B23AA61417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937376" y="34258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2" name="Oval 44">
            <a:extLst>
              <a:ext uri="{FF2B5EF4-FFF2-40B4-BE49-F238E27FC236}">
                <a16:creationId xmlns:a16="http://schemas.microsoft.com/office/drawing/2014/main" id="{1769CFBA-7D8B-A840-8B6C-CE6D9708B0A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93708" y="48712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3" name="Oval 45">
            <a:extLst>
              <a:ext uri="{FF2B5EF4-FFF2-40B4-BE49-F238E27FC236}">
                <a16:creationId xmlns:a16="http://schemas.microsoft.com/office/drawing/2014/main" id="{60CDD55F-CEFD-CE4C-9E98-7EC63FFAF3F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174458" y="36869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4" name="Oval 46">
            <a:extLst>
              <a:ext uri="{FF2B5EF4-FFF2-40B4-BE49-F238E27FC236}">
                <a16:creationId xmlns:a16="http://schemas.microsoft.com/office/drawing/2014/main" id="{AC6E7965-D487-E94C-90F1-A513593200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327776" y="54070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5" name="Oval 47">
            <a:extLst>
              <a:ext uri="{FF2B5EF4-FFF2-40B4-BE49-F238E27FC236}">
                <a16:creationId xmlns:a16="http://schemas.microsoft.com/office/drawing/2014/main" id="{58A89469-D53A-304F-B802-6418862CF5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022976" y="50260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6" name="Oval 48">
            <a:extLst>
              <a:ext uri="{FF2B5EF4-FFF2-40B4-BE49-F238E27FC236}">
                <a16:creationId xmlns:a16="http://schemas.microsoft.com/office/drawing/2014/main" id="{698C4951-6E56-644B-A14E-486DA4B1C5C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493419" y="38885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7" name="Oval 49">
            <a:extLst>
              <a:ext uri="{FF2B5EF4-FFF2-40B4-BE49-F238E27FC236}">
                <a16:creationId xmlns:a16="http://schemas.microsoft.com/office/drawing/2014/main" id="{BCEFE4E1-1CA7-134C-85C9-B971F4B1E11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389563" y="29289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8" name="Oval 50">
            <a:extLst>
              <a:ext uri="{FF2B5EF4-FFF2-40B4-BE49-F238E27FC236}">
                <a16:creationId xmlns:a16="http://schemas.microsoft.com/office/drawing/2014/main" id="{7AF8D53A-1309-924E-8155-E185A20149E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032501" y="45164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39" name="Oval 51">
            <a:extLst>
              <a:ext uri="{FF2B5EF4-FFF2-40B4-BE49-F238E27FC236}">
                <a16:creationId xmlns:a16="http://schemas.microsoft.com/office/drawing/2014/main" id="{B5AE9244-F726-8A46-9709-05B3A929A6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180682" y="32345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40" name="Oval 52">
            <a:extLst>
              <a:ext uri="{FF2B5EF4-FFF2-40B4-BE49-F238E27FC236}">
                <a16:creationId xmlns:a16="http://schemas.microsoft.com/office/drawing/2014/main" id="{F42AEDAE-18EB-B745-A500-8347208DEE6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614195" y="52014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41" name="Oval 53">
            <a:extLst>
              <a:ext uri="{FF2B5EF4-FFF2-40B4-BE49-F238E27FC236}">
                <a16:creationId xmlns:a16="http://schemas.microsoft.com/office/drawing/2014/main" id="{3ABEFA7C-5692-0447-AC74-8C702C48247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980238" y="49085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42" name="Text Box 54">
            <a:extLst>
              <a:ext uri="{FF2B5EF4-FFF2-40B4-BE49-F238E27FC236}">
                <a16:creationId xmlns:a16="http://schemas.microsoft.com/office/drawing/2014/main" id="{D6A26B92-D18E-2841-B3C1-6B9E32393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288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+</a:t>
            </a:r>
            <a:r>
              <a:rPr lang="en-US" altLang="zh-CN" sz="2000" i="1">
                <a:latin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42743" name="Text Box 55">
            <a:extLst>
              <a:ext uri="{FF2B5EF4-FFF2-40B4-BE49-F238E27FC236}">
                <a16:creationId xmlns:a16="http://schemas.microsoft.com/office/drawing/2014/main" id="{0A8B990C-E879-3146-9486-4D1EA9C7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42744" name="Text Box 56">
            <a:extLst>
              <a:ext uri="{FF2B5EF4-FFF2-40B4-BE49-F238E27FC236}">
                <a16:creationId xmlns:a16="http://schemas.microsoft.com/office/drawing/2014/main" id="{FD35ECAA-8B55-8E4F-8C3A-E54A37061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2743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anose="020B0604030504040204" pitchFamily="34" charset="0"/>
              </a:rPr>
              <a:t>Define the 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zh-CN" sz="240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242745" name="Group 57">
            <a:extLst>
              <a:ext uri="{FF2B5EF4-FFF2-40B4-BE49-F238E27FC236}">
                <a16:creationId xmlns:a16="http://schemas.microsoft.com/office/drawing/2014/main" id="{B01F9FB3-E852-434A-AA32-4D662F5B62FC}"/>
              </a:ext>
            </a:extLst>
          </p:cNvPr>
          <p:cNvGrpSpPr>
            <a:grpSpLocks/>
          </p:cNvGrpSpPr>
          <p:nvPr/>
        </p:nvGrpSpPr>
        <p:grpSpPr bwMode="auto">
          <a:xfrm rot="17382044">
            <a:off x="2882107" y="4228307"/>
            <a:ext cx="5562600" cy="1587"/>
            <a:chOff x="960" y="3888"/>
            <a:chExt cx="3504" cy="0"/>
          </a:xfrm>
        </p:grpSpPr>
        <p:sp>
          <p:nvSpPr>
            <p:cNvPr id="242746" name="Line 58">
              <a:extLst>
                <a:ext uri="{FF2B5EF4-FFF2-40B4-BE49-F238E27FC236}">
                  <a16:creationId xmlns:a16="http://schemas.microsoft.com/office/drawing/2014/main" id="{97CB74B4-88CD-B949-BD79-3D884C5EC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2747" name="Line 59">
              <a:extLst>
                <a:ext uri="{FF2B5EF4-FFF2-40B4-BE49-F238E27FC236}">
                  <a16:creationId xmlns:a16="http://schemas.microsoft.com/office/drawing/2014/main" id="{B9CA5488-39A9-694B-AC9F-A3D8F85A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42748" name="Rectangle 60">
            <a:extLst>
              <a:ext uri="{FF2B5EF4-FFF2-40B4-BE49-F238E27FC236}">
                <a16:creationId xmlns:a16="http://schemas.microsoft.com/office/drawing/2014/main" id="{627F8661-3811-2642-A354-44CACEDD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149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Classifier Margin</a:t>
            </a:r>
          </a:p>
        </p:txBody>
      </p:sp>
      <p:sp>
        <p:nvSpPr>
          <p:cNvPr id="242749" name="Rectangle 61">
            <a:extLst>
              <a:ext uri="{FF2B5EF4-FFF2-40B4-BE49-F238E27FC236}">
                <a16:creationId xmlns:a16="http://schemas.microsoft.com/office/drawing/2014/main" id="{FCF61822-807E-3140-AF15-AC981BAE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42750" name="Line 62">
            <a:extLst>
              <a:ext uri="{FF2B5EF4-FFF2-40B4-BE49-F238E27FC236}">
                <a16:creationId xmlns:a16="http://schemas.microsoft.com/office/drawing/2014/main" id="{5FFA49D6-FB9B-6F4F-A053-5C9E1E974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2751" name="Text Box 63">
            <a:extLst>
              <a:ext uri="{FF2B5EF4-FFF2-40B4-BE49-F238E27FC236}">
                <a16:creationId xmlns:a16="http://schemas.microsoft.com/office/drawing/2014/main" id="{8AF87232-27DC-6C44-9EC3-569EABDDB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14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42752" name="Line 64">
            <a:extLst>
              <a:ext uri="{FF2B5EF4-FFF2-40B4-BE49-F238E27FC236}">
                <a16:creationId xmlns:a16="http://schemas.microsoft.com/office/drawing/2014/main" id="{D1B2EBA3-1980-E540-B6FD-9FF50C5E1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2753" name="Text Box 65">
            <a:extLst>
              <a:ext uri="{FF2B5EF4-FFF2-40B4-BE49-F238E27FC236}">
                <a16:creationId xmlns:a16="http://schemas.microsoft.com/office/drawing/2014/main" id="{4F7FEE7F-0747-3D48-B1A4-E4A6B4C20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524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242754" name="Line 66">
            <a:extLst>
              <a:ext uri="{FF2B5EF4-FFF2-40B4-BE49-F238E27FC236}">
                <a16:creationId xmlns:a16="http://schemas.microsoft.com/office/drawing/2014/main" id="{CF6C8BB1-366E-E54E-B574-2EA9CC7C2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2755" name="Text Box 67">
            <a:extLst>
              <a:ext uri="{FF2B5EF4-FFF2-40B4-BE49-F238E27FC236}">
                <a16:creationId xmlns:a16="http://schemas.microsoft.com/office/drawing/2014/main" id="{F3EA93A1-B332-5E4C-9CA0-357445535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9906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242759" name="Line 71">
            <a:extLst>
              <a:ext uri="{FF2B5EF4-FFF2-40B4-BE49-F238E27FC236}">
                <a16:creationId xmlns:a16="http://schemas.microsoft.com/office/drawing/2014/main" id="{53189A99-B638-A748-BE71-155A4F6D1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2760" name="Line 72">
            <a:extLst>
              <a:ext uri="{FF2B5EF4-FFF2-40B4-BE49-F238E27FC236}">
                <a16:creationId xmlns:a16="http://schemas.microsoft.com/office/drawing/2014/main" id="{0F7D544E-2CA8-704F-B402-B0F9B1707C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7150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2761" name="Oval 73">
            <a:extLst>
              <a:ext uri="{FF2B5EF4-FFF2-40B4-BE49-F238E27FC236}">
                <a16:creationId xmlns:a16="http://schemas.microsoft.com/office/drawing/2014/main" id="{9E978491-398E-C040-B180-4AE0C098CF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4326" y="51847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2" name="Oval 74">
            <a:extLst>
              <a:ext uri="{FF2B5EF4-FFF2-40B4-BE49-F238E27FC236}">
                <a16:creationId xmlns:a16="http://schemas.microsoft.com/office/drawing/2014/main" id="{B2A59B3F-3A5B-9040-A19A-7A9F644A2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2426" y="40560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3" name="Oval 75">
            <a:extLst>
              <a:ext uri="{FF2B5EF4-FFF2-40B4-BE49-F238E27FC236}">
                <a16:creationId xmlns:a16="http://schemas.microsoft.com/office/drawing/2014/main" id="{147B5458-4188-764B-9BBA-64FED0516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626" y="29670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4" name="Oval 76">
            <a:extLst>
              <a:ext uri="{FF2B5EF4-FFF2-40B4-BE49-F238E27FC236}">
                <a16:creationId xmlns:a16="http://schemas.microsoft.com/office/drawing/2014/main" id="{71B85CE8-C6CA-DE4B-8EDD-5C23B424D8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0126" y="37877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5" name="Oval 77">
            <a:extLst>
              <a:ext uri="{FF2B5EF4-FFF2-40B4-BE49-F238E27FC236}">
                <a16:creationId xmlns:a16="http://schemas.microsoft.com/office/drawing/2014/main" id="{EC76431E-3E3E-6F48-A8FA-01F1A6145B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6351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6" name="Oval 78">
            <a:extLst>
              <a:ext uri="{FF2B5EF4-FFF2-40B4-BE49-F238E27FC236}">
                <a16:creationId xmlns:a16="http://schemas.microsoft.com/office/drawing/2014/main" id="{16846AEF-177C-E84D-972B-4C754DDA8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1" y="38862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7" name="Oval 79">
            <a:extLst>
              <a:ext uri="{FF2B5EF4-FFF2-40B4-BE49-F238E27FC236}">
                <a16:creationId xmlns:a16="http://schemas.microsoft.com/office/drawing/2014/main" id="{D705CE1B-0FA6-F445-88DF-D39FE0FCEC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1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8" name="Oval 80">
            <a:extLst>
              <a:ext uri="{FF2B5EF4-FFF2-40B4-BE49-F238E27FC236}">
                <a16:creationId xmlns:a16="http://schemas.microsoft.com/office/drawing/2014/main" id="{87A5A0C7-4091-9B43-94DF-07B0096DD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1801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69" name="Oval 81">
            <a:extLst>
              <a:ext uri="{FF2B5EF4-FFF2-40B4-BE49-F238E27FC236}">
                <a16:creationId xmlns:a16="http://schemas.microsoft.com/office/drawing/2014/main" id="{6A1F4408-B9A3-AD4E-8A57-397D8FF6B89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564189" y="45958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0" name="Oval 82">
            <a:extLst>
              <a:ext uri="{FF2B5EF4-FFF2-40B4-BE49-F238E27FC236}">
                <a16:creationId xmlns:a16="http://schemas.microsoft.com/office/drawing/2014/main" id="{30037DE7-F5DE-B842-B343-695B1FFCD62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680326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1" name="Oval 83">
            <a:extLst>
              <a:ext uri="{FF2B5EF4-FFF2-40B4-BE49-F238E27FC236}">
                <a16:creationId xmlns:a16="http://schemas.microsoft.com/office/drawing/2014/main" id="{196A267F-0175-A748-854E-AD13FC8D80D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972301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2" name="Oval 84">
            <a:extLst>
              <a:ext uri="{FF2B5EF4-FFF2-40B4-BE49-F238E27FC236}">
                <a16:creationId xmlns:a16="http://schemas.microsoft.com/office/drawing/2014/main" id="{B2B72D4D-609E-D640-85F9-0756303AD5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800601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3" name="Oval 85">
            <a:extLst>
              <a:ext uri="{FF2B5EF4-FFF2-40B4-BE49-F238E27FC236}">
                <a16:creationId xmlns:a16="http://schemas.microsoft.com/office/drawing/2014/main" id="{8F2469F5-2770-D346-93C7-F01C5047AD4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388101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4" name="Oval 86">
            <a:extLst>
              <a:ext uri="{FF2B5EF4-FFF2-40B4-BE49-F238E27FC236}">
                <a16:creationId xmlns:a16="http://schemas.microsoft.com/office/drawing/2014/main" id="{4ADB478A-52CF-7A47-8AE7-59D615E7FF1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43801" y="46482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5" name="Oval 87">
            <a:extLst>
              <a:ext uri="{FF2B5EF4-FFF2-40B4-BE49-F238E27FC236}">
                <a16:creationId xmlns:a16="http://schemas.microsoft.com/office/drawing/2014/main" id="{1842DD6A-DA6B-2149-9D8D-55C5E04A59F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791076" y="37925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6" name="Oval 88">
            <a:extLst>
              <a:ext uri="{FF2B5EF4-FFF2-40B4-BE49-F238E27FC236}">
                <a16:creationId xmlns:a16="http://schemas.microsoft.com/office/drawing/2014/main" id="{A99BF08E-D682-B24B-959B-DCAE5C40F38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543551" y="32099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7" name="Oval 89">
            <a:extLst>
              <a:ext uri="{FF2B5EF4-FFF2-40B4-BE49-F238E27FC236}">
                <a16:creationId xmlns:a16="http://schemas.microsoft.com/office/drawing/2014/main" id="{399A0CE3-ABF2-1F4D-835D-12C2362BCCA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12632" y="53951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8" name="Oval 90">
            <a:extLst>
              <a:ext uri="{FF2B5EF4-FFF2-40B4-BE49-F238E27FC236}">
                <a16:creationId xmlns:a16="http://schemas.microsoft.com/office/drawing/2014/main" id="{B8E648EC-F046-9F4D-9198-207D62CB14B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791076" y="4251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79" name="Oval 91">
            <a:extLst>
              <a:ext uri="{FF2B5EF4-FFF2-40B4-BE49-F238E27FC236}">
                <a16:creationId xmlns:a16="http://schemas.microsoft.com/office/drawing/2014/main" id="{1667785D-EB34-A34A-B6A1-218AC90F913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019801" y="25463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0" name="Oval 92">
            <a:extLst>
              <a:ext uri="{FF2B5EF4-FFF2-40B4-BE49-F238E27FC236}">
                <a16:creationId xmlns:a16="http://schemas.microsoft.com/office/drawing/2014/main" id="{331C3D43-73F0-1645-AC64-2828E2CAEA7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981033" y="42965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1" name="Oval 93">
            <a:extLst>
              <a:ext uri="{FF2B5EF4-FFF2-40B4-BE49-F238E27FC236}">
                <a16:creationId xmlns:a16="http://schemas.microsoft.com/office/drawing/2014/main" id="{158F99CE-A19B-DC48-A190-499205A643C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046789" y="42322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2" name="Oval 94">
            <a:extLst>
              <a:ext uri="{FF2B5EF4-FFF2-40B4-BE49-F238E27FC236}">
                <a16:creationId xmlns:a16="http://schemas.microsoft.com/office/drawing/2014/main" id="{98F9E0CB-D537-384A-B933-33B1004CD6B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296151" y="35179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3" name="Oval 95">
            <a:extLst>
              <a:ext uri="{FF2B5EF4-FFF2-40B4-BE49-F238E27FC236}">
                <a16:creationId xmlns:a16="http://schemas.microsoft.com/office/drawing/2014/main" id="{D1D41E1C-11DA-9149-85EC-948377BC229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764089" y="24987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4" name="Oval 96">
            <a:extLst>
              <a:ext uri="{FF2B5EF4-FFF2-40B4-BE49-F238E27FC236}">
                <a16:creationId xmlns:a16="http://schemas.microsoft.com/office/drawing/2014/main" id="{713464C0-DB76-A644-8CD2-A8DAA89B94E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937376" y="34258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5" name="Oval 97">
            <a:extLst>
              <a:ext uri="{FF2B5EF4-FFF2-40B4-BE49-F238E27FC236}">
                <a16:creationId xmlns:a16="http://schemas.microsoft.com/office/drawing/2014/main" id="{18522EAE-A7F4-A54A-BD32-85EB94F3A13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93708" y="48712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6" name="Oval 98">
            <a:extLst>
              <a:ext uri="{FF2B5EF4-FFF2-40B4-BE49-F238E27FC236}">
                <a16:creationId xmlns:a16="http://schemas.microsoft.com/office/drawing/2014/main" id="{EC8C7A6B-B76F-D649-8E63-61C36C19B54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174458" y="36869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7" name="Oval 99">
            <a:extLst>
              <a:ext uri="{FF2B5EF4-FFF2-40B4-BE49-F238E27FC236}">
                <a16:creationId xmlns:a16="http://schemas.microsoft.com/office/drawing/2014/main" id="{ADC64930-9FEF-6540-B65E-5D7C42BBBCE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327776" y="54070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8" name="Oval 100">
            <a:extLst>
              <a:ext uri="{FF2B5EF4-FFF2-40B4-BE49-F238E27FC236}">
                <a16:creationId xmlns:a16="http://schemas.microsoft.com/office/drawing/2014/main" id="{E44B3B42-214D-4247-9F81-28A535BA41D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022976" y="50260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89" name="Oval 101">
            <a:extLst>
              <a:ext uri="{FF2B5EF4-FFF2-40B4-BE49-F238E27FC236}">
                <a16:creationId xmlns:a16="http://schemas.microsoft.com/office/drawing/2014/main" id="{9B082C6F-383A-6C41-A392-1B241DE4956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493419" y="38885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90" name="Oval 102">
            <a:extLst>
              <a:ext uri="{FF2B5EF4-FFF2-40B4-BE49-F238E27FC236}">
                <a16:creationId xmlns:a16="http://schemas.microsoft.com/office/drawing/2014/main" id="{718D353E-1046-A142-A32C-3D750562F75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389563" y="29289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91" name="Oval 103">
            <a:extLst>
              <a:ext uri="{FF2B5EF4-FFF2-40B4-BE49-F238E27FC236}">
                <a16:creationId xmlns:a16="http://schemas.microsoft.com/office/drawing/2014/main" id="{862A9FCC-CA1F-D24B-9F14-65AF1E2788B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032501" y="45164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92" name="Oval 104">
            <a:extLst>
              <a:ext uri="{FF2B5EF4-FFF2-40B4-BE49-F238E27FC236}">
                <a16:creationId xmlns:a16="http://schemas.microsoft.com/office/drawing/2014/main" id="{E9A3B4BA-1C1F-AB4A-AFC5-2897A7B2606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180682" y="32345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93" name="Oval 105">
            <a:extLst>
              <a:ext uri="{FF2B5EF4-FFF2-40B4-BE49-F238E27FC236}">
                <a16:creationId xmlns:a16="http://schemas.microsoft.com/office/drawing/2014/main" id="{334ACEF1-D1AC-AC42-A1DB-DD91408CCDA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614195" y="52014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94" name="Oval 106">
            <a:extLst>
              <a:ext uri="{FF2B5EF4-FFF2-40B4-BE49-F238E27FC236}">
                <a16:creationId xmlns:a16="http://schemas.microsoft.com/office/drawing/2014/main" id="{8C6B2D4C-C17A-CB45-9647-3F989F58C7C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980238" y="49085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95" name="Text Box 107">
            <a:extLst>
              <a:ext uri="{FF2B5EF4-FFF2-40B4-BE49-F238E27FC236}">
                <a16:creationId xmlns:a16="http://schemas.microsoft.com/office/drawing/2014/main" id="{AB8738ED-DD83-464E-92A9-7F39B6D3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288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+</a:t>
            </a:r>
            <a:r>
              <a:rPr lang="en-US" altLang="zh-CN" sz="2000" i="1">
                <a:latin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42796" name="Text Box 108">
            <a:extLst>
              <a:ext uri="{FF2B5EF4-FFF2-40B4-BE49-F238E27FC236}">
                <a16:creationId xmlns:a16="http://schemas.microsoft.com/office/drawing/2014/main" id="{8FC20398-375D-AB4B-89F1-7AAE6AEA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42797" name="Text Box 109">
            <a:extLst>
              <a:ext uri="{FF2B5EF4-FFF2-40B4-BE49-F238E27FC236}">
                <a16:creationId xmlns:a16="http://schemas.microsoft.com/office/drawing/2014/main" id="{58BA7072-6613-9345-9C9F-D1426AD6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2743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anose="020B0604030504040204" pitchFamily="34" charset="0"/>
              </a:rPr>
              <a:t>Define the </a:t>
            </a:r>
            <a:r>
              <a:rPr lang="en-US" altLang="zh-CN" sz="2400">
                <a:solidFill>
                  <a:schemeClr val="accent2"/>
                </a:solidFill>
                <a:latin typeface="Tahoma" panose="020B0604030504040204" pitchFamily="34" charset="0"/>
              </a:rPr>
              <a:t>margin</a:t>
            </a:r>
            <a:r>
              <a:rPr lang="en-US" altLang="zh-CN" sz="240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sp>
        <p:nvSpPr>
          <p:cNvPr id="106" name="Text Box 12">
            <a:extLst>
              <a:ext uri="{FF2B5EF4-FFF2-40B4-BE49-F238E27FC236}">
                <a16:creationId xmlns:a16="http://schemas.microsoft.com/office/drawing/2014/main" id="{B4362E7D-2777-3441-ABC5-1D7425282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50" y="1782762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anose="020B0604030504040204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107" name="Oval 13">
            <a:extLst>
              <a:ext uri="{FF2B5EF4-FFF2-40B4-BE49-F238E27FC236}">
                <a16:creationId xmlns:a16="http://schemas.microsoft.com/office/drawing/2014/main" id="{BB597A91-DC15-9C41-A3D8-962A92B8AE1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457293" y="194548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14">
            <a:extLst>
              <a:ext uri="{FF2B5EF4-FFF2-40B4-BE49-F238E27FC236}">
                <a16:creationId xmlns:a16="http://schemas.microsoft.com/office/drawing/2014/main" id="{398696E5-610D-C947-AD3D-FBEE0E2D496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458087" y="240188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48">
            <a:extLst>
              <a:ext uri="{FF2B5EF4-FFF2-40B4-BE49-F238E27FC236}">
                <a16:creationId xmlns:a16="http://schemas.microsoft.com/office/drawing/2014/main" id="{32B49A98-44FA-1348-BEA7-118A0F560F4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046381" y="29710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Line 4">
            <a:extLst>
              <a:ext uri="{FF2B5EF4-FFF2-40B4-BE49-F238E27FC236}">
                <a16:creationId xmlns:a16="http://schemas.microsoft.com/office/drawing/2014/main" id="{D79FE57C-6804-BE46-BBF3-AFDF87727E6E}"/>
              </a:ext>
            </a:extLst>
          </p:cNvPr>
          <p:cNvSpPr>
            <a:spLocks noChangeShapeType="1"/>
          </p:cNvSpPr>
          <p:nvPr/>
        </p:nvSpPr>
        <p:spPr bwMode="auto">
          <a:xfrm rot="18127581">
            <a:off x="2763838" y="4076700"/>
            <a:ext cx="5410200" cy="0"/>
          </a:xfrm>
          <a:prstGeom prst="line">
            <a:avLst/>
          </a:prstGeom>
          <a:noFill/>
          <a:ln w="3619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17" name="Line 5">
            <a:extLst>
              <a:ext uri="{FF2B5EF4-FFF2-40B4-BE49-F238E27FC236}">
                <a16:creationId xmlns:a16="http://schemas.microsoft.com/office/drawing/2014/main" id="{B035B886-970E-1849-A69F-35E163077983}"/>
              </a:ext>
            </a:extLst>
          </p:cNvPr>
          <p:cNvSpPr>
            <a:spLocks noChangeShapeType="1"/>
          </p:cNvSpPr>
          <p:nvPr/>
        </p:nvSpPr>
        <p:spPr bwMode="auto">
          <a:xfrm rot="18127581">
            <a:off x="2687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18" name="Rectangle 6">
            <a:extLst>
              <a:ext uri="{FF2B5EF4-FFF2-40B4-BE49-F238E27FC236}">
                <a16:creationId xmlns:a16="http://schemas.microsoft.com/office/drawing/2014/main" id="{19724B10-54B9-E84F-9312-B765D008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0" y="2286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Maximum Margin</a:t>
            </a:r>
          </a:p>
        </p:txBody>
      </p:sp>
      <p:sp>
        <p:nvSpPr>
          <p:cNvPr id="243719" name="Rectangle 7">
            <a:extLst>
              <a:ext uri="{FF2B5EF4-FFF2-40B4-BE49-F238E27FC236}">
                <a16:creationId xmlns:a16="http://schemas.microsoft.com/office/drawing/2014/main" id="{96954DFF-910F-AC40-A996-F110CBCF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43720" name="Line 8">
            <a:extLst>
              <a:ext uri="{FF2B5EF4-FFF2-40B4-BE49-F238E27FC236}">
                <a16:creationId xmlns:a16="http://schemas.microsoft.com/office/drawing/2014/main" id="{19C6AAA1-BFEB-DE45-9F6A-6EC5F787D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1" name="Text Box 9">
            <a:extLst>
              <a:ext uri="{FF2B5EF4-FFF2-40B4-BE49-F238E27FC236}">
                <a16:creationId xmlns:a16="http://schemas.microsoft.com/office/drawing/2014/main" id="{165BD9F2-C83C-1641-824E-1057057A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43722" name="Line 10">
            <a:extLst>
              <a:ext uri="{FF2B5EF4-FFF2-40B4-BE49-F238E27FC236}">
                <a16:creationId xmlns:a16="http://schemas.microsoft.com/office/drawing/2014/main" id="{C9CBDD2F-93D2-944F-BC2C-8EC2D9998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3" name="Text Box 11">
            <a:extLst>
              <a:ext uri="{FF2B5EF4-FFF2-40B4-BE49-F238E27FC236}">
                <a16:creationId xmlns:a16="http://schemas.microsoft.com/office/drawing/2014/main" id="{FA035EBE-6734-8D47-8A3E-2277B52F2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243724" name="Line 12">
            <a:extLst>
              <a:ext uri="{FF2B5EF4-FFF2-40B4-BE49-F238E27FC236}">
                <a16:creationId xmlns:a16="http://schemas.microsoft.com/office/drawing/2014/main" id="{717DD681-822B-534C-9946-CA3625160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5" name="Text Box 13">
            <a:extLst>
              <a:ext uri="{FF2B5EF4-FFF2-40B4-BE49-F238E27FC236}">
                <a16:creationId xmlns:a16="http://schemas.microsoft.com/office/drawing/2014/main" id="{5F9E79B8-0ADF-C443-8316-F8BF821C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243729" name="Line 17">
            <a:extLst>
              <a:ext uri="{FF2B5EF4-FFF2-40B4-BE49-F238E27FC236}">
                <a16:creationId xmlns:a16="http://schemas.microsoft.com/office/drawing/2014/main" id="{0ED139ED-08EB-8F4A-BEE5-E8AF9E2BA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730" name="Line 18">
            <a:extLst>
              <a:ext uri="{FF2B5EF4-FFF2-40B4-BE49-F238E27FC236}">
                <a16:creationId xmlns:a16="http://schemas.microsoft.com/office/drawing/2014/main" id="{ED9F1C91-D724-6D42-BF2E-CA8CE70FC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731" name="Oval 19">
            <a:extLst>
              <a:ext uri="{FF2B5EF4-FFF2-40B4-BE49-F238E27FC236}">
                <a16:creationId xmlns:a16="http://schemas.microsoft.com/office/drawing/2014/main" id="{F20329CC-7FF0-CC43-8200-64DD4C14B0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2" name="Oval 20">
            <a:extLst>
              <a:ext uri="{FF2B5EF4-FFF2-40B4-BE49-F238E27FC236}">
                <a16:creationId xmlns:a16="http://schemas.microsoft.com/office/drawing/2014/main" id="{CBB96A2F-23E1-2346-AB9A-9D596C3A15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3" name="Oval 21">
            <a:extLst>
              <a:ext uri="{FF2B5EF4-FFF2-40B4-BE49-F238E27FC236}">
                <a16:creationId xmlns:a16="http://schemas.microsoft.com/office/drawing/2014/main" id="{0642A2AB-C3CB-104E-87E0-5D861310E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4" name="Oval 22">
            <a:extLst>
              <a:ext uri="{FF2B5EF4-FFF2-40B4-BE49-F238E27FC236}">
                <a16:creationId xmlns:a16="http://schemas.microsoft.com/office/drawing/2014/main" id="{EE996506-268B-8C4C-8236-58C93C2B9C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5" name="Oval 23">
            <a:extLst>
              <a:ext uri="{FF2B5EF4-FFF2-40B4-BE49-F238E27FC236}">
                <a16:creationId xmlns:a16="http://schemas.microsoft.com/office/drawing/2014/main" id="{75F93816-A2EC-EE48-901C-8371C5E25D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6" name="Oval 24">
            <a:extLst>
              <a:ext uri="{FF2B5EF4-FFF2-40B4-BE49-F238E27FC236}">
                <a16:creationId xmlns:a16="http://schemas.microsoft.com/office/drawing/2014/main" id="{D0A8DF3C-DC30-974F-808E-9B1D6775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7" name="Oval 25">
            <a:extLst>
              <a:ext uri="{FF2B5EF4-FFF2-40B4-BE49-F238E27FC236}">
                <a16:creationId xmlns:a16="http://schemas.microsoft.com/office/drawing/2014/main" id="{71878D7B-EDE4-6949-8F32-96949A382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8" name="Oval 26">
            <a:extLst>
              <a:ext uri="{FF2B5EF4-FFF2-40B4-BE49-F238E27FC236}">
                <a16:creationId xmlns:a16="http://schemas.microsoft.com/office/drawing/2014/main" id="{BC9C6140-54B9-C940-835E-7F66F8DED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9" name="Oval 27">
            <a:extLst>
              <a:ext uri="{FF2B5EF4-FFF2-40B4-BE49-F238E27FC236}">
                <a16:creationId xmlns:a16="http://schemas.microsoft.com/office/drawing/2014/main" id="{4438162A-DC55-E34F-9098-66955C4B31A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0" name="Oval 28">
            <a:extLst>
              <a:ext uri="{FF2B5EF4-FFF2-40B4-BE49-F238E27FC236}">
                <a16:creationId xmlns:a16="http://schemas.microsoft.com/office/drawing/2014/main" id="{4BE1A869-C1E6-864C-831C-C7483831D6D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1" name="Oval 29">
            <a:extLst>
              <a:ext uri="{FF2B5EF4-FFF2-40B4-BE49-F238E27FC236}">
                <a16:creationId xmlns:a16="http://schemas.microsoft.com/office/drawing/2014/main" id="{2127C8B5-747F-D34A-B876-223C6E5F650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2" name="Oval 30">
            <a:extLst>
              <a:ext uri="{FF2B5EF4-FFF2-40B4-BE49-F238E27FC236}">
                <a16:creationId xmlns:a16="http://schemas.microsoft.com/office/drawing/2014/main" id="{3E679D40-D24C-C849-B3B7-6B767345ED7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3" name="Oval 31">
            <a:extLst>
              <a:ext uri="{FF2B5EF4-FFF2-40B4-BE49-F238E27FC236}">
                <a16:creationId xmlns:a16="http://schemas.microsoft.com/office/drawing/2014/main" id="{8CA0E83F-80A9-474F-A048-6D2B7C9635D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4" name="Oval 32">
            <a:extLst>
              <a:ext uri="{FF2B5EF4-FFF2-40B4-BE49-F238E27FC236}">
                <a16:creationId xmlns:a16="http://schemas.microsoft.com/office/drawing/2014/main" id="{D14FC686-BE4D-B04A-9292-133CBDB0B4B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5" name="Oval 33">
            <a:extLst>
              <a:ext uri="{FF2B5EF4-FFF2-40B4-BE49-F238E27FC236}">
                <a16:creationId xmlns:a16="http://schemas.microsoft.com/office/drawing/2014/main" id="{7ECBFDE8-D93B-9C4B-93C6-D1A124F26DA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6" name="Oval 34">
            <a:extLst>
              <a:ext uri="{FF2B5EF4-FFF2-40B4-BE49-F238E27FC236}">
                <a16:creationId xmlns:a16="http://schemas.microsoft.com/office/drawing/2014/main" id="{A93ABDF6-30DE-9F42-B4CC-B72D44E762B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7" name="Oval 35">
            <a:extLst>
              <a:ext uri="{FF2B5EF4-FFF2-40B4-BE49-F238E27FC236}">
                <a16:creationId xmlns:a16="http://schemas.microsoft.com/office/drawing/2014/main" id="{0B4116DA-B13B-714C-BD4E-1C3684EE380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8" name="Oval 36">
            <a:extLst>
              <a:ext uri="{FF2B5EF4-FFF2-40B4-BE49-F238E27FC236}">
                <a16:creationId xmlns:a16="http://schemas.microsoft.com/office/drawing/2014/main" id="{9E7363D2-EFAA-C241-9968-78F33D069FE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9" name="Oval 37">
            <a:extLst>
              <a:ext uri="{FF2B5EF4-FFF2-40B4-BE49-F238E27FC236}">
                <a16:creationId xmlns:a16="http://schemas.microsoft.com/office/drawing/2014/main" id="{C45BFFCD-DC26-A247-8F2B-91E8DA97217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0" name="Oval 38">
            <a:extLst>
              <a:ext uri="{FF2B5EF4-FFF2-40B4-BE49-F238E27FC236}">
                <a16:creationId xmlns:a16="http://schemas.microsoft.com/office/drawing/2014/main" id="{DFDEE3EA-9F85-7647-824C-23FB76138A8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1" name="Oval 39">
            <a:extLst>
              <a:ext uri="{FF2B5EF4-FFF2-40B4-BE49-F238E27FC236}">
                <a16:creationId xmlns:a16="http://schemas.microsoft.com/office/drawing/2014/main" id="{97AC0472-89E2-054F-8E28-C9882DD594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2" name="Oval 40">
            <a:extLst>
              <a:ext uri="{FF2B5EF4-FFF2-40B4-BE49-F238E27FC236}">
                <a16:creationId xmlns:a16="http://schemas.microsoft.com/office/drawing/2014/main" id="{D20D4C11-8046-C745-A087-F1D8660C322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3" name="Oval 41">
            <a:extLst>
              <a:ext uri="{FF2B5EF4-FFF2-40B4-BE49-F238E27FC236}">
                <a16:creationId xmlns:a16="http://schemas.microsoft.com/office/drawing/2014/main" id="{4555D68D-9C88-6D4B-BFBE-99B8F2F1709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4" name="Oval 42">
            <a:extLst>
              <a:ext uri="{FF2B5EF4-FFF2-40B4-BE49-F238E27FC236}">
                <a16:creationId xmlns:a16="http://schemas.microsoft.com/office/drawing/2014/main" id="{674B14AF-7EF9-CC4A-9943-5A2BA0DD28D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5" name="Oval 43">
            <a:extLst>
              <a:ext uri="{FF2B5EF4-FFF2-40B4-BE49-F238E27FC236}">
                <a16:creationId xmlns:a16="http://schemas.microsoft.com/office/drawing/2014/main" id="{8502D320-AA9A-8F48-B24A-295C4E03A1D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6" name="Oval 44">
            <a:extLst>
              <a:ext uri="{FF2B5EF4-FFF2-40B4-BE49-F238E27FC236}">
                <a16:creationId xmlns:a16="http://schemas.microsoft.com/office/drawing/2014/main" id="{BBE72BBB-3983-B04F-91AA-98E4938F11F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7" name="Oval 45">
            <a:extLst>
              <a:ext uri="{FF2B5EF4-FFF2-40B4-BE49-F238E27FC236}">
                <a16:creationId xmlns:a16="http://schemas.microsoft.com/office/drawing/2014/main" id="{CE6E7216-D199-CA4D-804F-0587700F19C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8" name="Oval 46">
            <a:extLst>
              <a:ext uri="{FF2B5EF4-FFF2-40B4-BE49-F238E27FC236}">
                <a16:creationId xmlns:a16="http://schemas.microsoft.com/office/drawing/2014/main" id="{69D5671F-DEC2-7248-AC8D-2109E6E6AE2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9" name="Oval 47">
            <a:extLst>
              <a:ext uri="{FF2B5EF4-FFF2-40B4-BE49-F238E27FC236}">
                <a16:creationId xmlns:a16="http://schemas.microsoft.com/office/drawing/2014/main" id="{FFB0974C-1AD6-814B-A0A7-1826E97C422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0" name="Oval 48">
            <a:extLst>
              <a:ext uri="{FF2B5EF4-FFF2-40B4-BE49-F238E27FC236}">
                <a16:creationId xmlns:a16="http://schemas.microsoft.com/office/drawing/2014/main" id="{3B2B7764-8035-1345-986B-BE4221E5DB7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1" name="Oval 49">
            <a:extLst>
              <a:ext uri="{FF2B5EF4-FFF2-40B4-BE49-F238E27FC236}">
                <a16:creationId xmlns:a16="http://schemas.microsoft.com/office/drawing/2014/main" id="{38B0BA47-43E2-734D-9103-F137A92D81A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2" name="Oval 50">
            <a:extLst>
              <a:ext uri="{FF2B5EF4-FFF2-40B4-BE49-F238E27FC236}">
                <a16:creationId xmlns:a16="http://schemas.microsoft.com/office/drawing/2014/main" id="{B4414B44-61F8-C04F-A2E5-C826E168B05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3" name="Oval 51">
            <a:extLst>
              <a:ext uri="{FF2B5EF4-FFF2-40B4-BE49-F238E27FC236}">
                <a16:creationId xmlns:a16="http://schemas.microsoft.com/office/drawing/2014/main" id="{1A1942D8-78CA-264D-96A3-74767991BB2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4" name="Oval 52">
            <a:extLst>
              <a:ext uri="{FF2B5EF4-FFF2-40B4-BE49-F238E27FC236}">
                <a16:creationId xmlns:a16="http://schemas.microsoft.com/office/drawing/2014/main" id="{62F2B8C8-4029-5148-A765-BF323B5D1F5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5" name="Text Box 53">
            <a:extLst>
              <a:ext uri="{FF2B5EF4-FFF2-40B4-BE49-F238E27FC236}">
                <a16:creationId xmlns:a16="http://schemas.microsoft.com/office/drawing/2014/main" id="{6E8A15B6-EBDA-624C-973E-C2A3EC774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43766" name="Text Box 54">
            <a:extLst>
              <a:ext uri="{FF2B5EF4-FFF2-40B4-BE49-F238E27FC236}">
                <a16:creationId xmlns:a16="http://schemas.microsoft.com/office/drawing/2014/main" id="{450EE6CC-13E3-E841-AFF3-ED45F6AF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43767" name="Text Box 55">
            <a:extLst>
              <a:ext uri="{FF2B5EF4-FFF2-40B4-BE49-F238E27FC236}">
                <a16:creationId xmlns:a16="http://schemas.microsoft.com/office/drawing/2014/main" id="{07952EC7-DF7F-E948-B574-D06532A27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286000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anose="020B0604030504040204" pitchFamily="34" charset="0"/>
              </a:rPr>
              <a:t>The </a:t>
            </a:r>
            <a:r>
              <a:rPr lang="en-US" altLang="zh-CN" sz="2400">
                <a:solidFill>
                  <a:srgbClr val="CC0000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zh-CN" sz="240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243768" name="AutoShape 56">
            <a:extLst>
              <a:ext uri="{FF2B5EF4-FFF2-40B4-BE49-F238E27FC236}">
                <a16:creationId xmlns:a16="http://schemas.microsoft.com/office/drawing/2014/main" id="{3CE58976-4CD0-C246-9245-21295AF0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243769" name="Text Box 57">
            <a:extLst>
              <a:ext uri="{FF2B5EF4-FFF2-40B4-BE49-F238E27FC236}">
                <a16:creationId xmlns:a16="http://schemas.microsoft.com/office/drawing/2014/main" id="{7414462E-188D-8642-BB0E-8432A7E7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3675064"/>
            <a:ext cx="21209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00CC00"/>
                </a:solidFill>
                <a:latin typeface="Tahoma" panose="020B0604030504040204" pitchFamily="34" charset="0"/>
              </a:rPr>
              <a:t>Support Vectors </a:t>
            </a:r>
            <a:r>
              <a:rPr lang="en-US" altLang="zh-CN" sz="200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p:sp>
        <p:nvSpPr>
          <p:cNvPr id="243770" name="Freeform 58">
            <a:extLst>
              <a:ext uri="{FF2B5EF4-FFF2-40B4-BE49-F238E27FC236}">
                <a16:creationId xmlns:a16="http://schemas.microsoft.com/office/drawing/2014/main" id="{ECC8C558-BBB3-924F-BDFD-070D3BCB9C90}"/>
              </a:ext>
            </a:extLst>
          </p:cNvPr>
          <p:cNvSpPr>
            <a:spLocks/>
          </p:cNvSpPr>
          <p:nvPr/>
        </p:nvSpPr>
        <p:spPr bwMode="auto">
          <a:xfrm>
            <a:off x="3636963" y="3725863"/>
            <a:ext cx="1708150" cy="369332"/>
          </a:xfrm>
          <a:custGeom>
            <a:avLst/>
            <a:gdLst>
              <a:gd name="T0" fmla="*/ 0 w 1076"/>
              <a:gd name="T1" fmla="*/ 98 h 98"/>
              <a:gd name="T2" fmla="*/ 104 w 1076"/>
              <a:gd name="T3" fmla="*/ 39 h 98"/>
              <a:gd name="T4" fmla="*/ 212 w 1076"/>
              <a:gd name="T5" fmla="*/ 0 h 98"/>
              <a:gd name="T6" fmla="*/ 326 w 1076"/>
              <a:gd name="T7" fmla="*/ 11 h 98"/>
              <a:gd name="T8" fmla="*/ 386 w 1076"/>
              <a:gd name="T9" fmla="*/ 39 h 98"/>
              <a:gd name="T10" fmla="*/ 386 w 1076"/>
              <a:gd name="T11" fmla="*/ 39 h 98"/>
              <a:gd name="T12" fmla="*/ 511 w 1076"/>
              <a:gd name="T13" fmla="*/ 82 h 98"/>
              <a:gd name="T14" fmla="*/ 989 w 1076"/>
              <a:gd name="T15" fmla="*/ 55 h 98"/>
              <a:gd name="T16" fmla="*/ 1076 w 1076"/>
              <a:gd name="T17" fmla="*/ 4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1" name="Freeform 59">
            <a:extLst>
              <a:ext uri="{FF2B5EF4-FFF2-40B4-BE49-F238E27FC236}">
                <a16:creationId xmlns:a16="http://schemas.microsoft.com/office/drawing/2014/main" id="{2DAB1E20-BD86-6742-BD54-4CA0F86A3961}"/>
              </a:ext>
            </a:extLst>
          </p:cNvPr>
          <p:cNvSpPr>
            <a:spLocks/>
          </p:cNvSpPr>
          <p:nvPr/>
        </p:nvSpPr>
        <p:spPr bwMode="auto">
          <a:xfrm>
            <a:off x="3603625" y="3317875"/>
            <a:ext cx="2293938" cy="369332"/>
          </a:xfrm>
          <a:custGeom>
            <a:avLst/>
            <a:gdLst>
              <a:gd name="T0" fmla="*/ 0 w 1445"/>
              <a:gd name="T1" fmla="*/ 306 h 306"/>
              <a:gd name="T2" fmla="*/ 16 w 1445"/>
              <a:gd name="T3" fmla="*/ 301 h 306"/>
              <a:gd name="T4" fmla="*/ 27 w 1445"/>
              <a:gd name="T5" fmla="*/ 268 h 306"/>
              <a:gd name="T6" fmla="*/ 48 w 1445"/>
              <a:gd name="T7" fmla="*/ 236 h 306"/>
              <a:gd name="T8" fmla="*/ 125 w 1445"/>
              <a:gd name="T9" fmla="*/ 171 h 306"/>
              <a:gd name="T10" fmla="*/ 228 w 1445"/>
              <a:gd name="T11" fmla="*/ 105 h 306"/>
              <a:gd name="T12" fmla="*/ 298 w 1445"/>
              <a:gd name="T13" fmla="*/ 73 h 306"/>
              <a:gd name="T14" fmla="*/ 635 w 1445"/>
              <a:gd name="T15" fmla="*/ 2 h 306"/>
              <a:gd name="T16" fmla="*/ 1043 w 1445"/>
              <a:gd name="T17" fmla="*/ 18 h 306"/>
              <a:gd name="T18" fmla="*/ 1119 w 1445"/>
              <a:gd name="T19" fmla="*/ 40 h 306"/>
              <a:gd name="T20" fmla="*/ 1217 w 1445"/>
              <a:gd name="T21" fmla="*/ 84 h 306"/>
              <a:gd name="T22" fmla="*/ 1336 w 1445"/>
              <a:gd name="T23" fmla="*/ 132 h 306"/>
              <a:gd name="T24" fmla="*/ 1445 w 1445"/>
              <a:gd name="T25" fmla="*/ 16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2" name="Freeform 60">
            <a:extLst>
              <a:ext uri="{FF2B5EF4-FFF2-40B4-BE49-F238E27FC236}">
                <a16:creationId xmlns:a16="http://schemas.microsoft.com/office/drawing/2014/main" id="{00FABC65-1C11-2F43-83C7-F73A6475C005}"/>
              </a:ext>
            </a:extLst>
          </p:cNvPr>
          <p:cNvSpPr>
            <a:spLocks/>
          </p:cNvSpPr>
          <p:nvPr/>
        </p:nvSpPr>
        <p:spPr bwMode="auto">
          <a:xfrm>
            <a:off x="3629025" y="3994150"/>
            <a:ext cx="1733550" cy="369332"/>
          </a:xfrm>
          <a:custGeom>
            <a:avLst/>
            <a:gdLst>
              <a:gd name="T0" fmla="*/ 0 w 1092"/>
              <a:gd name="T1" fmla="*/ 0 h 283"/>
              <a:gd name="T2" fmla="*/ 130 w 1092"/>
              <a:gd name="T3" fmla="*/ 54 h 283"/>
              <a:gd name="T4" fmla="*/ 326 w 1092"/>
              <a:gd name="T5" fmla="*/ 147 h 283"/>
              <a:gd name="T6" fmla="*/ 397 w 1092"/>
              <a:gd name="T7" fmla="*/ 174 h 283"/>
              <a:gd name="T8" fmla="*/ 527 w 1092"/>
              <a:gd name="T9" fmla="*/ 217 h 283"/>
              <a:gd name="T10" fmla="*/ 1092 w 1092"/>
              <a:gd name="T11" fmla="*/ 27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5" name="Oval 63">
            <a:extLst>
              <a:ext uri="{FF2B5EF4-FFF2-40B4-BE49-F238E27FC236}">
                <a16:creationId xmlns:a16="http://schemas.microsoft.com/office/drawing/2014/main" id="{18601F77-34DD-EC43-B5FE-46CEC292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3396339"/>
            <a:ext cx="259766" cy="519351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76" name="Oval 64">
            <a:extLst>
              <a:ext uri="{FF2B5EF4-FFF2-40B4-BE49-F238E27FC236}">
                <a16:creationId xmlns:a16="http://schemas.microsoft.com/office/drawing/2014/main" id="{0BBCA470-E874-2D40-9C79-943272B0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3505876"/>
            <a:ext cx="259766" cy="519351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77" name="Oval 65">
            <a:extLst>
              <a:ext uri="{FF2B5EF4-FFF2-40B4-BE49-F238E27FC236}">
                <a16:creationId xmlns:a16="http://schemas.microsoft.com/office/drawing/2014/main" id="{A6757D8E-07FD-384A-8B60-093C27B3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201201"/>
            <a:ext cx="259766" cy="519351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372FECB1-56DC-C14F-ABDB-71061747E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50" y="1782762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anose="020B0604030504040204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66" name="Oval 13">
            <a:extLst>
              <a:ext uri="{FF2B5EF4-FFF2-40B4-BE49-F238E27FC236}">
                <a16:creationId xmlns:a16="http://schemas.microsoft.com/office/drawing/2014/main" id="{ED42ACCC-9306-314F-A75B-4F58C7D45F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457293" y="194548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14">
            <a:extLst>
              <a:ext uri="{FF2B5EF4-FFF2-40B4-BE49-F238E27FC236}">
                <a16:creationId xmlns:a16="http://schemas.microsoft.com/office/drawing/2014/main" id="{3544D05D-BC4F-B34A-BED0-7B4D6096D19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458087" y="240188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9E6CCCDE-6E32-854C-8439-29D4EEE2C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283" y="-87986"/>
            <a:ext cx="10972800" cy="1139825"/>
          </a:xfrm>
        </p:spPr>
        <p:txBody>
          <a:bodyPr/>
          <a:lstStyle/>
          <a:p>
            <a:r>
              <a:rPr lang="en-US" altLang="zh-CN" dirty="0"/>
              <a:t>Linear SVM: Math formulation</a:t>
            </a:r>
          </a:p>
        </p:txBody>
      </p:sp>
      <p:sp>
        <p:nvSpPr>
          <p:cNvPr id="251908" name="Rectangle 4">
            <a:extLst>
              <a:ext uri="{FF2B5EF4-FFF2-40B4-BE49-F238E27FC236}">
                <a16:creationId xmlns:a16="http://schemas.microsoft.com/office/drawing/2014/main" id="{9C00BA06-D9C5-4143-B048-6858F76EC0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4191001"/>
            <a:ext cx="3886200" cy="193992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600" dirty="0"/>
              <a:t>What we know:</a:t>
            </a:r>
          </a:p>
          <a:p>
            <a:r>
              <a:rPr lang="en-US" altLang="zh-CN" sz="2600" b="1" i="1" dirty="0"/>
              <a:t>w</a:t>
            </a:r>
            <a:r>
              <a:rPr lang="en-US" altLang="zh-CN" sz="2600" i="1" dirty="0"/>
              <a:t> . 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+</a:t>
            </a:r>
            <a:r>
              <a:rPr lang="en-US" altLang="zh-CN" sz="2600" i="1" dirty="0"/>
              <a:t> + b = +1 </a:t>
            </a:r>
          </a:p>
          <a:p>
            <a:r>
              <a:rPr lang="en-US" altLang="zh-CN" sz="2600" b="1" i="1" dirty="0"/>
              <a:t>w</a:t>
            </a:r>
            <a:r>
              <a:rPr lang="en-US" altLang="zh-CN" sz="2600" i="1" dirty="0"/>
              <a:t> . 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-</a:t>
            </a:r>
            <a:r>
              <a:rPr lang="en-US" altLang="zh-CN" sz="2600" i="1" dirty="0"/>
              <a:t> + b = -1 </a:t>
            </a:r>
          </a:p>
          <a:p>
            <a:r>
              <a:rPr lang="en-US" altLang="zh-CN" sz="2600" b="1" i="1" dirty="0"/>
              <a:t>w</a:t>
            </a:r>
            <a:r>
              <a:rPr lang="en-US" altLang="zh-CN" sz="2600" i="1" dirty="0"/>
              <a:t> . (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+</a:t>
            </a:r>
            <a:r>
              <a:rPr lang="en-US" altLang="zh-CN" sz="2600" b="1" i="1" dirty="0"/>
              <a:t>-x</a:t>
            </a:r>
            <a:r>
              <a:rPr lang="en-US" altLang="zh-CN" sz="2600" b="1" i="1" baseline="30000" dirty="0"/>
              <a:t>-</a:t>
            </a:r>
            <a:r>
              <a:rPr lang="en-US" altLang="zh-CN" sz="2600" b="1" i="1" dirty="0"/>
              <a:t>)</a:t>
            </a:r>
            <a:r>
              <a:rPr lang="en-US" altLang="zh-CN" sz="2600" i="1" dirty="0"/>
              <a:t> = 2 </a:t>
            </a:r>
            <a:endParaRPr lang="en-US" altLang="zh-CN" sz="2600" dirty="0"/>
          </a:p>
        </p:txBody>
      </p:sp>
      <p:sp>
        <p:nvSpPr>
          <p:cNvPr id="251909" name="Line 5">
            <a:extLst>
              <a:ext uri="{FF2B5EF4-FFF2-40B4-BE49-F238E27FC236}">
                <a16:creationId xmlns:a16="http://schemas.microsoft.com/office/drawing/2014/main" id="{91B755ED-05AB-7848-8223-19EA1F205218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983615" y="1899305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10" name="Line 6">
            <a:extLst>
              <a:ext uri="{FF2B5EF4-FFF2-40B4-BE49-F238E27FC236}">
                <a16:creationId xmlns:a16="http://schemas.microsoft.com/office/drawing/2014/main" id="{CA8885AC-A53F-4C45-816B-9925CCA7AC90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4129665" y="2189817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11" name="Line 7">
            <a:extLst>
              <a:ext uri="{FF2B5EF4-FFF2-40B4-BE49-F238E27FC236}">
                <a16:creationId xmlns:a16="http://schemas.microsoft.com/office/drawing/2014/main" id="{EB9E479F-6AA2-BF4E-BE19-550C86FEFBD6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4274128" y="2478742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12" name="Text Box 8">
            <a:extLst>
              <a:ext uri="{FF2B5EF4-FFF2-40B4-BE49-F238E27FC236}">
                <a16:creationId xmlns:a16="http://schemas.microsoft.com/office/drawing/2014/main" id="{0AB2973C-7011-3F44-8FDD-202E237D751B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3443865" y="1408768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</a:rPr>
              <a:t>“Predict Class = +1” zone</a:t>
            </a:r>
          </a:p>
        </p:txBody>
      </p:sp>
      <p:sp>
        <p:nvSpPr>
          <p:cNvPr id="251913" name="Text Box 9">
            <a:extLst>
              <a:ext uri="{FF2B5EF4-FFF2-40B4-BE49-F238E27FC236}">
                <a16:creationId xmlns:a16="http://schemas.microsoft.com/office/drawing/2014/main" id="{532B98AE-4BCC-024F-B6A7-09039361E0A8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4663066" y="2704168"/>
            <a:ext cx="2887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33CC33"/>
                </a:solidFill>
                <a:latin typeface="Tahoma" panose="020B0604030504040204" pitchFamily="34" charset="0"/>
              </a:rPr>
              <a:t>“Predict Class = -1” zone</a:t>
            </a:r>
          </a:p>
        </p:txBody>
      </p:sp>
      <p:sp>
        <p:nvSpPr>
          <p:cNvPr id="251914" name="Text Box 10">
            <a:extLst>
              <a:ext uri="{FF2B5EF4-FFF2-40B4-BE49-F238E27FC236}">
                <a16:creationId xmlns:a16="http://schemas.microsoft.com/office/drawing/2014/main" id="{2331EC59-4082-FE4B-A7D3-C27FCF4EA4D8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2910465" y="2627967"/>
            <a:ext cx="1493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chemeClr val="hlink"/>
                </a:solidFill>
                <a:latin typeface="Tahoma" panose="020B0604030504040204" pitchFamily="34" charset="0"/>
              </a:rPr>
              <a:t>wx+b=1</a:t>
            </a:r>
          </a:p>
        </p:txBody>
      </p:sp>
      <p:sp>
        <p:nvSpPr>
          <p:cNvPr id="251915" name="Text Box 11">
            <a:extLst>
              <a:ext uri="{FF2B5EF4-FFF2-40B4-BE49-F238E27FC236}">
                <a16:creationId xmlns:a16="http://schemas.microsoft.com/office/drawing/2014/main" id="{3A96FC1D-723E-5343-8EA3-EC66BA4FE884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3291465" y="2932767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latin typeface="Tahoma" panose="020B0604030504040204" pitchFamily="34" charset="0"/>
              </a:rPr>
              <a:t>wx+b=0</a:t>
            </a:r>
          </a:p>
        </p:txBody>
      </p:sp>
      <p:sp>
        <p:nvSpPr>
          <p:cNvPr id="251916" name="Text Box 12">
            <a:extLst>
              <a:ext uri="{FF2B5EF4-FFF2-40B4-BE49-F238E27FC236}">
                <a16:creationId xmlns:a16="http://schemas.microsoft.com/office/drawing/2014/main" id="{229693BB-A5E4-5348-B2B5-A13544C29BC9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3367666" y="3237567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rgbClr val="747E26"/>
                </a:solidFill>
                <a:latin typeface="Tahoma" panose="020B0604030504040204" pitchFamily="34" charset="0"/>
              </a:rPr>
              <a:t>wx+b=-1</a:t>
            </a:r>
          </a:p>
        </p:txBody>
      </p:sp>
      <p:sp>
        <p:nvSpPr>
          <p:cNvPr id="251917" name="Line 13">
            <a:extLst>
              <a:ext uri="{FF2B5EF4-FFF2-40B4-BE49-F238E27FC236}">
                <a16:creationId xmlns:a16="http://schemas.microsoft.com/office/drawing/2014/main" id="{217D8FFC-4E6F-5441-800E-C158C9760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1754" y="1208742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20" name="Oval 16">
            <a:extLst>
              <a:ext uri="{FF2B5EF4-FFF2-40B4-BE49-F238E27FC236}">
                <a16:creationId xmlns:a16="http://schemas.microsoft.com/office/drawing/2014/main" id="{4B50E452-F62B-C443-90CE-4AB2D6E9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065" y="2177793"/>
            <a:ext cx="259766" cy="519351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1921" name="Text Box 17">
            <a:extLst>
              <a:ext uri="{FF2B5EF4-FFF2-40B4-BE49-F238E27FC236}">
                <a16:creationId xmlns:a16="http://schemas.microsoft.com/office/drawing/2014/main" id="{50E0FE4F-AF45-D044-8161-8A0F3225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465" y="2246968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990099"/>
                </a:solidFill>
                <a:latin typeface="Tahoma" panose="020B0604030504040204" pitchFamily="34" charset="0"/>
              </a:rPr>
              <a:t>X</a:t>
            </a:r>
            <a:r>
              <a:rPr lang="en-US" altLang="zh-CN" sz="2000" b="1" i="1" baseline="40000">
                <a:solidFill>
                  <a:srgbClr val="990099"/>
                </a:solidFill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251922" name="Oval 18">
            <a:extLst>
              <a:ext uri="{FF2B5EF4-FFF2-40B4-BE49-F238E27FC236}">
                <a16:creationId xmlns:a16="http://schemas.microsoft.com/office/drawing/2014/main" id="{5C1E43C3-756E-A646-97E2-37541F00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678" y="1428493"/>
            <a:ext cx="259766" cy="519351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1923" name="Text Box 19">
            <a:extLst>
              <a:ext uri="{FF2B5EF4-FFF2-40B4-BE49-F238E27FC236}">
                <a16:creationId xmlns:a16="http://schemas.microsoft.com/office/drawing/2014/main" id="{4DAD6BB4-840E-0C4A-9B27-D6C0A0437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804" y="1211918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CC3300"/>
                </a:solidFill>
                <a:latin typeface="Tahoma" panose="020B0604030504040204" pitchFamily="34" charset="0"/>
              </a:rPr>
              <a:t>x</a:t>
            </a:r>
            <a:r>
              <a:rPr lang="en-US" altLang="zh-CN" sz="2400" i="1" baseline="30000">
                <a:solidFill>
                  <a:srgbClr val="CC3300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251934" name="Rectangle 30">
            <a:extLst>
              <a:ext uri="{FF2B5EF4-FFF2-40B4-BE49-F238E27FC236}">
                <a16:creationId xmlns:a16="http://schemas.microsoft.com/office/drawing/2014/main" id="{785D4428-69C1-0745-8603-2068ADB4E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1933" name="Object 29">
            <a:extLst>
              <a:ext uri="{FF2B5EF4-FFF2-40B4-BE49-F238E27FC236}">
                <a16:creationId xmlns:a16="http://schemas.microsoft.com/office/drawing/2014/main" id="{5F3751B4-48F6-334D-9BD7-CD23C8953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343401"/>
          <a:ext cx="3886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33934400" imgH="10820400" progId="Equation.3">
                  <p:embed/>
                </p:oleObj>
              </mc:Choice>
              <mc:Fallback>
                <p:oleObj name="Equation" r:id="rId3" imgW="33934400" imgH="10820400" progId="Equation.3">
                  <p:embed/>
                  <p:pic>
                    <p:nvPicPr>
                      <p:cNvPr id="251933" name="Object 29">
                        <a:extLst>
                          <a:ext uri="{FF2B5EF4-FFF2-40B4-BE49-F238E27FC236}">
                            <a16:creationId xmlns:a16="http://schemas.microsoft.com/office/drawing/2014/main" id="{5F3751B4-48F6-334D-9BD7-CD23C8953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43401"/>
                        <a:ext cx="38862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5" name="Text Box 31">
            <a:extLst>
              <a:ext uri="{FF2B5EF4-FFF2-40B4-BE49-F238E27FC236}">
                <a16:creationId xmlns:a16="http://schemas.microsoft.com/office/drawing/2014/main" id="{BD19971F-C147-1E46-8EC3-EE9693DB0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065" y="1256367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>
                <a:latin typeface="Tahoma" panose="020B0604030504040204" pitchFamily="34" charset="0"/>
              </a:rPr>
              <a:t>M</a:t>
            </a:r>
            <a:r>
              <a:rPr lang="en-US" altLang="zh-CN" sz="2400">
                <a:latin typeface="Tahoma" panose="020B0604030504040204" pitchFamily="34" charset="0"/>
              </a:rPr>
              <a:t>=Margin Width</a:t>
            </a:r>
            <a:endParaRPr lang="en-US" altLang="zh-CN" sz="2400" i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8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1377</Words>
  <Application>Microsoft Macintosh PowerPoint</Application>
  <PresentationFormat>Widescreen</PresentationFormat>
  <Paragraphs>235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Garamond</vt:lpstr>
      <vt:lpstr>Helvetica</vt:lpstr>
      <vt:lpstr>Symbol</vt:lpstr>
      <vt:lpstr>Tahoma</vt:lpstr>
      <vt:lpstr>Times New Roman</vt:lpstr>
      <vt:lpstr>Wingdings</vt:lpstr>
      <vt:lpstr>Office Theme</vt:lpstr>
      <vt:lpstr>Equation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SVM: Math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 Margin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Nonlinear SVM - Overview</vt:lpstr>
      <vt:lpstr>The Exclusive Or (XOR) Function</vt:lpstr>
      <vt:lpstr>XOR using SVM</vt:lpstr>
      <vt:lpstr>Some Issues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Microsoft Office User</dc:creator>
  <cp:lastModifiedBy>Microsoft Office User</cp:lastModifiedBy>
  <cp:revision>19</cp:revision>
  <dcterms:created xsi:type="dcterms:W3CDTF">2018-12-03T20:46:07Z</dcterms:created>
  <dcterms:modified xsi:type="dcterms:W3CDTF">2019-02-12T14:57:56Z</dcterms:modified>
</cp:coreProperties>
</file>