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478" r:id="rId3"/>
    <p:sldId id="479" r:id="rId4"/>
    <p:sldId id="508" r:id="rId5"/>
    <p:sldId id="510" r:id="rId6"/>
    <p:sldId id="491" r:id="rId7"/>
    <p:sldId id="490" r:id="rId8"/>
    <p:sldId id="487" r:id="rId9"/>
    <p:sldId id="483" r:id="rId10"/>
    <p:sldId id="511" r:id="rId11"/>
    <p:sldId id="494" r:id="rId12"/>
    <p:sldId id="495" r:id="rId13"/>
    <p:sldId id="507" r:id="rId14"/>
    <p:sldId id="496" r:id="rId15"/>
    <p:sldId id="497" r:id="rId16"/>
    <p:sldId id="512" r:id="rId17"/>
    <p:sldId id="482" r:id="rId18"/>
    <p:sldId id="498" r:id="rId19"/>
    <p:sldId id="499" r:id="rId20"/>
    <p:sldId id="500" r:id="rId21"/>
    <p:sldId id="501" r:id="rId22"/>
    <p:sldId id="484" r:id="rId23"/>
    <p:sldId id="502" r:id="rId24"/>
    <p:sldId id="503" r:id="rId25"/>
    <p:sldId id="50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7F"/>
    <a:srgbClr val="325B7F"/>
    <a:srgbClr val="335C80"/>
    <a:srgbClr val="3B5F80"/>
    <a:srgbClr val="385D7F"/>
    <a:srgbClr val="235480"/>
    <a:srgbClr val="FFFFFF"/>
    <a:srgbClr val="255580"/>
    <a:srgbClr val="0E4A80"/>
    <a:srgbClr val="BD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2022-05-12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6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26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6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1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4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jp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674971"/>
            <a:ext cx="1182799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6000" dirty="0">
                <a:solidFill>
                  <a:srgbClr val="3B5F80"/>
                </a:solidFill>
              </a:rPr>
              <a:t>OFDM</a:t>
            </a:r>
            <a:r>
              <a:rPr lang="zh-CN" altLang="en-US" sz="6000" dirty="0">
                <a:solidFill>
                  <a:srgbClr val="3B5F80"/>
                </a:solidFill>
              </a:rPr>
              <a:t>基础与</a:t>
            </a:r>
            <a:r>
              <a:rPr lang="en-US" altLang="zh-CN" sz="6000" dirty="0">
                <a:solidFill>
                  <a:srgbClr val="3B5F80"/>
                </a:solidFill>
              </a:rPr>
              <a:t>PAPR</a:t>
            </a:r>
            <a:r>
              <a:rPr lang="zh-CN" altLang="en-US" sz="6000" dirty="0">
                <a:solidFill>
                  <a:srgbClr val="3B5F80"/>
                </a:solidFill>
              </a:rPr>
              <a:t>抑制经典方法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773769" y="4926348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：赵宇恒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70554" y="4281775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2" y="4873761"/>
              <a:ext cx="3797941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综合课程设计中期汇报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PAPR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抑制经典方法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4926708" y="1737784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3555107" y="2959099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4342508" y="4279900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5616741" y="4279900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6311007" y="2959099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>
            <a:off x="5377559" y="2296583"/>
            <a:ext cx="586316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6658141" y="3208866"/>
            <a:ext cx="5199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2" name="矩形 9"/>
          <p:cNvSpPr>
            <a:spLocks noChangeArrowheads="1"/>
          </p:cNvSpPr>
          <p:nvPr/>
        </p:nvSpPr>
        <p:spPr bwMode="auto">
          <a:xfrm>
            <a:off x="6179775" y="4728632"/>
            <a:ext cx="5715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3" name="矩形 10"/>
          <p:cNvSpPr>
            <a:spLocks noChangeArrowheads="1"/>
          </p:cNvSpPr>
          <p:nvPr/>
        </p:nvSpPr>
        <p:spPr bwMode="auto">
          <a:xfrm>
            <a:off x="4501259" y="4747683"/>
            <a:ext cx="59478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4" name="矩形 11"/>
          <p:cNvSpPr>
            <a:spLocks noChangeArrowheads="1"/>
          </p:cNvSpPr>
          <p:nvPr/>
        </p:nvSpPr>
        <p:spPr bwMode="auto">
          <a:xfrm>
            <a:off x="4099092" y="3221566"/>
            <a:ext cx="480483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40" name="TextBox 17"/>
          <p:cNvSpPr>
            <a:spLocks noChangeArrowheads="1"/>
          </p:cNvSpPr>
          <p:nvPr/>
        </p:nvSpPr>
        <p:spPr bwMode="auto">
          <a:xfrm>
            <a:off x="5735274" y="1331383"/>
            <a:ext cx="2561865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amplitude clipping</a:t>
            </a:r>
          </a:p>
        </p:txBody>
      </p:sp>
      <p:sp>
        <p:nvSpPr>
          <p:cNvPr id="41" name="TextBox 18"/>
          <p:cNvSpPr>
            <a:spLocks noChangeArrowheads="1"/>
          </p:cNvSpPr>
          <p:nvPr/>
        </p:nvSpPr>
        <p:spPr bwMode="auto">
          <a:xfrm>
            <a:off x="7743989" y="2835173"/>
            <a:ext cx="295486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clipping and filtering</a:t>
            </a:r>
          </a:p>
        </p:txBody>
      </p:sp>
      <p:sp>
        <p:nvSpPr>
          <p:cNvPr id="42" name="TextBox 19"/>
          <p:cNvSpPr>
            <a:spLocks noChangeArrowheads="1"/>
          </p:cNvSpPr>
          <p:nvPr/>
        </p:nvSpPr>
        <p:spPr bwMode="auto">
          <a:xfrm>
            <a:off x="7178140" y="5200308"/>
            <a:ext cx="16827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</a:p>
        </p:txBody>
      </p:sp>
      <p:sp>
        <p:nvSpPr>
          <p:cNvPr id="43" name="TextBox 20"/>
          <p:cNvSpPr>
            <a:spLocks noChangeArrowheads="1"/>
          </p:cNvSpPr>
          <p:nvPr/>
        </p:nvSpPr>
        <p:spPr bwMode="auto">
          <a:xfrm>
            <a:off x="3552213" y="5200308"/>
            <a:ext cx="137739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</a:p>
        </p:txBody>
      </p:sp>
      <p:sp>
        <p:nvSpPr>
          <p:cNvPr id="44" name="TextBox 21"/>
          <p:cNvSpPr>
            <a:spLocks noChangeArrowheads="1"/>
          </p:cNvSpPr>
          <p:nvPr/>
        </p:nvSpPr>
        <p:spPr bwMode="auto">
          <a:xfrm>
            <a:off x="2768766" y="2835173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SLM</a:t>
            </a:r>
          </a:p>
        </p:txBody>
      </p:sp>
      <p:sp>
        <p:nvSpPr>
          <p:cNvPr id="45" name="TextBox 22"/>
          <p:cNvSpPr>
            <a:spLocks noChangeArrowheads="1"/>
          </p:cNvSpPr>
          <p:nvPr/>
        </p:nvSpPr>
        <p:spPr bwMode="auto">
          <a:xfrm>
            <a:off x="5096041" y="3429000"/>
            <a:ext cx="1153584" cy="90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935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PAPR</a:t>
            </a:r>
            <a:r>
              <a:rPr lang="zh-CN" altLang="en-US" sz="2935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endParaRPr lang="zh-CN" altLang="en-US" sz="24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7240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 autoUpdateAnimBg="0"/>
      <p:bldP spid="26" grpId="0" bldLvl="0" animBg="1" autoUpdateAnimBg="0"/>
      <p:bldP spid="27" grpId="0" bldLvl="0" animBg="1" autoUpdateAnimBg="0"/>
      <p:bldP spid="28" grpId="0" bldLvl="0" animBg="1" autoUpdateAnimBg="0"/>
      <p:bldP spid="29" grpId="0" bldLvl="0" animBg="1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amplitude clipping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clipping and filtering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coding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028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selected mapping(SLM)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F039ED-3E69-8D04-5522-0999697EB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8" y="913545"/>
            <a:ext cx="5372327" cy="2539646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571788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partial transmit sequence(PTS)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571788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方案比较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6226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255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第三部分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经典方法的缺陷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72310" y="1632729"/>
            <a:ext cx="3584652" cy="3592538"/>
            <a:chOff x="3437020" y="4201727"/>
            <a:chExt cx="863676" cy="865576"/>
          </a:xfrm>
        </p:grpSpPr>
        <p:sp>
          <p:nvSpPr>
            <p:cNvPr id="1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457369" y="1719880"/>
            <a:ext cx="3280945" cy="3540917"/>
            <a:chOff x="3761090" y="2476501"/>
            <a:chExt cx="1787040" cy="192864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0" name="TextBox 16"/>
          <p:cNvSpPr>
            <a:spLocks noChangeArrowheads="1"/>
          </p:cNvSpPr>
          <p:nvPr/>
        </p:nvSpPr>
        <p:spPr bwMode="auto">
          <a:xfrm>
            <a:off x="1599218" y="2245823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21"/>
          <p:cNvSpPr>
            <a:spLocks noChangeArrowheads="1"/>
          </p:cNvSpPr>
          <p:nvPr/>
        </p:nvSpPr>
        <p:spPr bwMode="auto">
          <a:xfrm>
            <a:off x="1599217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16"/>
          <p:cNvSpPr>
            <a:spLocks noChangeArrowheads="1"/>
          </p:cNvSpPr>
          <p:nvPr/>
        </p:nvSpPr>
        <p:spPr bwMode="auto">
          <a:xfrm>
            <a:off x="8193751" y="2245823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8193750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599217" y="4800489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75" name="TextBox 21"/>
          <p:cNvSpPr>
            <a:spLocks noChangeArrowheads="1"/>
          </p:cNvSpPr>
          <p:nvPr/>
        </p:nvSpPr>
        <p:spPr bwMode="auto">
          <a:xfrm>
            <a:off x="1599216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6"/>
          <p:cNvSpPr>
            <a:spLocks noChangeArrowheads="1"/>
          </p:cNvSpPr>
          <p:nvPr/>
        </p:nvSpPr>
        <p:spPr bwMode="auto">
          <a:xfrm>
            <a:off x="8193750" y="4800489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77" name="TextBox 21"/>
          <p:cNvSpPr>
            <a:spLocks noChangeArrowheads="1"/>
          </p:cNvSpPr>
          <p:nvPr/>
        </p:nvSpPr>
        <p:spPr bwMode="auto">
          <a:xfrm>
            <a:off x="8193749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75" name="Text Box 78"/>
          <p:cNvSpPr txBox="1">
            <a:spLocks noChangeArrowheads="1"/>
          </p:cNvSpPr>
          <p:nvPr/>
        </p:nvSpPr>
        <p:spPr bwMode="auto">
          <a:xfrm>
            <a:off x="2346100" y="4389838"/>
            <a:ext cx="1545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2400" dirty="0">
                <a:solidFill>
                  <a:srgbClr val="325B7F"/>
                </a:solidFill>
                <a:latin typeface="Impact" panose="020B0806030902050204" pitchFamily="34" charset="0"/>
              </a:rPr>
              <a:t>35,216,330</a:t>
            </a:r>
          </a:p>
        </p:txBody>
      </p:sp>
      <p:sp>
        <p:nvSpPr>
          <p:cNvPr id="176" name="Rectangle 79"/>
          <p:cNvSpPr>
            <a:spLocks noChangeArrowheads="1"/>
          </p:cNvSpPr>
          <p:nvPr/>
        </p:nvSpPr>
        <p:spPr bwMode="auto">
          <a:xfrm>
            <a:off x="1675343" y="5043327"/>
            <a:ext cx="3071284" cy="12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Text Box 80"/>
          <p:cNvSpPr txBox="1">
            <a:spLocks noChangeArrowheads="1"/>
          </p:cNvSpPr>
          <p:nvPr/>
        </p:nvSpPr>
        <p:spPr bwMode="auto">
          <a:xfrm>
            <a:off x="8345592" y="4389838"/>
            <a:ext cx="15015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61,478,900</a:t>
            </a:r>
          </a:p>
        </p:txBody>
      </p:sp>
      <p:sp>
        <p:nvSpPr>
          <p:cNvPr id="178" name="Rectangle 81"/>
          <p:cNvSpPr>
            <a:spLocks noChangeArrowheads="1"/>
          </p:cNvSpPr>
          <p:nvPr/>
        </p:nvSpPr>
        <p:spPr bwMode="auto">
          <a:xfrm>
            <a:off x="7593542" y="5043327"/>
            <a:ext cx="3071284" cy="12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Line 82"/>
          <p:cNvSpPr>
            <a:spLocks noChangeShapeType="1"/>
          </p:cNvSpPr>
          <p:nvPr/>
        </p:nvSpPr>
        <p:spPr bwMode="auto">
          <a:xfrm>
            <a:off x="1838326" y="4912655"/>
            <a:ext cx="2592916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0" name="Line 83"/>
          <p:cNvSpPr>
            <a:spLocks noChangeShapeType="1"/>
          </p:cNvSpPr>
          <p:nvPr/>
        </p:nvSpPr>
        <p:spPr bwMode="auto">
          <a:xfrm>
            <a:off x="7790393" y="4912655"/>
            <a:ext cx="2592916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1364192" y="1964138"/>
            <a:ext cx="9463616" cy="1869018"/>
            <a:chOff x="1344084" y="2181226"/>
            <a:chExt cx="9463616" cy="1869018"/>
          </a:xfrm>
        </p:grpSpPr>
        <p:grpSp>
          <p:nvGrpSpPr>
            <p:cNvPr id="126" name="Group 9"/>
            <p:cNvGrpSpPr/>
            <p:nvPr/>
          </p:nvGrpSpPr>
          <p:grpSpPr bwMode="auto">
            <a:xfrm>
              <a:off x="16002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27" name="Freeform 1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9" name="Freeform 12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0" name="Oval 13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31" name="Group 14"/>
            <p:cNvGrpSpPr/>
            <p:nvPr/>
          </p:nvGrpSpPr>
          <p:grpSpPr bwMode="auto">
            <a:xfrm>
              <a:off x="74908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2" name="Freeform 15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3" name="Oval 16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34" name="Group 17"/>
            <p:cNvGrpSpPr/>
            <p:nvPr/>
          </p:nvGrpSpPr>
          <p:grpSpPr bwMode="auto">
            <a:xfrm>
              <a:off x="24003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35" name="Freeform 18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6" name="Oval 19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37" name="Group 20"/>
            <p:cNvGrpSpPr/>
            <p:nvPr/>
          </p:nvGrpSpPr>
          <p:grpSpPr bwMode="auto">
            <a:xfrm>
              <a:off x="82909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8" name="Freeform 21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9" name="Oval 22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0" name="Group 23"/>
            <p:cNvGrpSpPr/>
            <p:nvPr/>
          </p:nvGrpSpPr>
          <p:grpSpPr bwMode="auto">
            <a:xfrm>
              <a:off x="32004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41" name="Freeform 24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2" name="Oval 25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3" name="Group 26"/>
            <p:cNvGrpSpPr/>
            <p:nvPr/>
          </p:nvGrpSpPr>
          <p:grpSpPr bwMode="auto">
            <a:xfrm>
              <a:off x="90910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4" name="Freeform 27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5" name="Oval 28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6" name="Group 29"/>
            <p:cNvGrpSpPr/>
            <p:nvPr/>
          </p:nvGrpSpPr>
          <p:grpSpPr bwMode="auto">
            <a:xfrm>
              <a:off x="40005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47" name="Freeform 3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8" name="Oval 3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9" name="Group 32"/>
            <p:cNvGrpSpPr/>
            <p:nvPr/>
          </p:nvGrpSpPr>
          <p:grpSpPr bwMode="auto">
            <a:xfrm>
              <a:off x="9889067" y="2610909"/>
              <a:ext cx="755651" cy="1430867"/>
              <a:chOff x="0" y="0"/>
              <a:chExt cx="357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Freeform 33"/>
              <p:cNvSpPr/>
              <p:nvPr/>
            </p:nvSpPr>
            <p:spPr bwMode="auto">
              <a:xfrm>
                <a:off x="0" y="137"/>
                <a:ext cx="357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1" name="Oval 34"/>
              <p:cNvSpPr>
                <a:spLocks noChangeArrowheads="1"/>
              </p:cNvSpPr>
              <p:nvPr/>
            </p:nvSpPr>
            <p:spPr bwMode="auto">
              <a:xfrm>
                <a:off x="123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52" name="Group 93"/>
            <p:cNvGrpSpPr/>
            <p:nvPr/>
          </p:nvGrpSpPr>
          <p:grpSpPr bwMode="auto">
            <a:xfrm>
              <a:off x="1344084" y="2181226"/>
              <a:ext cx="465667" cy="393700"/>
              <a:chOff x="635" y="1030"/>
              <a:chExt cx="220" cy="186"/>
            </a:xfrm>
          </p:grpSpPr>
          <p:sp>
            <p:nvSpPr>
              <p:cNvPr id="153" name="Freeform 56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4" name="Oval 57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5" name="Oval 58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/>
              </a:p>
            </p:txBody>
          </p:sp>
          <p:sp>
            <p:nvSpPr>
              <p:cNvPr id="156" name="Oval 59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57" name="Group 92"/>
            <p:cNvGrpSpPr/>
            <p:nvPr/>
          </p:nvGrpSpPr>
          <p:grpSpPr bwMode="auto">
            <a:xfrm>
              <a:off x="2159001" y="2181226"/>
              <a:ext cx="461433" cy="393700"/>
              <a:chOff x="1020" y="1030"/>
              <a:chExt cx="218" cy="186"/>
            </a:xfrm>
          </p:grpSpPr>
          <p:sp>
            <p:nvSpPr>
              <p:cNvPr id="158" name="Freeform 61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/>
              </a:p>
            </p:txBody>
          </p:sp>
          <p:sp>
            <p:nvSpPr>
              <p:cNvPr id="159" name="Oval 62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0" name="Oval 63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1" name="Oval 64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62" name="Group 90"/>
            <p:cNvGrpSpPr/>
            <p:nvPr/>
          </p:nvGrpSpPr>
          <p:grpSpPr bwMode="auto">
            <a:xfrm>
              <a:off x="4409017" y="2181226"/>
              <a:ext cx="465667" cy="393700"/>
              <a:chOff x="2083" y="1030"/>
              <a:chExt cx="220" cy="186"/>
            </a:xfrm>
          </p:grpSpPr>
          <p:sp>
            <p:nvSpPr>
              <p:cNvPr id="163" name="Freeform 66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4" name="Oval 67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5" name="Oval 68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6" name="Oval 69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67" name="Group 91"/>
            <p:cNvGrpSpPr/>
            <p:nvPr/>
          </p:nvGrpSpPr>
          <p:grpSpPr bwMode="auto">
            <a:xfrm>
              <a:off x="3600451" y="2181226"/>
              <a:ext cx="459316" cy="393700"/>
              <a:chOff x="1701" y="1030"/>
              <a:chExt cx="217" cy="186"/>
            </a:xfrm>
          </p:grpSpPr>
          <p:sp>
            <p:nvSpPr>
              <p:cNvPr id="168" name="Freeform 71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9" name="Oval 72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70" name="Oval 73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72" name="Line 75"/>
            <p:cNvSpPr>
              <a:spLocks noChangeShapeType="1"/>
            </p:cNvSpPr>
            <p:nvPr/>
          </p:nvSpPr>
          <p:spPr bwMode="auto">
            <a:xfrm>
              <a:off x="5302251" y="3332692"/>
              <a:ext cx="158538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3" name="Oval 76"/>
            <p:cNvSpPr>
              <a:spLocks noChangeArrowheads="1"/>
            </p:cNvSpPr>
            <p:nvPr/>
          </p:nvSpPr>
          <p:spPr bwMode="auto">
            <a:xfrm>
              <a:off x="5717118" y="2953809"/>
              <a:ext cx="755649" cy="7598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" name="Text Box 77"/>
            <p:cNvSpPr txBox="1">
              <a:spLocks noChangeArrowheads="1"/>
            </p:cNvSpPr>
            <p:nvPr/>
          </p:nvSpPr>
          <p:spPr bwMode="auto">
            <a:xfrm>
              <a:off x="5842309" y="3097744"/>
              <a:ext cx="5052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VS</a:t>
              </a:r>
            </a:p>
          </p:txBody>
        </p:sp>
        <p:grpSp>
          <p:nvGrpSpPr>
            <p:cNvPr id="181" name="Group 94"/>
            <p:cNvGrpSpPr/>
            <p:nvPr/>
          </p:nvGrpSpPr>
          <p:grpSpPr bwMode="auto">
            <a:xfrm>
              <a:off x="7277100" y="2181226"/>
              <a:ext cx="465667" cy="393700"/>
              <a:chOff x="635" y="1030"/>
              <a:chExt cx="220" cy="186"/>
            </a:xfrm>
          </p:grpSpPr>
          <p:sp>
            <p:nvSpPr>
              <p:cNvPr id="182" name="Freeform 95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3" name="Oval 96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4" name="Oval 97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5" name="Oval 98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86" name="Group 99"/>
            <p:cNvGrpSpPr/>
            <p:nvPr/>
          </p:nvGrpSpPr>
          <p:grpSpPr bwMode="auto">
            <a:xfrm>
              <a:off x="8092018" y="2181226"/>
              <a:ext cx="461433" cy="393700"/>
              <a:chOff x="1020" y="1030"/>
              <a:chExt cx="218" cy="186"/>
            </a:xfrm>
          </p:grpSpPr>
          <p:sp>
            <p:nvSpPr>
              <p:cNvPr id="187" name="Freeform 100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8" name="Oval 101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9" name="Oval 102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0" name="Oval 103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91" name="Group 104"/>
            <p:cNvGrpSpPr/>
            <p:nvPr/>
          </p:nvGrpSpPr>
          <p:grpSpPr bwMode="auto">
            <a:xfrm>
              <a:off x="10342033" y="2181226"/>
              <a:ext cx="465667" cy="393700"/>
              <a:chOff x="2083" y="1030"/>
              <a:chExt cx="220" cy="186"/>
            </a:xfrm>
          </p:grpSpPr>
          <p:sp>
            <p:nvSpPr>
              <p:cNvPr id="192" name="Freeform 105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3" name="Oval 106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4" name="Oval 107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5" name="Oval 108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96" name="Group 109"/>
            <p:cNvGrpSpPr/>
            <p:nvPr/>
          </p:nvGrpSpPr>
          <p:grpSpPr bwMode="auto">
            <a:xfrm>
              <a:off x="9533467" y="2181226"/>
              <a:ext cx="459317" cy="393700"/>
              <a:chOff x="1701" y="1030"/>
              <a:chExt cx="217" cy="186"/>
            </a:xfrm>
          </p:grpSpPr>
          <p:sp>
            <p:nvSpPr>
              <p:cNvPr id="197" name="Freeform 110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8" name="Oval 111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9" name="Oval 112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0" name="Oval 113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5" grpId="0"/>
      <p:bldP spid="176" grpId="0"/>
      <p:bldP spid="177" grpId="0"/>
      <p:bldP spid="178" grpId="0"/>
      <p:bldP spid="179" grpId="0" animBg="1"/>
      <p:bldP spid="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565"/>
              <a:endParaRPr lang="zh-CN" altLang="en-US" sz="1865" dirty="0">
                <a:solidFill>
                  <a:prstClr val="white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072692" y="4910231"/>
            <a:ext cx="95808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绪论</a:t>
            </a: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6338260" y="2170327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经典方法的缺陷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3122536" y="4870957"/>
            <a:ext cx="279892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PAPR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抑制的经典方法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9040449" y="4141043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后续任务与参考文献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028304" y="3640983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917167" y="2782990"/>
            <a:ext cx="999564" cy="1001763"/>
            <a:chOff x="3437020" y="4201727"/>
            <a:chExt cx="863676" cy="865576"/>
          </a:xfrm>
        </p:grpSpPr>
        <p:sp>
          <p:nvSpPr>
            <p:cNvPr id="2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9858482" y="2882545"/>
            <a:ext cx="999564" cy="1001763"/>
            <a:chOff x="3437020" y="5246272"/>
            <a:chExt cx="863676" cy="865576"/>
          </a:xfrm>
        </p:grpSpPr>
        <p:sp>
          <p:nvSpPr>
            <p:cNvPr id="39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3" name="TextBox 17"/>
          <p:cNvSpPr txBox="1"/>
          <p:nvPr/>
        </p:nvSpPr>
        <p:spPr>
          <a:xfrm>
            <a:off x="5471931" y="3122895"/>
            <a:ext cx="1248139" cy="131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26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应用前景</a:t>
            </a:r>
            <a:endParaRPr lang="zh-CN" altLang="en-US" sz="426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1295467" y="1850375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sp>
        <p:nvSpPr>
          <p:cNvPr id="15" name="TextBox 19"/>
          <p:cNvSpPr txBox="1"/>
          <p:nvPr/>
        </p:nvSpPr>
        <p:spPr>
          <a:xfrm>
            <a:off x="8112224" y="1850375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sp>
        <p:nvSpPr>
          <p:cNvPr id="16" name="TextBox 20"/>
          <p:cNvSpPr txBox="1"/>
          <p:nvPr/>
        </p:nvSpPr>
        <p:spPr>
          <a:xfrm>
            <a:off x="1295467" y="4699209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sp>
        <p:nvSpPr>
          <p:cNvPr id="17" name="TextBox 21"/>
          <p:cNvSpPr txBox="1"/>
          <p:nvPr/>
        </p:nvSpPr>
        <p:spPr>
          <a:xfrm>
            <a:off x="8112224" y="4699209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434418" y="2111551"/>
            <a:ext cx="3323167" cy="3335868"/>
            <a:chOff x="3325813" y="1973262"/>
            <a:chExt cx="2492375" cy="2501901"/>
          </a:xfrm>
        </p:grpSpPr>
        <p:sp>
          <p:nvSpPr>
            <p:cNvPr id="19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rgbClr val="335C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rgbClr val="335C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TextBox 50"/>
            <p:cNvSpPr txBox="1"/>
            <p:nvPr/>
          </p:nvSpPr>
          <p:spPr>
            <a:xfrm>
              <a:off x="3786883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36"/>
            <p:cNvSpPr txBox="1"/>
            <p:nvPr/>
          </p:nvSpPr>
          <p:spPr>
            <a:xfrm>
              <a:off x="5251579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3786883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2"/>
            <p:cNvSpPr txBox="1"/>
            <p:nvPr/>
          </p:nvSpPr>
          <p:spPr>
            <a:xfrm>
              <a:off x="5251579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1367" y="2562194"/>
            <a:ext cx="8949266" cy="2568309"/>
            <a:chOff x="1621369" y="2739812"/>
            <a:chExt cx="8949266" cy="2568309"/>
          </a:xfrm>
        </p:grpSpPr>
        <p:sp>
          <p:nvSpPr>
            <p:cNvPr id="73" name="Freeform 9"/>
            <p:cNvSpPr/>
            <p:nvPr/>
          </p:nvSpPr>
          <p:spPr bwMode="auto">
            <a:xfrm>
              <a:off x="3331634" y="4025027"/>
              <a:ext cx="2110317" cy="1056541"/>
            </a:xfrm>
            <a:custGeom>
              <a:avLst/>
              <a:gdLst>
                <a:gd name="T0" fmla="*/ 228 w 457"/>
                <a:gd name="T1" fmla="*/ 142 h 229"/>
                <a:gd name="T2" fmla="*/ 87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7" y="78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5039786" y="2968485"/>
              <a:ext cx="2112433" cy="1056543"/>
            </a:xfrm>
            <a:custGeom>
              <a:avLst/>
              <a:gdLst>
                <a:gd name="T0" fmla="*/ 229 w 458"/>
                <a:gd name="T1" fmla="*/ 87 h 229"/>
                <a:gd name="T2" fmla="*/ 371 w 458"/>
                <a:gd name="T3" fmla="*/ 229 h 229"/>
                <a:gd name="T4" fmla="*/ 458 w 458"/>
                <a:gd name="T5" fmla="*/ 229 h 229"/>
                <a:gd name="T6" fmla="*/ 229 w 458"/>
                <a:gd name="T7" fmla="*/ 0 h 229"/>
                <a:gd name="T8" fmla="*/ 0 w 458"/>
                <a:gd name="T9" fmla="*/ 229 h 229"/>
                <a:gd name="T10" fmla="*/ 87 w 458"/>
                <a:gd name="T11" fmla="*/ 229 h 229"/>
                <a:gd name="T12" fmla="*/ 229 w 458"/>
                <a:gd name="T13" fmla="*/ 8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229">
                  <a:moveTo>
                    <a:pt x="229" y="87"/>
                  </a:move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6750053" y="4025027"/>
              <a:ext cx="2110316" cy="1056541"/>
            </a:xfrm>
            <a:custGeom>
              <a:avLst/>
              <a:gdLst>
                <a:gd name="T0" fmla="*/ 228 w 457"/>
                <a:gd name="T1" fmla="*/ 142 h 229"/>
                <a:gd name="T2" fmla="*/ 86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6" y="78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1621369" y="2968483"/>
              <a:ext cx="2112433" cy="1255572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44 w 458"/>
                <a:gd name="T5" fmla="*/ 272 h 272"/>
                <a:gd name="T6" fmla="*/ 87 w 458"/>
                <a:gd name="T7" fmla="*/ 229 h 272"/>
                <a:gd name="T8" fmla="*/ 229 w 458"/>
                <a:gd name="T9" fmla="*/ 87 h 272"/>
                <a:gd name="T10" fmla="*/ 371 w 458"/>
                <a:gd name="T11" fmla="*/ 229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0" y="253"/>
                    <a:pt x="20" y="272"/>
                    <a:pt x="44" y="272"/>
                  </a:cubicBezTo>
                  <a:cubicBezTo>
                    <a:pt x="68" y="272"/>
                    <a:pt x="87" y="253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8458202" y="2968483"/>
              <a:ext cx="2112433" cy="1255572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87 w 458"/>
                <a:gd name="T5" fmla="*/ 229 h 272"/>
                <a:gd name="T6" fmla="*/ 229 w 458"/>
                <a:gd name="T7" fmla="*/ 87 h 272"/>
                <a:gd name="T8" fmla="*/ 371 w 458"/>
                <a:gd name="T9" fmla="*/ 229 h 272"/>
                <a:gd name="T10" fmla="*/ 414 w 458"/>
                <a:gd name="T11" fmla="*/ 272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371" y="253"/>
                    <a:pt x="390" y="272"/>
                    <a:pt x="414" y="272"/>
                  </a:cubicBezTo>
                  <a:cubicBezTo>
                    <a:pt x="438" y="272"/>
                    <a:pt x="458" y="253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78" name="Group 14"/>
            <p:cNvGrpSpPr/>
            <p:nvPr/>
          </p:nvGrpSpPr>
          <p:grpSpPr bwMode="auto">
            <a:xfrm>
              <a:off x="2482851" y="3775181"/>
              <a:ext cx="389467" cy="499688"/>
              <a:chOff x="0" y="0"/>
              <a:chExt cx="184" cy="236"/>
            </a:xfrm>
            <a:solidFill>
              <a:srgbClr val="325B7F"/>
            </a:solidFill>
          </p:grpSpPr>
          <p:sp>
            <p:nvSpPr>
              <p:cNvPr id="79" name="Freeform 15"/>
              <p:cNvSpPr/>
              <p:nvPr/>
            </p:nvSpPr>
            <p:spPr bwMode="auto">
              <a:xfrm>
                <a:off x="0" y="0"/>
                <a:ext cx="184" cy="236"/>
              </a:xfrm>
              <a:custGeom>
                <a:avLst/>
                <a:gdLst>
                  <a:gd name="T0" fmla="*/ 19 w 84"/>
                  <a:gd name="T1" fmla="*/ 98 h 108"/>
                  <a:gd name="T2" fmla="*/ 10 w 84"/>
                  <a:gd name="T3" fmla="*/ 98 h 108"/>
                  <a:gd name="T4" fmla="*/ 10 w 84"/>
                  <a:gd name="T5" fmla="*/ 9 h 108"/>
                  <a:gd name="T6" fmla="*/ 79 w 84"/>
                  <a:gd name="T7" fmla="*/ 9 h 108"/>
                  <a:gd name="T8" fmla="*/ 84 w 84"/>
                  <a:gd name="T9" fmla="*/ 5 h 108"/>
                  <a:gd name="T10" fmla="*/ 79 w 84"/>
                  <a:gd name="T11" fmla="*/ 0 h 108"/>
                  <a:gd name="T12" fmla="*/ 5 w 84"/>
                  <a:gd name="T13" fmla="*/ 0 h 108"/>
                  <a:gd name="T14" fmla="*/ 0 w 84"/>
                  <a:gd name="T15" fmla="*/ 5 h 108"/>
                  <a:gd name="T16" fmla="*/ 0 w 84"/>
                  <a:gd name="T17" fmla="*/ 103 h 108"/>
                  <a:gd name="T18" fmla="*/ 5 w 84"/>
                  <a:gd name="T19" fmla="*/ 108 h 108"/>
                  <a:gd name="T20" fmla="*/ 19 w 84"/>
                  <a:gd name="T21" fmla="*/ 108 h 108"/>
                  <a:gd name="T22" fmla="*/ 23 w 84"/>
                  <a:gd name="T23" fmla="*/ 103 h 108"/>
                  <a:gd name="T24" fmla="*/ 19 w 84"/>
                  <a:gd name="T25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108">
                    <a:moveTo>
                      <a:pt x="19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2" y="9"/>
                      <a:pt x="84" y="7"/>
                      <a:pt x="84" y="5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6"/>
                      <a:pt x="3" y="108"/>
                      <a:pt x="5" y="108"/>
                    </a:cubicBezTo>
                    <a:cubicBezTo>
                      <a:pt x="19" y="108"/>
                      <a:pt x="19" y="108"/>
                      <a:pt x="19" y="108"/>
                    </a:cubicBezTo>
                    <a:cubicBezTo>
                      <a:pt x="21" y="108"/>
                      <a:pt x="23" y="106"/>
                      <a:pt x="23" y="103"/>
                    </a:cubicBezTo>
                    <a:cubicBezTo>
                      <a:pt x="23" y="100"/>
                      <a:pt x="21" y="98"/>
                      <a:pt x="19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6"/>
              <p:cNvSpPr/>
              <p:nvPr/>
            </p:nvSpPr>
            <p:spPr bwMode="auto">
              <a:xfrm>
                <a:off x="116" y="138"/>
                <a:ext cx="68" cy="98"/>
              </a:xfrm>
              <a:custGeom>
                <a:avLst/>
                <a:gdLst>
                  <a:gd name="T0" fmla="*/ 26 w 31"/>
                  <a:gd name="T1" fmla="*/ 0 h 45"/>
                  <a:gd name="T2" fmla="*/ 21 w 31"/>
                  <a:gd name="T3" fmla="*/ 5 h 45"/>
                  <a:gd name="T4" fmla="*/ 21 w 31"/>
                  <a:gd name="T5" fmla="*/ 35 h 45"/>
                  <a:gd name="T6" fmla="*/ 4 w 31"/>
                  <a:gd name="T7" fmla="*/ 35 h 45"/>
                  <a:gd name="T8" fmla="*/ 0 w 31"/>
                  <a:gd name="T9" fmla="*/ 40 h 45"/>
                  <a:gd name="T10" fmla="*/ 4 w 31"/>
                  <a:gd name="T11" fmla="*/ 45 h 45"/>
                  <a:gd name="T12" fmla="*/ 26 w 31"/>
                  <a:gd name="T13" fmla="*/ 45 h 45"/>
                  <a:gd name="T14" fmla="*/ 29 w 31"/>
                  <a:gd name="T15" fmla="*/ 43 h 45"/>
                  <a:gd name="T16" fmla="*/ 31 w 31"/>
                  <a:gd name="T17" fmla="*/ 40 h 45"/>
                  <a:gd name="T18" fmla="*/ 31 w 31"/>
                  <a:gd name="T19" fmla="*/ 5 h 45"/>
                  <a:gd name="T20" fmla="*/ 26 w 31"/>
                  <a:gd name="T2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26" y="0"/>
                    </a:moveTo>
                    <a:cubicBezTo>
                      <a:pt x="23" y="0"/>
                      <a:pt x="21" y="2"/>
                      <a:pt x="21" y="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7"/>
                      <a:pt x="0" y="40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7" y="45"/>
                      <a:pt x="28" y="44"/>
                      <a:pt x="29" y="43"/>
                    </a:cubicBezTo>
                    <a:cubicBezTo>
                      <a:pt x="30" y="42"/>
                      <a:pt x="31" y="41"/>
                      <a:pt x="31" y="4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66" y="51"/>
                <a:ext cx="113" cy="163"/>
              </a:xfrm>
              <a:custGeom>
                <a:avLst/>
                <a:gdLst>
                  <a:gd name="T0" fmla="*/ 45 w 52"/>
                  <a:gd name="T1" fmla="*/ 1 h 75"/>
                  <a:gd name="T2" fmla="*/ 40 w 52"/>
                  <a:gd name="T3" fmla="*/ 0 h 75"/>
                  <a:gd name="T4" fmla="*/ 30 w 52"/>
                  <a:gd name="T5" fmla="*/ 5 h 75"/>
                  <a:gd name="T6" fmla="*/ 1 w 52"/>
                  <a:gd name="T7" fmla="*/ 57 h 75"/>
                  <a:gd name="T8" fmla="*/ 0 w 52"/>
                  <a:gd name="T9" fmla="*/ 59 h 75"/>
                  <a:gd name="T10" fmla="*/ 0 w 52"/>
                  <a:gd name="T11" fmla="*/ 71 h 75"/>
                  <a:gd name="T12" fmla="*/ 3 w 52"/>
                  <a:gd name="T13" fmla="*/ 75 h 75"/>
                  <a:gd name="T14" fmla="*/ 5 w 52"/>
                  <a:gd name="T15" fmla="*/ 75 h 75"/>
                  <a:gd name="T16" fmla="*/ 7 w 52"/>
                  <a:gd name="T17" fmla="*/ 75 h 75"/>
                  <a:gd name="T18" fmla="*/ 18 w 52"/>
                  <a:gd name="T19" fmla="*/ 69 h 75"/>
                  <a:gd name="T20" fmla="*/ 19 w 52"/>
                  <a:gd name="T21" fmla="*/ 67 h 75"/>
                  <a:gd name="T22" fmla="*/ 49 w 52"/>
                  <a:gd name="T23" fmla="*/ 16 h 75"/>
                  <a:gd name="T24" fmla="*/ 45 w 52"/>
                  <a:gd name="T25" fmla="*/ 1 h 75"/>
                  <a:gd name="T26" fmla="*/ 41 w 52"/>
                  <a:gd name="T27" fmla="*/ 11 h 75"/>
                  <a:gd name="T28" fmla="*/ 12 w 52"/>
                  <a:gd name="T29" fmla="*/ 62 h 75"/>
                  <a:gd name="T30" fmla="*/ 9 w 52"/>
                  <a:gd name="T31" fmla="*/ 63 h 75"/>
                  <a:gd name="T32" fmla="*/ 9 w 52"/>
                  <a:gd name="T33" fmla="*/ 60 h 75"/>
                  <a:gd name="T34" fmla="*/ 38 w 52"/>
                  <a:gd name="T35" fmla="*/ 10 h 75"/>
                  <a:gd name="T36" fmla="*/ 41 w 52"/>
                  <a:gd name="T37" fmla="*/ 9 h 75"/>
                  <a:gd name="T38" fmla="*/ 41 w 52"/>
                  <a:gd name="T39" fmla="*/ 1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75">
                    <a:moveTo>
                      <a:pt x="45" y="1"/>
                    </a:moveTo>
                    <a:cubicBezTo>
                      <a:pt x="44" y="0"/>
                      <a:pt x="42" y="0"/>
                      <a:pt x="40" y="0"/>
                    </a:cubicBezTo>
                    <a:cubicBezTo>
                      <a:pt x="36" y="0"/>
                      <a:pt x="32" y="2"/>
                      <a:pt x="30" y="5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2"/>
                      <a:pt x="1" y="74"/>
                      <a:pt x="3" y="75"/>
                    </a:cubicBezTo>
                    <a:cubicBezTo>
                      <a:pt x="3" y="75"/>
                      <a:pt x="4" y="75"/>
                      <a:pt x="5" y="75"/>
                    </a:cubicBezTo>
                    <a:cubicBezTo>
                      <a:pt x="6" y="75"/>
                      <a:pt x="7" y="75"/>
                      <a:pt x="7" y="75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9" y="68"/>
                      <a:pt x="19" y="6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1"/>
                      <a:pt x="50" y="4"/>
                      <a:pt x="45" y="1"/>
                    </a:cubicBezTo>
                    <a:close/>
                    <a:moveTo>
                      <a:pt x="41" y="11"/>
                    </a:moveTo>
                    <a:cubicBezTo>
                      <a:pt x="12" y="62"/>
                      <a:pt x="12" y="62"/>
                      <a:pt x="12" y="62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9"/>
                      <a:pt x="40" y="9"/>
                      <a:pt x="41" y="9"/>
                    </a:cubicBezTo>
                    <a:cubicBezTo>
                      <a:pt x="41" y="10"/>
                      <a:pt x="42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35" y="68"/>
                <a:ext cx="70" cy="20"/>
              </a:xfrm>
              <a:custGeom>
                <a:avLst/>
                <a:gdLst>
                  <a:gd name="T0" fmla="*/ 32 w 32"/>
                  <a:gd name="T1" fmla="*/ 4 h 9"/>
                  <a:gd name="T2" fmla="*/ 28 w 32"/>
                  <a:gd name="T3" fmla="*/ 0 h 9"/>
                  <a:gd name="T4" fmla="*/ 4 w 32"/>
                  <a:gd name="T5" fmla="*/ 0 h 9"/>
                  <a:gd name="T6" fmla="*/ 0 w 32"/>
                  <a:gd name="T7" fmla="*/ 4 h 9"/>
                  <a:gd name="T8" fmla="*/ 4 w 32"/>
                  <a:gd name="T9" fmla="*/ 9 h 9"/>
                  <a:gd name="T10" fmla="*/ 28 w 32"/>
                  <a:gd name="T11" fmla="*/ 9 h 9"/>
                  <a:gd name="T12" fmla="*/ 32 w 32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9"/>
                      <a:pt x="32" y="7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9"/>
              <p:cNvSpPr/>
              <p:nvPr/>
            </p:nvSpPr>
            <p:spPr bwMode="auto">
              <a:xfrm>
                <a:off x="35" y="107"/>
                <a:ext cx="46" cy="20"/>
              </a:xfrm>
              <a:custGeom>
                <a:avLst/>
                <a:gdLst>
                  <a:gd name="T0" fmla="*/ 4 w 21"/>
                  <a:gd name="T1" fmla="*/ 0 h 9"/>
                  <a:gd name="T2" fmla="*/ 0 w 21"/>
                  <a:gd name="T3" fmla="*/ 4 h 9"/>
                  <a:gd name="T4" fmla="*/ 4 w 21"/>
                  <a:gd name="T5" fmla="*/ 9 h 9"/>
                  <a:gd name="T6" fmla="*/ 16 w 21"/>
                  <a:gd name="T7" fmla="*/ 9 h 9"/>
                  <a:gd name="T8" fmla="*/ 21 w 21"/>
                  <a:gd name="T9" fmla="*/ 4 h 9"/>
                  <a:gd name="T10" fmla="*/ 16 w 21"/>
                  <a:gd name="T11" fmla="*/ 0 h 9"/>
                  <a:gd name="T12" fmla="*/ 4 w 2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9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9" y="9"/>
                      <a:pt x="21" y="7"/>
                      <a:pt x="21" y="4"/>
                    </a:cubicBezTo>
                    <a:cubicBezTo>
                      <a:pt x="21" y="2"/>
                      <a:pt x="19" y="0"/>
                      <a:pt x="16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Group 20"/>
            <p:cNvGrpSpPr/>
            <p:nvPr/>
          </p:nvGrpSpPr>
          <p:grpSpPr bwMode="auto">
            <a:xfrm>
              <a:off x="7558619" y="3775181"/>
              <a:ext cx="493183" cy="499688"/>
              <a:chOff x="0" y="0"/>
              <a:chExt cx="233" cy="23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5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33" cy="236"/>
              </a:xfrm>
              <a:custGeom>
                <a:avLst/>
                <a:gdLst>
                  <a:gd name="T0" fmla="*/ 103 w 107"/>
                  <a:gd name="T1" fmla="*/ 42 h 108"/>
                  <a:gd name="T2" fmla="*/ 93 w 107"/>
                  <a:gd name="T3" fmla="*/ 35 h 108"/>
                  <a:gd name="T4" fmla="*/ 97 w 107"/>
                  <a:gd name="T5" fmla="*/ 22 h 108"/>
                  <a:gd name="T6" fmla="*/ 80 w 107"/>
                  <a:gd name="T7" fmla="*/ 10 h 108"/>
                  <a:gd name="T8" fmla="*/ 68 w 107"/>
                  <a:gd name="T9" fmla="*/ 12 h 108"/>
                  <a:gd name="T10" fmla="*/ 62 w 107"/>
                  <a:gd name="T11" fmla="*/ 1 h 108"/>
                  <a:gd name="T12" fmla="*/ 42 w 107"/>
                  <a:gd name="T13" fmla="*/ 4 h 108"/>
                  <a:gd name="T14" fmla="*/ 34 w 107"/>
                  <a:gd name="T15" fmla="*/ 14 h 108"/>
                  <a:gd name="T16" fmla="*/ 22 w 107"/>
                  <a:gd name="T17" fmla="*/ 11 h 108"/>
                  <a:gd name="T18" fmla="*/ 10 w 107"/>
                  <a:gd name="T19" fmla="*/ 27 h 108"/>
                  <a:gd name="T20" fmla="*/ 12 w 107"/>
                  <a:gd name="T21" fmla="*/ 39 h 108"/>
                  <a:gd name="T22" fmla="*/ 0 w 107"/>
                  <a:gd name="T23" fmla="*/ 46 h 108"/>
                  <a:gd name="T24" fmla="*/ 0 w 107"/>
                  <a:gd name="T25" fmla="*/ 62 h 108"/>
                  <a:gd name="T26" fmla="*/ 12 w 107"/>
                  <a:gd name="T27" fmla="*/ 69 h 108"/>
                  <a:gd name="T28" fmla="*/ 10 w 107"/>
                  <a:gd name="T29" fmla="*/ 81 h 108"/>
                  <a:gd name="T30" fmla="*/ 22 w 107"/>
                  <a:gd name="T31" fmla="*/ 97 h 108"/>
                  <a:gd name="T32" fmla="*/ 34 w 107"/>
                  <a:gd name="T33" fmla="*/ 94 h 108"/>
                  <a:gd name="T34" fmla="*/ 42 w 107"/>
                  <a:gd name="T35" fmla="*/ 104 h 108"/>
                  <a:gd name="T36" fmla="*/ 53 w 107"/>
                  <a:gd name="T37" fmla="*/ 108 h 108"/>
                  <a:gd name="T38" fmla="*/ 65 w 107"/>
                  <a:gd name="T39" fmla="*/ 104 h 108"/>
                  <a:gd name="T40" fmla="*/ 72 w 107"/>
                  <a:gd name="T41" fmla="*/ 94 h 108"/>
                  <a:gd name="T42" fmla="*/ 85 w 107"/>
                  <a:gd name="T43" fmla="*/ 97 h 108"/>
                  <a:gd name="T44" fmla="*/ 97 w 107"/>
                  <a:gd name="T45" fmla="*/ 81 h 108"/>
                  <a:gd name="T46" fmla="*/ 95 w 107"/>
                  <a:gd name="T47" fmla="*/ 69 h 108"/>
                  <a:gd name="T48" fmla="*/ 106 w 107"/>
                  <a:gd name="T49" fmla="*/ 62 h 108"/>
                  <a:gd name="T50" fmla="*/ 106 w 107"/>
                  <a:gd name="T51" fmla="*/ 46 h 108"/>
                  <a:gd name="T52" fmla="*/ 90 w 107"/>
                  <a:gd name="T53" fmla="*/ 61 h 108"/>
                  <a:gd name="T54" fmla="*/ 84 w 107"/>
                  <a:gd name="T55" fmla="*/ 71 h 108"/>
                  <a:gd name="T56" fmla="*/ 88 w 107"/>
                  <a:gd name="T57" fmla="*/ 82 h 108"/>
                  <a:gd name="T58" fmla="*/ 74 w 107"/>
                  <a:gd name="T59" fmla="*/ 84 h 108"/>
                  <a:gd name="T60" fmla="*/ 63 w 107"/>
                  <a:gd name="T61" fmla="*/ 87 h 108"/>
                  <a:gd name="T62" fmla="*/ 57 w 107"/>
                  <a:gd name="T63" fmla="*/ 98 h 108"/>
                  <a:gd name="T64" fmla="*/ 47 w 107"/>
                  <a:gd name="T65" fmla="*/ 90 h 108"/>
                  <a:gd name="T66" fmla="*/ 37 w 107"/>
                  <a:gd name="T67" fmla="*/ 85 h 108"/>
                  <a:gd name="T68" fmla="*/ 25 w 107"/>
                  <a:gd name="T69" fmla="*/ 88 h 108"/>
                  <a:gd name="T70" fmla="*/ 23 w 107"/>
                  <a:gd name="T71" fmla="*/ 75 h 108"/>
                  <a:gd name="T72" fmla="*/ 20 w 107"/>
                  <a:gd name="T73" fmla="*/ 64 h 108"/>
                  <a:gd name="T74" fmla="*/ 9 w 107"/>
                  <a:gd name="T75" fmla="*/ 58 h 108"/>
                  <a:gd name="T76" fmla="*/ 9 w 107"/>
                  <a:gd name="T77" fmla="*/ 50 h 108"/>
                  <a:gd name="T78" fmla="*/ 20 w 107"/>
                  <a:gd name="T79" fmla="*/ 44 h 108"/>
                  <a:gd name="T80" fmla="*/ 23 w 107"/>
                  <a:gd name="T81" fmla="*/ 33 h 108"/>
                  <a:gd name="T82" fmla="*/ 25 w 107"/>
                  <a:gd name="T83" fmla="*/ 20 h 108"/>
                  <a:gd name="T84" fmla="*/ 37 w 107"/>
                  <a:gd name="T85" fmla="*/ 23 h 108"/>
                  <a:gd name="T86" fmla="*/ 47 w 107"/>
                  <a:gd name="T87" fmla="*/ 18 h 108"/>
                  <a:gd name="T88" fmla="*/ 57 w 107"/>
                  <a:gd name="T89" fmla="*/ 10 h 108"/>
                  <a:gd name="T90" fmla="*/ 63 w 107"/>
                  <a:gd name="T91" fmla="*/ 21 h 108"/>
                  <a:gd name="T92" fmla="*/ 74 w 107"/>
                  <a:gd name="T93" fmla="*/ 23 h 108"/>
                  <a:gd name="T94" fmla="*/ 88 w 107"/>
                  <a:gd name="T95" fmla="*/ 26 h 108"/>
                  <a:gd name="T96" fmla="*/ 84 w 107"/>
                  <a:gd name="T97" fmla="*/ 37 h 108"/>
                  <a:gd name="T98" fmla="*/ 90 w 107"/>
                  <a:gd name="T99" fmla="*/ 47 h 108"/>
                  <a:gd name="T100" fmla="*/ 98 w 107"/>
                  <a:gd name="T101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7" h="108">
                    <a:moveTo>
                      <a:pt x="106" y="46"/>
                    </a:moveTo>
                    <a:cubicBezTo>
                      <a:pt x="106" y="44"/>
                      <a:pt x="105" y="43"/>
                      <a:pt x="103" y="42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4" y="38"/>
                      <a:pt x="94" y="36"/>
                      <a:pt x="93" y="35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8" y="25"/>
                      <a:pt x="98" y="24"/>
                      <a:pt x="97" y="22"/>
                    </a:cubicBezTo>
                    <a:cubicBezTo>
                      <a:pt x="93" y="18"/>
                      <a:pt x="89" y="14"/>
                      <a:pt x="85" y="11"/>
                    </a:cubicBezTo>
                    <a:cubicBezTo>
                      <a:pt x="84" y="10"/>
                      <a:pt x="82" y="10"/>
                      <a:pt x="80" y="10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3"/>
                      <a:pt x="68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1"/>
                      <a:pt x="62" y="1"/>
                    </a:cubicBezTo>
                    <a:cubicBezTo>
                      <a:pt x="56" y="0"/>
                      <a:pt x="51" y="0"/>
                      <a:pt x="45" y="1"/>
                    </a:cubicBezTo>
                    <a:cubicBezTo>
                      <a:pt x="44" y="1"/>
                      <a:pt x="42" y="2"/>
                      <a:pt x="42" y="4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7" y="13"/>
                      <a:pt x="36" y="14"/>
                      <a:pt x="34" y="14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10"/>
                      <a:pt x="23" y="10"/>
                      <a:pt x="22" y="11"/>
                    </a:cubicBezTo>
                    <a:cubicBezTo>
                      <a:pt x="17" y="14"/>
                      <a:pt x="13" y="18"/>
                      <a:pt x="10" y="22"/>
                    </a:cubicBezTo>
                    <a:cubicBezTo>
                      <a:pt x="9" y="24"/>
                      <a:pt x="9" y="25"/>
                      <a:pt x="10" y="27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6"/>
                      <a:pt x="12" y="38"/>
                      <a:pt x="12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3"/>
                      <a:pt x="1" y="44"/>
                      <a:pt x="0" y="46"/>
                    </a:cubicBezTo>
                    <a:cubicBezTo>
                      <a:pt x="0" y="49"/>
                      <a:pt x="0" y="51"/>
                      <a:pt x="0" y="54"/>
                    </a:cubicBezTo>
                    <a:cubicBezTo>
                      <a:pt x="0" y="56"/>
                      <a:pt x="0" y="59"/>
                      <a:pt x="0" y="62"/>
                    </a:cubicBezTo>
                    <a:cubicBezTo>
                      <a:pt x="1" y="64"/>
                      <a:pt x="2" y="65"/>
                      <a:pt x="3" y="66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70"/>
                      <a:pt x="13" y="72"/>
                      <a:pt x="14" y="73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9" y="82"/>
                      <a:pt x="9" y="84"/>
                      <a:pt x="10" y="86"/>
                    </a:cubicBezTo>
                    <a:cubicBezTo>
                      <a:pt x="13" y="90"/>
                      <a:pt x="17" y="94"/>
                      <a:pt x="22" y="97"/>
                    </a:cubicBezTo>
                    <a:cubicBezTo>
                      <a:pt x="23" y="98"/>
                      <a:pt x="25" y="98"/>
                      <a:pt x="26" y="98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6" y="94"/>
                      <a:pt x="37" y="95"/>
                      <a:pt x="39" y="95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2" y="106"/>
                      <a:pt x="44" y="107"/>
                      <a:pt x="45" y="107"/>
                    </a:cubicBezTo>
                    <a:cubicBezTo>
                      <a:pt x="48" y="107"/>
                      <a:pt x="51" y="108"/>
                      <a:pt x="53" y="108"/>
                    </a:cubicBezTo>
                    <a:cubicBezTo>
                      <a:pt x="56" y="108"/>
                      <a:pt x="59" y="107"/>
                      <a:pt x="62" y="107"/>
                    </a:cubicBezTo>
                    <a:cubicBezTo>
                      <a:pt x="63" y="107"/>
                      <a:pt x="65" y="106"/>
                      <a:pt x="65" y="104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70" y="95"/>
                      <a:pt x="71" y="94"/>
                      <a:pt x="72" y="94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2" y="98"/>
                      <a:pt x="84" y="98"/>
                      <a:pt x="85" y="97"/>
                    </a:cubicBezTo>
                    <a:cubicBezTo>
                      <a:pt x="89" y="94"/>
                      <a:pt x="93" y="90"/>
                      <a:pt x="97" y="86"/>
                    </a:cubicBezTo>
                    <a:cubicBezTo>
                      <a:pt x="98" y="84"/>
                      <a:pt x="98" y="82"/>
                      <a:pt x="97" y="81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4" y="72"/>
                      <a:pt x="94" y="70"/>
                      <a:pt x="95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5" y="65"/>
                      <a:pt x="106" y="64"/>
                      <a:pt x="106" y="62"/>
                    </a:cubicBezTo>
                    <a:cubicBezTo>
                      <a:pt x="107" y="59"/>
                      <a:pt x="107" y="56"/>
                      <a:pt x="107" y="54"/>
                    </a:cubicBezTo>
                    <a:cubicBezTo>
                      <a:pt x="107" y="51"/>
                      <a:pt x="107" y="49"/>
                      <a:pt x="106" y="46"/>
                    </a:cubicBezTo>
                    <a:close/>
                    <a:moveTo>
                      <a:pt x="98" y="58"/>
                    </a:moveTo>
                    <a:cubicBezTo>
                      <a:pt x="90" y="61"/>
                      <a:pt x="90" y="61"/>
                      <a:pt x="90" y="61"/>
                    </a:cubicBezTo>
                    <a:cubicBezTo>
                      <a:pt x="88" y="61"/>
                      <a:pt x="87" y="62"/>
                      <a:pt x="87" y="64"/>
                    </a:cubicBezTo>
                    <a:cubicBezTo>
                      <a:pt x="86" y="66"/>
                      <a:pt x="85" y="69"/>
                      <a:pt x="84" y="71"/>
                    </a:cubicBezTo>
                    <a:cubicBezTo>
                      <a:pt x="83" y="72"/>
                      <a:pt x="83" y="73"/>
                      <a:pt x="84" y="75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6" y="84"/>
                      <a:pt x="84" y="86"/>
                      <a:pt x="82" y="88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73" y="84"/>
                      <a:pt x="71" y="84"/>
                      <a:pt x="70" y="85"/>
                    </a:cubicBezTo>
                    <a:cubicBezTo>
                      <a:pt x="68" y="86"/>
                      <a:pt x="66" y="87"/>
                      <a:pt x="63" y="87"/>
                    </a:cubicBezTo>
                    <a:cubicBezTo>
                      <a:pt x="62" y="88"/>
                      <a:pt x="61" y="89"/>
                      <a:pt x="60" y="90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5" y="98"/>
                      <a:pt x="52" y="98"/>
                      <a:pt x="49" y="98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6" y="89"/>
                      <a:pt x="45" y="88"/>
                      <a:pt x="43" y="87"/>
                    </a:cubicBezTo>
                    <a:cubicBezTo>
                      <a:pt x="41" y="87"/>
                      <a:pt x="39" y="86"/>
                      <a:pt x="37" y="85"/>
                    </a:cubicBezTo>
                    <a:cubicBezTo>
                      <a:pt x="35" y="84"/>
                      <a:pt x="34" y="84"/>
                      <a:pt x="33" y="84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3" y="86"/>
                      <a:pt x="21" y="84"/>
                      <a:pt x="19" y="82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2" y="69"/>
                      <a:pt x="21" y="66"/>
                      <a:pt x="20" y="64"/>
                    </a:cubicBezTo>
                    <a:cubicBezTo>
                      <a:pt x="20" y="62"/>
                      <a:pt x="18" y="61"/>
                      <a:pt x="17" y="6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7"/>
                      <a:pt x="9" y="55"/>
                      <a:pt x="9" y="54"/>
                    </a:cubicBezTo>
                    <a:cubicBezTo>
                      <a:pt x="9" y="53"/>
                      <a:pt x="9" y="51"/>
                      <a:pt x="9" y="50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8" y="47"/>
                      <a:pt x="20" y="45"/>
                      <a:pt x="20" y="44"/>
                    </a:cubicBezTo>
                    <a:cubicBezTo>
                      <a:pt x="21" y="42"/>
                      <a:pt x="22" y="39"/>
                      <a:pt x="23" y="37"/>
                    </a:cubicBezTo>
                    <a:cubicBezTo>
                      <a:pt x="23" y="36"/>
                      <a:pt x="23" y="34"/>
                      <a:pt x="23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3"/>
                      <a:pt x="23" y="22"/>
                      <a:pt x="25" y="20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24"/>
                      <a:pt x="35" y="24"/>
                      <a:pt x="37" y="23"/>
                    </a:cubicBezTo>
                    <a:cubicBezTo>
                      <a:pt x="39" y="22"/>
                      <a:pt x="41" y="21"/>
                      <a:pt x="43" y="21"/>
                    </a:cubicBezTo>
                    <a:cubicBezTo>
                      <a:pt x="45" y="20"/>
                      <a:pt x="46" y="19"/>
                      <a:pt x="47" y="18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2" y="9"/>
                      <a:pt x="55" y="9"/>
                      <a:pt x="57" y="10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9"/>
                      <a:pt x="62" y="20"/>
                      <a:pt x="63" y="21"/>
                    </a:cubicBezTo>
                    <a:cubicBezTo>
                      <a:pt x="66" y="21"/>
                      <a:pt x="68" y="22"/>
                      <a:pt x="70" y="23"/>
                    </a:cubicBezTo>
                    <a:cubicBezTo>
                      <a:pt x="71" y="24"/>
                      <a:pt x="73" y="24"/>
                      <a:pt x="74" y="23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4" y="22"/>
                      <a:pt x="86" y="23"/>
                      <a:pt x="88" y="26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4"/>
                      <a:pt x="83" y="36"/>
                      <a:pt x="84" y="37"/>
                    </a:cubicBezTo>
                    <a:cubicBezTo>
                      <a:pt x="85" y="39"/>
                      <a:pt x="86" y="42"/>
                      <a:pt x="87" y="44"/>
                    </a:cubicBezTo>
                    <a:cubicBezTo>
                      <a:pt x="87" y="45"/>
                      <a:pt x="88" y="47"/>
                      <a:pt x="90" y="47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1"/>
                      <a:pt x="98" y="53"/>
                      <a:pt x="98" y="54"/>
                    </a:cubicBezTo>
                    <a:cubicBezTo>
                      <a:pt x="98" y="55"/>
                      <a:pt x="98" y="57"/>
                      <a:pt x="98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2"/>
              <p:cNvSpPr>
                <a:spLocks noEditPoints="1"/>
              </p:cNvSpPr>
              <p:nvPr/>
            </p:nvSpPr>
            <p:spPr bwMode="auto">
              <a:xfrm>
                <a:off x="70" y="70"/>
                <a:ext cx="93" cy="92"/>
              </a:xfrm>
              <a:custGeom>
                <a:avLst/>
                <a:gdLst>
                  <a:gd name="T0" fmla="*/ 21 w 43"/>
                  <a:gd name="T1" fmla="*/ 0 h 42"/>
                  <a:gd name="T2" fmla="*/ 0 w 43"/>
                  <a:gd name="T3" fmla="*/ 21 h 42"/>
                  <a:gd name="T4" fmla="*/ 21 w 43"/>
                  <a:gd name="T5" fmla="*/ 42 h 42"/>
                  <a:gd name="T6" fmla="*/ 43 w 43"/>
                  <a:gd name="T7" fmla="*/ 21 h 42"/>
                  <a:gd name="T8" fmla="*/ 21 w 43"/>
                  <a:gd name="T9" fmla="*/ 0 h 42"/>
                  <a:gd name="T10" fmla="*/ 21 w 43"/>
                  <a:gd name="T11" fmla="*/ 33 h 42"/>
                  <a:gd name="T12" fmla="*/ 9 w 43"/>
                  <a:gd name="T13" fmla="*/ 21 h 42"/>
                  <a:gd name="T14" fmla="*/ 21 w 43"/>
                  <a:gd name="T15" fmla="*/ 9 h 42"/>
                  <a:gd name="T16" fmla="*/ 33 w 43"/>
                  <a:gd name="T17" fmla="*/ 21 h 42"/>
                  <a:gd name="T18" fmla="*/ 21 w 43"/>
                  <a:gd name="T1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3" y="33"/>
                      <a:pt x="43" y="21"/>
                    </a:cubicBezTo>
                    <a:cubicBezTo>
                      <a:pt x="43" y="9"/>
                      <a:pt x="33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5" y="33"/>
                      <a:pt x="9" y="28"/>
                      <a:pt x="9" y="21"/>
                    </a:cubicBezTo>
                    <a:cubicBezTo>
                      <a:pt x="9" y="14"/>
                      <a:pt x="15" y="9"/>
                      <a:pt x="21" y="9"/>
                    </a:cubicBezTo>
                    <a:cubicBezTo>
                      <a:pt x="28" y="9"/>
                      <a:pt x="33" y="14"/>
                      <a:pt x="33" y="21"/>
                    </a:cubicBezTo>
                    <a:cubicBezTo>
                      <a:pt x="33" y="28"/>
                      <a:pt x="28" y="33"/>
                      <a:pt x="21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23"/>
            <p:cNvGrpSpPr/>
            <p:nvPr/>
          </p:nvGrpSpPr>
          <p:grpSpPr bwMode="auto">
            <a:xfrm>
              <a:off x="5850467" y="3775181"/>
              <a:ext cx="491067" cy="499688"/>
              <a:chOff x="0" y="0"/>
              <a:chExt cx="232" cy="236"/>
            </a:xfrm>
            <a:solidFill>
              <a:srgbClr val="325B7F"/>
            </a:solidFill>
          </p:grpSpPr>
          <p:sp>
            <p:nvSpPr>
              <p:cNvPr id="88" name="Freeform 24"/>
              <p:cNvSpPr/>
              <p:nvPr/>
            </p:nvSpPr>
            <p:spPr bwMode="auto">
              <a:xfrm>
                <a:off x="0" y="0"/>
                <a:ext cx="232" cy="168"/>
              </a:xfrm>
              <a:custGeom>
                <a:avLst/>
                <a:gdLst>
                  <a:gd name="T0" fmla="*/ 82 w 106"/>
                  <a:gd name="T1" fmla="*/ 28 h 77"/>
                  <a:gd name="T2" fmla="*/ 77 w 106"/>
                  <a:gd name="T3" fmla="*/ 29 h 77"/>
                  <a:gd name="T4" fmla="*/ 77 w 106"/>
                  <a:gd name="T5" fmla="*/ 27 h 77"/>
                  <a:gd name="T6" fmla="*/ 50 w 106"/>
                  <a:gd name="T7" fmla="*/ 0 h 77"/>
                  <a:gd name="T8" fmla="*/ 25 w 106"/>
                  <a:gd name="T9" fmla="*/ 22 h 77"/>
                  <a:gd name="T10" fmla="*/ 17 w 106"/>
                  <a:gd name="T11" fmla="*/ 23 h 77"/>
                  <a:gd name="T12" fmla="*/ 17 w 106"/>
                  <a:gd name="T13" fmla="*/ 23 h 77"/>
                  <a:gd name="T14" fmla="*/ 6 w 106"/>
                  <a:gd name="T15" fmla="*/ 39 h 77"/>
                  <a:gd name="T16" fmla="*/ 8 w 106"/>
                  <a:gd name="T17" fmla="*/ 46 h 77"/>
                  <a:gd name="T18" fmla="*/ 0 w 106"/>
                  <a:gd name="T19" fmla="*/ 60 h 77"/>
                  <a:gd name="T20" fmla="*/ 17 w 106"/>
                  <a:gd name="T21" fmla="*/ 77 h 77"/>
                  <a:gd name="T22" fmla="*/ 35 w 106"/>
                  <a:gd name="T23" fmla="*/ 77 h 77"/>
                  <a:gd name="T24" fmla="*/ 39 w 106"/>
                  <a:gd name="T25" fmla="*/ 73 h 77"/>
                  <a:gd name="T26" fmla="*/ 35 w 106"/>
                  <a:gd name="T27" fmla="*/ 68 h 77"/>
                  <a:gd name="T28" fmla="*/ 17 w 106"/>
                  <a:gd name="T29" fmla="*/ 68 h 77"/>
                  <a:gd name="T30" fmla="*/ 9 w 106"/>
                  <a:gd name="T31" fmla="*/ 60 h 77"/>
                  <a:gd name="T32" fmla="*/ 16 w 106"/>
                  <a:gd name="T33" fmla="*/ 53 h 77"/>
                  <a:gd name="T34" fmla="*/ 20 w 106"/>
                  <a:gd name="T35" fmla="*/ 50 h 77"/>
                  <a:gd name="T36" fmla="*/ 18 w 106"/>
                  <a:gd name="T37" fmla="*/ 45 h 77"/>
                  <a:gd name="T38" fmla="*/ 15 w 106"/>
                  <a:gd name="T39" fmla="*/ 39 h 77"/>
                  <a:gd name="T40" fmla="*/ 20 w 106"/>
                  <a:gd name="T41" fmla="*/ 32 h 77"/>
                  <a:gd name="T42" fmla="*/ 20 w 106"/>
                  <a:gd name="T43" fmla="*/ 32 h 77"/>
                  <a:gd name="T44" fmla="*/ 27 w 106"/>
                  <a:gd name="T45" fmla="*/ 32 h 77"/>
                  <a:gd name="T46" fmla="*/ 31 w 106"/>
                  <a:gd name="T47" fmla="*/ 32 h 77"/>
                  <a:gd name="T48" fmla="*/ 34 w 106"/>
                  <a:gd name="T49" fmla="*/ 28 h 77"/>
                  <a:gd name="T50" fmla="*/ 33 w 106"/>
                  <a:gd name="T51" fmla="*/ 27 h 77"/>
                  <a:gd name="T52" fmla="*/ 33 w 106"/>
                  <a:gd name="T53" fmla="*/ 27 h 77"/>
                  <a:gd name="T54" fmla="*/ 50 w 106"/>
                  <a:gd name="T55" fmla="*/ 9 h 77"/>
                  <a:gd name="T56" fmla="*/ 67 w 106"/>
                  <a:gd name="T57" fmla="*/ 27 h 77"/>
                  <a:gd name="T58" fmla="*/ 65 w 106"/>
                  <a:gd name="T59" fmla="*/ 35 h 77"/>
                  <a:gd name="T60" fmla="*/ 66 w 106"/>
                  <a:gd name="T61" fmla="*/ 41 h 77"/>
                  <a:gd name="T62" fmla="*/ 72 w 106"/>
                  <a:gd name="T63" fmla="*/ 41 h 77"/>
                  <a:gd name="T64" fmla="*/ 82 w 106"/>
                  <a:gd name="T65" fmla="*/ 38 h 77"/>
                  <a:gd name="T66" fmla="*/ 97 w 106"/>
                  <a:gd name="T67" fmla="*/ 53 h 77"/>
                  <a:gd name="T68" fmla="*/ 82 w 106"/>
                  <a:gd name="T69" fmla="*/ 68 h 77"/>
                  <a:gd name="T70" fmla="*/ 71 w 106"/>
                  <a:gd name="T71" fmla="*/ 68 h 77"/>
                  <a:gd name="T72" fmla="*/ 67 w 106"/>
                  <a:gd name="T73" fmla="*/ 73 h 77"/>
                  <a:gd name="T74" fmla="*/ 71 w 106"/>
                  <a:gd name="T75" fmla="*/ 77 h 77"/>
                  <a:gd name="T76" fmla="*/ 82 w 106"/>
                  <a:gd name="T77" fmla="*/ 77 h 77"/>
                  <a:gd name="T78" fmla="*/ 106 w 106"/>
                  <a:gd name="T79" fmla="*/ 53 h 77"/>
                  <a:gd name="T80" fmla="*/ 82 w 106"/>
                  <a:gd name="T81" fmla="*/ 2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6" h="77">
                    <a:moveTo>
                      <a:pt x="82" y="28"/>
                    </a:moveTo>
                    <a:cubicBezTo>
                      <a:pt x="80" y="28"/>
                      <a:pt x="78" y="29"/>
                      <a:pt x="77" y="29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12"/>
                      <a:pt x="65" y="0"/>
                      <a:pt x="50" y="0"/>
                    </a:cubicBezTo>
                    <a:cubicBezTo>
                      <a:pt x="37" y="0"/>
                      <a:pt x="27" y="10"/>
                      <a:pt x="25" y="22"/>
                    </a:cubicBezTo>
                    <a:cubicBezTo>
                      <a:pt x="22" y="22"/>
                      <a:pt x="19" y="22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0" y="26"/>
                      <a:pt x="6" y="32"/>
                      <a:pt x="6" y="39"/>
                    </a:cubicBezTo>
                    <a:cubicBezTo>
                      <a:pt x="6" y="41"/>
                      <a:pt x="7" y="44"/>
                      <a:pt x="8" y="46"/>
                    </a:cubicBezTo>
                    <a:cubicBezTo>
                      <a:pt x="3" y="49"/>
                      <a:pt x="0" y="55"/>
                      <a:pt x="0" y="60"/>
                    </a:cubicBezTo>
                    <a:cubicBezTo>
                      <a:pt x="0" y="70"/>
                      <a:pt x="8" y="77"/>
                      <a:pt x="17" y="77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37" y="77"/>
                      <a:pt x="39" y="75"/>
                      <a:pt x="39" y="73"/>
                    </a:cubicBezTo>
                    <a:cubicBezTo>
                      <a:pt x="39" y="70"/>
                      <a:pt x="37" y="68"/>
                      <a:pt x="35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3" y="68"/>
                      <a:pt x="9" y="65"/>
                      <a:pt x="9" y="60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18" y="53"/>
                      <a:pt x="19" y="51"/>
                      <a:pt x="20" y="50"/>
                    </a:cubicBezTo>
                    <a:cubicBezTo>
                      <a:pt x="20" y="48"/>
                      <a:pt x="20" y="46"/>
                      <a:pt x="18" y="45"/>
                    </a:cubicBezTo>
                    <a:cubicBezTo>
                      <a:pt x="16" y="43"/>
                      <a:pt x="15" y="41"/>
                      <a:pt x="15" y="39"/>
                    </a:cubicBezTo>
                    <a:cubicBezTo>
                      <a:pt x="15" y="36"/>
                      <a:pt x="17" y="33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1"/>
                      <a:pt x="25" y="31"/>
                      <a:pt x="27" y="32"/>
                    </a:cubicBezTo>
                    <a:cubicBezTo>
                      <a:pt x="28" y="33"/>
                      <a:pt x="30" y="33"/>
                      <a:pt x="31" y="32"/>
                    </a:cubicBezTo>
                    <a:cubicBezTo>
                      <a:pt x="33" y="31"/>
                      <a:pt x="34" y="30"/>
                      <a:pt x="34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17"/>
                      <a:pt x="41" y="9"/>
                      <a:pt x="50" y="9"/>
                    </a:cubicBezTo>
                    <a:cubicBezTo>
                      <a:pt x="60" y="9"/>
                      <a:pt x="67" y="17"/>
                      <a:pt x="67" y="27"/>
                    </a:cubicBezTo>
                    <a:cubicBezTo>
                      <a:pt x="67" y="30"/>
                      <a:pt x="67" y="33"/>
                      <a:pt x="65" y="35"/>
                    </a:cubicBezTo>
                    <a:cubicBezTo>
                      <a:pt x="64" y="37"/>
                      <a:pt x="64" y="40"/>
                      <a:pt x="66" y="41"/>
                    </a:cubicBezTo>
                    <a:cubicBezTo>
                      <a:pt x="68" y="43"/>
                      <a:pt x="70" y="43"/>
                      <a:pt x="72" y="41"/>
                    </a:cubicBezTo>
                    <a:cubicBezTo>
                      <a:pt x="74" y="40"/>
                      <a:pt x="77" y="38"/>
                      <a:pt x="82" y="38"/>
                    </a:cubicBezTo>
                    <a:cubicBezTo>
                      <a:pt x="90" y="38"/>
                      <a:pt x="97" y="44"/>
                      <a:pt x="97" y="53"/>
                    </a:cubicBezTo>
                    <a:cubicBezTo>
                      <a:pt x="97" y="61"/>
                      <a:pt x="90" y="68"/>
                      <a:pt x="82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69" y="68"/>
                      <a:pt x="67" y="70"/>
                      <a:pt x="67" y="73"/>
                    </a:cubicBezTo>
                    <a:cubicBezTo>
                      <a:pt x="67" y="75"/>
                      <a:pt x="69" y="77"/>
                      <a:pt x="71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95" y="77"/>
                      <a:pt x="106" y="66"/>
                      <a:pt x="106" y="53"/>
                    </a:cubicBezTo>
                    <a:cubicBezTo>
                      <a:pt x="106" y="39"/>
                      <a:pt x="95" y="28"/>
                      <a:pt x="8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5"/>
              <p:cNvSpPr/>
              <p:nvPr/>
            </p:nvSpPr>
            <p:spPr bwMode="auto">
              <a:xfrm>
                <a:off x="70" y="94"/>
                <a:ext cx="92" cy="142"/>
              </a:xfrm>
              <a:custGeom>
                <a:avLst/>
                <a:gdLst>
                  <a:gd name="T0" fmla="*/ 33 w 42"/>
                  <a:gd name="T1" fmla="*/ 41 h 65"/>
                  <a:gd name="T2" fmla="*/ 26 w 42"/>
                  <a:gd name="T3" fmla="*/ 49 h 65"/>
                  <a:gd name="T4" fmla="*/ 26 w 42"/>
                  <a:gd name="T5" fmla="*/ 5 h 65"/>
                  <a:gd name="T6" fmla="*/ 21 w 42"/>
                  <a:gd name="T7" fmla="*/ 0 h 65"/>
                  <a:gd name="T8" fmla="*/ 16 w 42"/>
                  <a:gd name="T9" fmla="*/ 5 h 65"/>
                  <a:gd name="T10" fmla="*/ 16 w 42"/>
                  <a:gd name="T11" fmla="*/ 49 h 65"/>
                  <a:gd name="T12" fmla="*/ 9 w 42"/>
                  <a:gd name="T13" fmla="*/ 41 h 65"/>
                  <a:gd name="T14" fmla="*/ 2 w 42"/>
                  <a:gd name="T15" fmla="*/ 41 h 65"/>
                  <a:gd name="T16" fmla="*/ 2 w 42"/>
                  <a:gd name="T17" fmla="*/ 48 h 65"/>
                  <a:gd name="T18" fmla="*/ 18 w 42"/>
                  <a:gd name="T19" fmla="*/ 63 h 65"/>
                  <a:gd name="T20" fmla="*/ 21 w 42"/>
                  <a:gd name="T21" fmla="*/ 65 h 65"/>
                  <a:gd name="T22" fmla="*/ 24 w 42"/>
                  <a:gd name="T23" fmla="*/ 63 h 65"/>
                  <a:gd name="T24" fmla="*/ 40 w 42"/>
                  <a:gd name="T25" fmla="*/ 48 h 65"/>
                  <a:gd name="T26" fmla="*/ 40 w 42"/>
                  <a:gd name="T27" fmla="*/ 41 h 65"/>
                  <a:gd name="T28" fmla="*/ 33 w 42"/>
                  <a:gd name="T29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65">
                    <a:moveTo>
                      <a:pt x="33" y="41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3"/>
                      <a:pt x="24" y="0"/>
                      <a:pt x="21" y="0"/>
                    </a:cubicBezTo>
                    <a:cubicBezTo>
                      <a:pt x="18" y="0"/>
                      <a:pt x="16" y="3"/>
                      <a:pt x="16" y="5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9"/>
                      <a:pt x="4" y="39"/>
                      <a:pt x="2" y="41"/>
                    </a:cubicBezTo>
                    <a:cubicBezTo>
                      <a:pt x="0" y="43"/>
                      <a:pt x="0" y="46"/>
                      <a:pt x="2" y="4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20" y="65"/>
                      <a:pt x="21" y="65"/>
                    </a:cubicBezTo>
                    <a:cubicBezTo>
                      <a:pt x="22" y="65"/>
                      <a:pt x="23" y="64"/>
                      <a:pt x="24" y="63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2" y="46"/>
                      <a:pt x="42" y="43"/>
                      <a:pt x="40" y="41"/>
                    </a:cubicBezTo>
                    <a:cubicBezTo>
                      <a:pt x="38" y="39"/>
                      <a:pt x="35" y="39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" name="Group 26"/>
            <p:cNvGrpSpPr/>
            <p:nvPr/>
          </p:nvGrpSpPr>
          <p:grpSpPr bwMode="auto">
            <a:xfrm>
              <a:off x="4159251" y="3813293"/>
              <a:ext cx="497416" cy="423464"/>
              <a:chOff x="0" y="0"/>
              <a:chExt cx="235" cy="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1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35" cy="200"/>
              </a:xfrm>
              <a:custGeom>
                <a:avLst/>
                <a:gdLst>
                  <a:gd name="T0" fmla="*/ 94 w 108"/>
                  <a:gd name="T1" fmla="*/ 15 h 92"/>
                  <a:gd name="T2" fmla="*/ 77 w 108"/>
                  <a:gd name="T3" fmla="*/ 15 h 92"/>
                  <a:gd name="T4" fmla="*/ 77 w 108"/>
                  <a:gd name="T5" fmla="*/ 14 h 92"/>
                  <a:gd name="T6" fmla="*/ 77 w 108"/>
                  <a:gd name="T7" fmla="*/ 11 h 92"/>
                  <a:gd name="T8" fmla="*/ 66 w 108"/>
                  <a:gd name="T9" fmla="*/ 0 h 92"/>
                  <a:gd name="T10" fmla="*/ 54 w 108"/>
                  <a:gd name="T11" fmla="*/ 0 h 92"/>
                  <a:gd name="T12" fmla="*/ 43 w 108"/>
                  <a:gd name="T13" fmla="*/ 11 h 92"/>
                  <a:gd name="T14" fmla="*/ 43 w 108"/>
                  <a:gd name="T15" fmla="*/ 15 h 92"/>
                  <a:gd name="T16" fmla="*/ 14 w 108"/>
                  <a:gd name="T17" fmla="*/ 15 h 92"/>
                  <a:gd name="T18" fmla="*/ 0 w 108"/>
                  <a:gd name="T19" fmla="*/ 29 h 92"/>
                  <a:gd name="T20" fmla="*/ 0 w 108"/>
                  <a:gd name="T21" fmla="*/ 78 h 92"/>
                  <a:gd name="T22" fmla="*/ 14 w 108"/>
                  <a:gd name="T23" fmla="*/ 92 h 92"/>
                  <a:gd name="T24" fmla="*/ 94 w 108"/>
                  <a:gd name="T25" fmla="*/ 92 h 92"/>
                  <a:gd name="T26" fmla="*/ 108 w 108"/>
                  <a:gd name="T27" fmla="*/ 78 h 92"/>
                  <a:gd name="T28" fmla="*/ 108 w 108"/>
                  <a:gd name="T29" fmla="*/ 29 h 92"/>
                  <a:gd name="T30" fmla="*/ 94 w 108"/>
                  <a:gd name="T31" fmla="*/ 15 h 92"/>
                  <a:gd name="T32" fmla="*/ 10 w 108"/>
                  <a:gd name="T33" fmla="*/ 78 h 92"/>
                  <a:gd name="T34" fmla="*/ 10 w 108"/>
                  <a:gd name="T35" fmla="*/ 29 h 92"/>
                  <a:gd name="T36" fmla="*/ 14 w 108"/>
                  <a:gd name="T37" fmla="*/ 24 h 92"/>
                  <a:gd name="T38" fmla="*/ 26 w 108"/>
                  <a:gd name="T39" fmla="*/ 24 h 92"/>
                  <a:gd name="T40" fmla="*/ 26 w 108"/>
                  <a:gd name="T41" fmla="*/ 83 h 92"/>
                  <a:gd name="T42" fmla="*/ 14 w 108"/>
                  <a:gd name="T43" fmla="*/ 83 h 92"/>
                  <a:gd name="T44" fmla="*/ 10 w 108"/>
                  <a:gd name="T45" fmla="*/ 78 h 92"/>
                  <a:gd name="T46" fmla="*/ 99 w 108"/>
                  <a:gd name="T47" fmla="*/ 78 h 92"/>
                  <a:gd name="T48" fmla="*/ 94 w 108"/>
                  <a:gd name="T49" fmla="*/ 83 h 92"/>
                  <a:gd name="T50" fmla="*/ 35 w 108"/>
                  <a:gd name="T51" fmla="*/ 83 h 92"/>
                  <a:gd name="T52" fmla="*/ 35 w 108"/>
                  <a:gd name="T53" fmla="*/ 24 h 92"/>
                  <a:gd name="T54" fmla="*/ 43 w 108"/>
                  <a:gd name="T55" fmla="*/ 24 h 92"/>
                  <a:gd name="T56" fmla="*/ 77 w 108"/>
                  <a:gd name="T57" fmla="*/ 24 h 92"/>
                  <a:gd name="T58" fmla="*/ 94 w 108"/>
                  <a:gd name="T59" fmla="*/ 24 h 92"/>
                  <a:gd name="T60" fmla="*/ 99 w 108"/>
                  <a:gd name="T61" fmla="*/ 29 h 92"/>
                  <a:gd name="T62" fmla="*/ 99 w 108"/>
                  <a:gd name="T63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92">
                    <a:moveTo>
                      <a:pt x="94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5"/>
                      <a:pt x="72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8" y="0"/>
                      <a:pt x="43" y="5"/>
                      <a:pt x="43" y="11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7" y="15"/>
                      <a:pt x="0" y="21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6"/>
                      <a:pt x="6" y="92"/>
                      <a:pt x="1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101" y="92"/>
                      <a:pt x="108" y="86"/>
                      <a:pt x="108" y="78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1"/>
                      <a:pt x="101" y="15"/>
                      <a:pt x="94" y="15"/>
                    </a:cubicBezTo>
                    <a:close/>
                    <a:moveTo>
                      <a:pt x="10" y="78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7"/>
                      <a:pt x="12" y="24"/>
                      <a:pt x="1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1" y="83"/>
                      <a:pt x="10" y="80"/>
                      <a:pt x="10" y="78"/>
                    </a:cubicBezTo>
                    <a:close/>
                    <a:moveTo>
                      <a:pt x="99" y="78"/>
                    </a:moveTo>
                    <a:cubicBezTo>
                      <a:pt x="99" y="80"/>
                      <a:pt x="96" y="83"/>
                      <a:pt x="94" y="8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6" y="24"/>
                      <a:pt x="99" y="27"/>
                      <a:pt x="99" y="29"/>
                    </a:cubicBezTo>
                    <a:lnTo>
                      <a:pt x="99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28"/>
              <p:cNvSpPr>
                <a:spLocks noEditPoints="1"/>
              </p:cNvSpPr>
              <p:nvPr/>
            </p:nvSpPr>
            <p:spPr bwMode="auto">
              <a:xfrm>
                <a:off x="93" y="83"/>
                <a:ext cx="74" cy="74"/>
              </a:xfrm>
              <a:custGeom>
                <a:avLst/>
                <a:gdLst>
                  <a:gd name="T0" fmla="*/ 17 w 34"/>
                  <a:gd name="T1" fmla="*/ 0 h 34"/>
                  <a:gd name="T2" fmla="*/ 0 w 34"/>
                  <a:gd name="T3" fmla="*/ 17 h 34"/>
                  <a:gd name="T4" fmla="*/ 17 w 34"/>
                  <a:gd name="T5" fmla="*/ 34 h 34"/>
                  <a:gd name="T6" fmla="*/ 34 w 34"/>
                  <a:gd name="T7" fmla="*/ 17 h 34"/>
                  <a:gd name="T8" fmla="*/ 17 w 34"/>
                  <a:gd name="T9" fmla="*/ 0 h 34"/>
                  <a:gd name="T10" fmla="*/ 17 w 34"/>
                  <a:gd name="T11" fmla="*/ 25 h 34"/>
                  <a:gd name="T12" fmla="*/ 9 w 34"/>
                  <a:gd name="T13" fmla="*/ 17 h 34"/>
                  <a:gd name="T14" fmla="*/ 17 w 34"/>
                  <a:gd name="T15" fmla="*/ 10 h 34"/>
                  <a:gd name="T16" fmla="*/ 25 w 34"/>
                  <a:gd name="T17" fmla="*/ 17 h 34"/>
                  <a:gd name="T18" fmla="*/ 17 w 34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cubicBezTo>
                      <a:pt x="8" y="0"/>
                      <a:pt x="0" y="8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3" y="25"/>
                      <a:pt x="9" y="21"/>
                      <a:pt x="9" y="17"/>
                    </a:cubicBezTo>
                    <a:cubicBezTo>
                      <a:pt x="9" y="13"/>
                      <a:pt x="13" y="10"/>
                      <a:pt x="17" y="10"/>
                    </a:cubicBezTo>
                    <a:cubicBezTo>
                      <a:pt x="21" y="10"/>
                      <a:pt x="25" y="13"/>
                      <a:pt x="25" y="17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Group 29"/>
            <p:cNvGrpSpPr/>
            <p:nvPr/>
          </p:nvGrpSpPr>
          <p:grpSpPr bwMode="auto">
            <a:xfrm>
              <a:off x="9271002" y="3781533"/>
              <a:ext cx="488951" cy="486984"/>
              <a:chOff x="0" y="0"/>
              <a:chExt cx="231" cy="230"/>
            </a:xfrm>
            <a:solidFill>
              <a:srgbClr val="325B7F"/>
            </a:solidFill>
          </p:grpSpPr>
          <p:sp>
            <p:nvSpPr>
              <p:cNvPr id="94" name="Freeform 30"/>
              <p:cNvSpPr>
                <a:spLocks noEditPoints="1"/>
              </p:cNvSpPr>
              <p:nvPr/>
            </p:nvSpPr>
            <p:spPr bwMode="auto">
              <a:xfrm>
                <a:off x="0" y="0"/>
                <a:ext cx="231" cy="230"/>
              </a:xfrm>
              <a:custGeom>
                <a:avLst/>
                <a:gdLst>
                  <a:gd name="T0" fmla="*/ 53 w 106"/>
                  <a:gd name="T1" fmla="*/ 106 h 106"/>
                  <a:gd name="T2" fmla="*/ 0 w 106"/>
                  <a:gd name="T3" fmla="*/ 53 h 106"/>
                  <a:gd name="T4" fmla="*/ 53 w 106"/>
                  <a:gd name="T5" fmla="*/ 0 h 106"/>
                  <a:gd name="T6" fmla="*/ 106 w 106"/>
                  <a:gd name="T7" fmla="*/ 53 h 106"/>
                  <a:gd name="T8" fmla="*/ 53 w 106"/>
                  <a:gd name="T9" fmla="*/ 106 h 106"/>
                  <a:gd name="T10" fmla="*/ 53 w 106"/>
                  <a:gd name="T11" fmla="*/ 9 h 106"/>
                  <a:gd name="T12" fmla="*/ 9 w 106"/>
                  <a:gd name="T13" fmla="*/ 53 h 106"/>
                  <a:gd name="T14" fmla="*/ 53 w 106"/>
                  <a:gd name="T15" fmla="*/ 97 h 106"/>
                  <a:gd name="T16" fmla="*/ 97 w 106"/>
                  <a:gd name="T17" fmla="*/ 53 h 106"/>
                  <a:gd name="T18" fmla="*/ 53 w 106"/>
                  <a:gd name="T19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4"/>
                      <a:pt x="106" y="53"/>
                    </a:cubicBezTo>
                    <a:cubicBezTo>
                      <a:pt x="106" y="82"/>
                      <a:pt x="82" y="106"/>
                      <a:pt x="53" y="106"/>
                    </a:cubicBezTo>
                    <a:close/>
                    <a:moveTo>
                      <a:pt x="53" y="9"/>
                    </a:moveTo>
                    <a:cubicBezTo>
                      <a:pt x="29" y="9"/>
                      <a:pt x="9" y="29"/>
                      <a:pt x="9" y="53"/>
                    </a:cubicBezTo>
                    <a:cubicBezTo>
                      <a:pt x="9" y="77"/>
                      <a:pt x="29" y="97"/>
                      <a:pt x="53" y="97"/>
                    </a:cubicBezTo>
                    <a:cubicBezTo>
                      <a:pt x="77" y="97"/>
                      <a:pt x="97" y="77"/>
                      <a:pt x="97" y="53"/>
                    </a:cubicBezTo>
                    <a:cubicBezTo>
                      <a:pt x="97" y="29"/>
                      <a:pt x="77" y="9"/>
                      <a:pt x="5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1"/>
              <p:cNvSpPr/>
              <p:nvPr/>
            </p:nvSpPr>
            <p:spPr bwMode="auto">
              <a:xfrm>
                <a:off x="104" y="43"/>
                <a:ext cx="72" cy="81"/>
              </a:xfrm>
              <a:custGeom>
                <a:avLst/>
                <a:gdLst>
                  <a:gd name="T0" fmla="*/ 28 w 33"/>
                  <a:gd name="T1" fmla="*/ 37 h 37"/>
                  <a:gd name="T2" fmla="*/ 5 w 33"/>
                  <a:gd name="T3" fmla="*/ 37 h 37"/>
                  <a:gd name="T4" fmla="*/ 0 w 33"/>
                  <a:gd name="T5" fmla="*/ 33 h 37"/>
                  <a:gd name="T6" fmla="*/ 0 w 33"/>
                  <a:gd name="T7" fmla="*/ 5 h 37"/>
                  <a:gd name="T8" fmla="*/ 5 w 33"/>
                  <a:gd name="T9" fmla="*/ 0 h 37"/>
                  <a:gd name="T10" fmla="*/ 9 w 33"/>
                  <a:gd name="T11" fmla="*/ 5 h 37"/>
                  <a:gd name="T12" fmla="*/ 9 w 33"/>
                  <a:gd name="T13" fmla="*/ 28 h 37"/>
                  <a:gd name="T14" fmla="*/ 28 w 33"/>
                  <a:gd name="T15" fmla="*/ 28 h 37"/>
                  <a:gd name="T16" fmla="*/ 33 w 33"/>
                  <a:gd name="T17" fmla="*/ 33 h 37"/>
                  <a:gd name="T18" fmla="*/ 28 w 33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7">
                    <a:moveTo>
                      <a:pt x="28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0" y="35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1" y="28"/>
                      <a:pt x="33" y="30"/>
                      <a:pt x="33" y="33"/>
                    </a:cubicBezTo>
                    <a:cubicBezTo>
                      <a:pt x="33" y="35"/>
                      <a:pt x="31" y="37"/>
                      <a:pt x="2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2677584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6096000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>
              <a:off x="9514417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9" name="Line 35"/>
            <p:cNvSpPr>
              <a:spLocks noChangeShapeType="1"/>
            </p:cNvSpPr>
            <p:nvPr/>
          </p:nvSpPr>
          <p:spPr bwMode="auto">
            <a:xfrm>
              <a:off x="4406900" y="2739812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7802033" y="2739812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06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108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09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10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1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2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3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5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6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7" name="矩形 116"/>
          <p:cNvSpPr/>
          <p:nvPr/>
        </p:nvSpPr>
        <p:spPr>
          <a:xfrm flipH="1">
            <a:off x="1045483" y="5584158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118" name="矩形 117"/>
          <p:cNvSpPr/>
          <p:nvPr/>
        </p:nvSpPr>
        <p:spPr>
          <a:xfrm>
            <a:off x="1646624" y="5270418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 flipH="1">
            <a:off x="2773596" y="1596227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120" name="矩形 119"/>
          <p:cNvSpPr/>
          <p:nvPr/>
        </p:nvSpPr>
        <p:spPr>
          <a:xfrm>
            <a:off x="3374737" y="1282487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 flipH="1">
            <a:off x="4455694" y="5512892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122" name="矩形 121"/>
          <p:cNvSpPr/>
          <p:nvPr/>
        </p:nvSpPr>
        <p:spPr>
          <a:xfrm>
            <a:off x="5056835" y="5199152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 flipH="1">
            <a:off x="6183807" y="1524961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124" name="矩形 123"/>
          <p:cNvSpPr/>
          <p:nvPr/>
        </p:nvSpPr>
        <p:spPr>
          <a:xfrm>
            <a:off x="6784948" y="1211221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 flipH="1">
            <a:off x="7968938" y="5470509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</a:p>
        </p:txBody>
      </p:sp>
      <p:sp>
        <p:nvSpPr>
          <p:cNvPr id="126" name="矩形 125"/>
          <p:cNvSpPr/>
          <p:nvPr/>
        </p:nvSpPr>
        <p:spPr>
          <a:xfrm>
            <a:off x="8570079" y="5156769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第四部分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后续任务和参考文献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33"/>
            <a:ext cx="3584652" cy="3592538"/>
            <a:chOff x="3437020" y="5246272"/>
            <a:chExt cx="863676" cy="865576"/>
          </a:xfrm>
        </p:grpSpPr>
        <p:sp>
          <p:nvSpPr>
            <p:cNvPr id="12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添加论文第五部分内容标题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25" name="Freeform 5"/>
          <p:cNvSpPr/>
          <p:nvPr/>
        </p:nvSpPr>
        <p:spPr bwMode="auto">
          <a:xfrm>
            <a:off x="1028763" y="2724128"/>
            <a:ext cx="2239157" cy="20188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25B7F"/>
          </a:solidFill>
          <a:ln w="9525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6" name="TextBox 21"/>
          <p:cNvSpPr txBox="1"/>
          <p:nvPr/>
        </p:nvSpPr>
        <p:spPr>
          <a:xfrm>
            <a:off x="1542551" y="3159037"/>
            <a:ext cx="1211581" cy="114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735" b="1" dirty="0"/>
              <a:t>总结观点</a:t>
            </a:r>
          </a:p>
        </p:txBody>
      </p:sp>
      <p:sp>
        <p:nvSpPr>
          <p:cNvPr id="27" name="圆角矩形 22"/>
          <p:cNvSpPr/>
          <p:nvPr/>
        </p:nvSpPr>
        <p:spPr>
          <a:xfrm>
            <a:off x="4232322" y="1963422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Freeform 5"/>
          <p:cNvSpPr/>
          <p:nvPr/>
        </p:nvSpPr>
        <p:spPr bwMode="auto">
          <a:xfrm>
            <a:off x="3371502" y="2235540"/>
            <a:ext cx="730021" cy="2996024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9" name="圆角矩形 24"/>
          <p:cNvSpPr/>
          <p:nvPr/>
        </p:nvSpPr>
        <p:spPr>
          <a:xfrm>
            <a:off x="4232322" y="2942614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圆角矩形 25"/>
          <p:cNvSpPr/>
          <p:nvPr/>
        </p:nvSpPr>
        <p:spPr>
          <a:xfrm>
            <a:off x="4232322" y="3921806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圆角矩形 26"/>
          <p:cNvSpPr/>
          <p:nvPr/>
        </p:nvSpPr>
        <p:spPr>
          <a:xfrm>
            <a:off x="4232322" y="4900997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TextBox 27"/>
          <p:cNvSpPr txBox="1"/>
          <p:nvPr/>
        </p:nvSpPr>
        <p:spPr>
          <a:xfrm>
            <a:off x="4657005" y="2206886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4657005" y="3178641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4" name="TextBox 29"/>
          <p:cNvSpPr txBox="1"/>
          <p:nvPr/>
        </p:nvSpPr>
        <p:spPr>
          <a:xfrm>
            <a:off x="4657005" y="4157833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4657005" y="5137024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27" grpId="0" animBg="1"/>
      <p:bldP spid="2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参考文献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3101" y="2240037"/>
            <a:ext cx="4863965" cy="3306693"/>
            <a:chOff x="6235185" y="2071921"/>
            <a:chExt cx="5931598" cy="4032507"/>
          </a:xfrm>
        </p:grpSpPr>
        <p:sp>
          <p:nvSpPr>
            <p:cNvPr id="7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093" y="2071921"/>
              <a:ext cx="1048269" cy="104826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185" y="4003609"/>
              <a:ext cx="1048269" cy="104826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492134"/>
              <a:ext cx="2144478" cy="1612294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14" name="组合 13"/>
          <p:cNvGrpSpPr/>
          <p:nvPr/>
        </p:nvGrpSpPr>
        <p:grpSpPr>
          <a:xfrm>
            <a:off x="516230" y="1032180"/>
            <a:ext cx="5885191" cy="913070"/>
            <a:chOff x="466244" y="2087044"/>
            <a:chExt cx="5885191" cy="913070"/>
          </a:xfrm>
        </p:grpSpPr>
        <p:sp>
          <p:nvSpPr>
            <p:cNvPr id="15" name="椭圆 14"/>
            <p:cNvSpPr/>
            <p:nvPr/>
          </p:nvSpPr>
          <p:spPr>
            <a:xfrm>
              <a:off x="466244" y="2205518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8542" y="2087044"/>
              <a:ext cx="5372893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Seung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Han and Jae Hong Lee, "An overview of peak-to-average power ratio reduction techniques for multicarrier transmission," in IEEE Wireless Communications, vol. 12, no. 2, pp. 56-65, April 2005,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10.1109/MWC.2005.1421929.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5275" y="2860280"/>
            <a:ext cx="5705655" cy="502702"/>
            <a:chOff x="466244" y="2961880"/>
            <a:chExt cx="5705655" cy="502702"/>
          </a:xfrm>
        </p:grpSpPr>
        <p:sp>
          <p:nvSpPr>
            <p:cNvPr id="18" name="椭圆 17"/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16" y="2961880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5275" y="3751132"/>
            <a:ext cx="5723980" cy="502702"/>
            <a:chOff x="466244" y="3852732"/>
            <a:chExt cx="5723980" cy="502702"/>
          </a:xfrm>
        </p:grpSpPr>
        <p:sp>
          <p:nvSpPr>
            <p:cNvPr id="21" name="椭圆 20"/>
            <p:cNvSpPr/>
            <p:nvPr/>
          </p:nvSpPr>
          <p:spPr>
            <a:xfrm>
              <a:off x="466244" y="39007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78541" y="3852732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5274" y="4501102"/>
            <a:ext cx="5723981" cy="502702"/>
            <a:chOff x="466243" y="4602702"/>
            <a:chExt cx="5723981" cy="502702"/>
          </a:xfrm>
        </p:grpSpPr>
        <p:sp>
          <p:nvSpPr>
            <p:cNvPr id="27" name="椭圆 26"/>
            <p:cNvSpPr/>
            <p:nvPr/>
          </p:nvSpPr>
          <p:spPr>
            <a:xfrm>
              <a:off x="466243" y="4721176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78541" y="4602702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5274" y="5321391"/>
            <a:ext cx="5723981" cy="502702"/>
            <a:chOff x="466243" y="5422991"/>
            <a:chExt cx="5723981" cy="502702"/>
          </a:xfrm>
        </p:grpSpPr>
        <p:sp>
          <p:nvSpPr>
            <p:cNvPr id="30" name="椭圆 29"/>
            <p:cNvSpPr/>
            <p:nvPr/>
          </p:nvSpPr>
          <p:spPr>
            <a:xfrm>
              <a:off x="466243" y="55414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78541" y="5422991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674971"/>
            <a:ext cx="1182799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6000" dirty="0">
                <a:solidFill>
                  <a:srgbClr val="3B5F80"/>
                </a:solidFill>
              </a:rPr>
              <a:t>感谢批评指正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773769" y="4926348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：赵宇恒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70554" y="4281775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2" y="4873761"/>
              <a:ext cx="3797941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综合课程设计中期汇报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3994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绪论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What is OFDM?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Defect of OFDM signal.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星座图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9E912F-5D55-8E20-D465-A115A823582E}"/>
              </a:ext>
            </a:extLst>
          </p:cNvPr>
          <p:cNvSpPr/>
          <p:nvPr/>
        </p:nvSpPr>
        <p:spPr>
          <a:xfrm>
            <a:off x="451502" y="1170869"/>
            <a:ext cx="162896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MPSK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/>
              <p:nvPr/>
            </p:nvSpPr>
            <p:spPr>
              <a:xfrm>
                <a:off x="1806521" y="1170868"/>
                <a:ext cx="6386538" cy="2858762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𝑴𝑷𝑺𝑲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</m:t>
                      </m:r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92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21" y="1170868"/>
                <a:ext cx="6386538" cy="2858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AA45878-1DC2-A9D5-8FD4-D3E2C3BFA9F3}"/>
                  </a:ext>
                </a:extLst>
              </p:cNvPr>
              <p:cNvSpPr/>
              <p:nvPr/>
            </p:nvSpPr>
            <p:spPr>
              <a:xfrm>
                <a:off x="7024970" y="1846895"/>
                <a:ext cx="6386538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i</m:t>
                          </m:r>
                        </m:num>
                        <m:den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den>
                      </m:f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,…,(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AA45878-1DC2-A9D5-8FD4-D3E2C3BFA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70" y="1846895"/>
                <a:ext cx="6386538" cy="391355"/>
              </a:xfrm>
              <a:prstGeom prst="rect">
                <a:avLst/>
              </a:prstGeom>
              <a:blipFill>
                <a:blip r:embed="rId6"/>
                <a:stretch>
                  <a:fillRect t="-42188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6A732C8-F0D4-9E57-D643-C2B17B4732B8}"/>
              </a:ext>
            </a:extLst>
          </p:cNvPr>
          <p:cNvSpPr/>
          <p:nvPr/>
        </p:nvSpPr>
        <p:spPr>
          <a:xfrm>
            <a:off x="525283" y="3942010"/>
            <a:ext cx="109771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星座图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A238F-E08E-FEA9-306B-733F65BD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3363" y="3097770"/>
            <a:ext cx="2631355" cy="2079834"/>
          </a:xfrm>
          <a:prstGeom prst="rect">
            <a:avLst/>
          </a:prstGeom>
        </p:spPr>
      </p:pic>
      <p:sp>
        <p:nvSpPr>
          <p:cNvPr id="15" name="文本框 31">
            <a:extLst>
              <a:ext uri="{FF2B5EF4-FFF2-40B4-BE49-F238E27FC236}">
                <a16:creationId xmlns:a16="http://schemas.microsoft.com/office/drawing/2014/main" id="{65318828-FDDB-2638-0906-616CC519327B}"/>
              </a:ext>
            </a:extLst>
          </p:cNvPr>
          <p:cNvSpPr txBox="1"/>
          <p:nvPr/>
        </p:nvSpPr>
        <p:spPr>
          <a:xfrm>
            <a:off x="5136952" y="3700483"/>
            <a:ext cx="558769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每点代表一个特定相位的信号，对应于一种符号值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或比特组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)——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星座映射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5C6FE5-FBC6-60B4-96F0-18EBA8B038C0}"/>
                  </a:ext>
                </a:extLst>
              </p:cNvPr>
              <p:cNvSpPr/>
              <p:nvPr/>
            </p:nvSpPr>
            <p:spPr>
              <a:xfrm>
                <a:off x="2586015" y="5177604"/>
                <a:ext cx="1261366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cn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sn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5C6FE5-FBC6-60B4-96F0-18EBA8B03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015" y="5177604"/>
                <a:ext cx="1261366" cy="391355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59669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4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4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2" grpId="0"/>
      <p:bldP spid="12" grpId="1"/>
      <p:bldP spid="13" grpId="0"/>
      <p:bldP spid="13" grpId="1"/>
      <p:bldP spid="14" grpId="0"/>
      <p:bldP spid="14" grpId="1"/>
      <p:bldP spid="15" grpId="0" build="allAtOnce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星座图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9E912F-5D55-8E20-D465-A115A823582E}"/>
              </a:ext>
            </a:extLst>
          </p:cNvPr>
          <p:cNvSpPr/>
          <p:nvPr/>
        </p:nvSpPr>
        <p:spPr>
          <a:xfrm>
            <a:off x="451502" y="1170869"/>
            <a:ext cx="162896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/>
              <p:nvPr/>
            </p:nvSpPr>
            <p:spPr>
              <a:xfrm>
                <a:off x="1623002" y="1022018"/>
                <a:ext cx="6319561" cy="1901897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𝑸𝑨𝑴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cn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cos</m:t>
                      </m:r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192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𝐀</m:t>
                      </m:r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g</m:t>
                          </m:r>
                        </m:e>
                        <m: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sn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sin</m:t>
                      </m:r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zh-CN" sz="192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146177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852303-6EB4-82BD-09D8-44467D9C7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02" y="1022018"/>
                <a:ext cx="6319561" cy="1901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6A732C8-F0D4-9E57-D643-C2B17B4732B8}"/>
              </a:ext>
            </a:extLst>
          </p:cNvPr>
          <p:cNvSpPr/>
          <p:nvPr/>
        </p:nvSpPr>
        <p:spPr>
          <a:xfrm>
            <a:off x="525283" y="3942010"/>
            <a:ext cx="109771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星座图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1">
            <a:extLst>
              <a:ext uri="{FF2B5EF4-FFF2-40B4-BE49-F238E27FC236}">
                <a16:creationId xmlns:a16="http://schemas.microsoft.com/office/drawing/2014/main" id="{65318828-FDDB-2638-0906-616CC519327B}"/>
              </a:ext>
            </a:extLst>
          </p:cNvPr>
          <p:cNvSpPr txBox="1"/>
          <p:nvPr/>
        </p:nvSpPr>
        <p:spPr>
          <a:xfrm>
            <a:off x="6386911" y="3543491"/>
            <a:ext cx="558769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QAM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充分利用整个二维平面安排信号点，通过振幅与相位的多种组合来联合携带信息，因此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QAM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是一种幅度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相位混合调制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31">
                <a:extLst>
                  <a:ext uri="{FF2B5EF4-FFF2-40B4-BE49-F238E27FC236}">
                    <a16:creationId xmlns:a16="http://schemas.microsoft.com/office/drawing/2014/main" id="{37CC27FC-111F-A3F2-F989-E16FC7269AB9}"/>
                  </a:ext>
                </a:extLst>
              </p:cNvPr>
              <p:cNvSpPr txBox="1"/>
              <p:nvPr/>
            </p:nvSpPr>
            <p:spPr>
              <a:xfrm>
                <a:off x="6195363" y="1641594"/>
                <a:ext cx="5587693" cy="87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  <m:r>
                      <a:rPr lang="zh-CN" alt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对应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于当前时隙的符号取值，每个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sn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称为一个信号点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90204" pitchFamily="34" charset="0"/>
                </a:endParaRPr>
              </a:p>
            </p:txBody>
          </p:sp>
        </mc:Choice>
        <mc:Fallback xmlns="">
          <p:sp>
            <p:nvSpPr>
              <p:cNvPr id="16" name="文本框 31">
                <a:extLst>
                  <a:ext uri="{FF2B5EF4-FFF2-40B4-BE49-F238E27FC236}">
                    <a16:creationId xmlns:a16="http://schemas.microsoft.com/office/drawing/2014/main" id="{37CC27FC-111F-A3F2-F989-E16FC726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63" y="1641594"/>
                <a:ext cx="5587693" cy="877484"/>
              </a:xfrm>
              <a:prstGeom prst="rect">
                <a:avLst/>
              </a:prstGeom>
              <a:blipFill>
                <a:blip r:embed="rId6"/>
                <a:stretch>
                  <a:fillRect l="-32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B4605FC-966C-06E8-747A-B1E343C14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76" y="2991724"/>
            <a:ext cx="4550424" cy="22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9767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2" grpId="0"/>
      <p:bldP spid="12" grpId="1"/>
      <p:bldP spid="14" grpId="0"/>
      <p:bldP spid="14" grpId="1"/>
      <p:bldP spid="15" grpId="0" build="allAtOnce"/>
      <p:bldP spid="1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何为正交？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4FD390-BEFA-4000-B507-9C16BD21A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70" y="744454"/>
            <a:ext cx="2885265" cy="144759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340FE9D-EF6B-4937-9FAF-5F3008218C49}"/>
              </a:ext>
            </a:extLst>
          </p:cNvPr>
          <p:cNvSpPr/>
          <p:nvPr/>
        </p:nvSpPr>
        <p:spPr>
          <a:xfrm flipH="1">
            <a:off x="1284207" y="2631274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如果两个矢量垂直，就称这两个矢量正交</a:t>
            </a:r>
            <a:endParaRPr lang="en-US" altLang="zh-CN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如果两个矢量正交，一个矢量在另外一个矢量上的投影为</a:t>
            </a:r>
            <a:r>
              <a:rPr lang="en-US" altLang="zh-CN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69A90C-9FBA-4FFE-A2F2-2724F8036C46}"/>
              </a:ext>
            </a:extLst>
          </p:cNvPr>
          <p:cNvSpPr/>
          <p:nvPr/>
        </p:nvSpPr>
        <p:spPr>
          <a:xfrm>
            <a:off x="2268376" y="2152120"/>
            <a:ext cx="1129052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几何学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8813B08-DF14-419E-BA53-F06BCC9685C9}"/>
              </a:ext>
            </a:extLst>
          </p:cNvPr>
          <p:cNvSpPr/>
          <p:nvPr/>
        </p:nvSpPr>
        <p:spPr>
          <a:xfrm>
            <a:off x="2577037" y="3559118"/>
            <a:ext cx="511729" cy="5514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730094-4789-471D-BB04-3CF4252C4D6A}"/>
              </a:ext>
            </a:extLst>
          </p:cNvPr>
          <p:cNvSpPr/>
          <p:nvPr/>
        </p:nvSpPr>
        <p:spPr>
          <a:xfrm flipH="1">
            <a:off x="1224085" y="4145928"/>
            <a:ext cx="3217631" cy="763252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如果两个信号正交，代表两个信号互不影响，即正交的信号即使混合在一起，也可以分辨彼此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04B19B-5461-4898-B63E-910FF65A5A8A}"/>
              </a:ext>
            </a:extLst>
          </p:cNvPr>
          <p:cNvSpPr/>
          <p:nvPr/>
        </p:nvSpPr>
        <p:spPr>
          <a:xfrm>
            <a:off x="6613929" y="1647267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86B92E-9E8E-4865-A8F6-14FA03671F8D}"/>
              </a:ext>
            </a:extLst>
          </p:cNvPr>
          <p:cNvSpPr/>
          <p:nvPr/>
        </p:nvSpPr>
        <p:spPr>
          <a:xfrm>
            <a:off x="6613929" y="3233322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D22BE7-E986-4BED-8FBA-F894003C6C2C}"/>
              </a:ext>
            </a:extLst>
          </p:cNvPr>
          <p:cNvSpPr/>
          <p:nvPr/>
        </p:nvSpPr>
        <p:spPr>
          <a:xfrm>
            <a:off x="6613929" y="4673497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C9EF83-0BE4-467B-A4D4-368603DFB31C}"/>
              </a:ext>
            </a:extLst>
          </p:cNvPr>
          <p:cNvSpPr/>
          <p:nvPr/>
        </p:nvSpPr>
        <p:spPr>
          <a:xfrm>
            <a:off x="5136048" y="3233322"/>
            <a:ext cx="1312290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信号正交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454E3FB-EE1F-4EB2-9D74-9DE9634B704F}"/>
              </a:ext>
            </a:extLst>
          </p:cNvPr>
          <p:cNvSpPr/>
          <p:nvPr/>
        </p:nvSpPr>
        <p:spPr>
          <a:xfrm>
            <a:off x="6286148" y="1793146"/>
            <a:ext cx="369116" cy="327170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34D2D58-3DFA-4D6C-A281-BF8A6DDF8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5" y="2169085"/>
            <a:ext cx="2556667" cy="11440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C86CAF5-0FBC-4E41-8D6D-13A334A46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5" y="3458555"/>
            <a:ext cx="2556667" cy="1060646"/>
          </a:xfrm>
          <a:prstGeom prst="rect">
            <a:avLst/>
          </a:prstGeom>
        </p:spPr>
      </p:pic>
      <p:sp>
        <p:nvSpPr>
          <p:cNvPr id="24" name="箭头: 下 23">
            <a:extLst>
              <a:ext uri="{FF2B5EF4-FFF2-40B4-BE49-F238E27FC236}">
                <a16:creationId xmlns:a16="http://schemas.microsoft.com/office/drawing/2014/main" id="{D218717C-7289-68DD-264A-83F38488A8B6}"/>
              </a:ext>
            </a:extLst>
          </p:cNvPr>
          <p:cNvSpPr/>
          <p:nvPr/>
        </p:nvSpPr>
        <p:spPr>
          <a:xfrm>
            <a:off x="2577037" y="4909180"/>
            <a:ext cx="511729" cy="5514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552CF9-21F7-E480-1ED2-511DC9CD223F}"/>
              </a:ext>
            </a:extLst>
          </p:cNvPr>
          <p:cNvSpPr/>
          <p:nvPr/>
        </p:nvSpPr>
        <p:spPr>
          <a:xfrm flipH="1">
            <a:off x="1227009" y="5452016"/>
            <a:ext cx="3217631" cy="763252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复用使得多个信号混合后使用同一资源，从而提高了资源的利用率，正交是复用技术的基石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4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8" grpId="1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3083739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OFDM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信号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B700808-FAE6-86BF-6432-88A26CA77FBD}"/>
                  </a:ext>
                </a:extLst>
              </p:cNvPr>
              <p:cNvSpPr/>
              <p:nvPr/>
            </p:nvSpPr>
            <p:spPr>
              <a:xfrm>
                <a:off x="2077061" y="1072208"/>
                <a:ext cx="2629164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k</m:t>
                              </m:r>
                            </m:sub>
                          </m:sSub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j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zh-CN" altLang="en-US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B700808-FAE6-86BF-6432-88A26CA7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61" y="1072208"/>
                <a:ext cx="2629164" cy="391355"/>
              </a:xfrm>
              <a:prstGeom prst="rect">
                <a:avLst/>
              </a:prstGeom>
              <a:blipFill>
                <a:blip r:embed="rId5"/>
                <a:stretch>
                  <a:fillRect t="-1563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100D025-44D0-C410-C6A6-0C47106F8A24}"/>
                  </a:ext>
                </a:extLst>
              </p:cNvPr>
              <p:cNvSpPr/>
              <p:nvPr/>
            </p:nvSpPr>
            <p:spPr>
              <a:xfrm>
                <a:off x="189574" y="1084228"/>
                <a:ext cx="1851725" cy="379335"/>
              </a:xfrm>
              <a:prstGeom prst="rect">
                <a:avLst/>
              </a:prstGeom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zh-CN" altLang="en-US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上</m:t>
                    </m:r>
                  </m:oMath>
                </a14:m>
                <a:r>
                  <a: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的调制信号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100D025-44D0-C410-C6A6-0C47106F8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4" y="1084228"/>
                <a:ext cx="1851725" cy="379335"/>
              </a:xfrm>
              <a:prstGeom prst="rect">
                <a:avLst/>
              </a:prstGeom>
              <a:blipFill>
                <a:blip r:embed="rId6"/>
                <a:stretch>
                  <a:fillRect l="-987" t="-9677" r="-2303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3803646-C9C5-8613-DEB9-6226B17D10CE}"/>
                  </a:ext>
                </a:extLst>
              </p:cNvPr>
              <p:cNvSpPr/>
              <p:nvPr/>
            </p:nvSpPr>
            <p:spPr>
              <a:xfrm>
                <a:off x="5040946" y="1043870"/>
                <a:ext cx="1744124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𝒌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3803646-C9C5-8613-DEB9-6226B17D1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46" y="1043870"/>
                <a:ext cx="1744124" cy="3913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4409E32A-D9C8-F352-013E-3F295B85B800}"/>
              </a:ext>
            </a:extLst>
          </p:cNvPr>
          <p:cNvSpPr/>
          <p:nvPr/>
        </p:nvSpPr>
        <p:spPr>
          <a:xfrm>
            <a:off x="402741" y="1960598"/>
            <a:ext cx="1425390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OFDM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715B30-FC0A-9DBA-734E-BF05E57FC291}"/>
                  </a:ext>
                </a:extLst>
              </p:cNvPr>
              <p:cNvSpPr/>
              <p:nvPr/>
            </p:nvSpPr>
            <p:spPr>
              <a:xfrm>
                <a:off x="1987522" y="2046416"/>
                <a:ext cx="4969298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j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sz="192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715B30-FC0A-9DBA-734E-BF05E57FC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22" y="2046416"/>
                <a:ext cx="4969298" cy="391355"/>
              </a:xfrm>
              <a:prstGeom prst="rect">
                <a:avLst/>
              </a:prstGeom>
              <a:blipFill>
                <a:blip r:embed="rId8"/>
                <a:stretch>
                  <a:fillRect t="-339063" b="-40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398D3BC-332B-C0B3-6BBB-D74FF8D11145}"/>
                  </a:ext>
                </a:extLst>
              </p:cNvPr>
              <p:cNvSpPr/>
              <p:nvPr/>
            </p:nvSpPr>
            <p:spPr>
              <a:xfrm>
                <a:off x="2266021" y="2925957"/>
                <a:ext cx="2612385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j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  <m:r>
                                <a:rPr lang="zh-CN" altLang="en-US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𝝅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398D3BC-332B-C0B3-6BBB-D74FF8D11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21" y="2925957"/>
                <a:ext cx="2612385" cy="391355"/>
              </a:xfrm>
              <a:prstGeom prst="rect">
                <a:avLst/>
              </a:prstGeom>
              <a:blipFill>
                <a:blip r:embed="rId9"/>
                <a:stretch>
                  <a:fillRect t="-339063" r="-19393" b="-40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34228FF-7460-848C-5EB2-501DA748910D}"/>
              </a:ext>
            </a:extLst>
          </p:cNvPr>
          <p:cNvSpPr/>
          <p:nvPr/>
        </p:nvSpPr>
        <p:spPr>
          <a:xfrm>
            <a:off x="74903" y="2836968"/>
            <a:ext cx="2380780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OFDM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基带调制信号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DC06A7-B6D0-A9EF-F3CF-F65BB7301FFD}"/>
                  </a:ext>
                </a:extLst>
              </p:cNvPr>
              <p:cNvSpPr/>
              <p:nvPr/>
            </p:nvSpPr>
            <p:spPr>
              <a:xfrm>
                <a:off x="449260" y="3596625"/>
                <a:ext cx="1332352" cy="489814"/>
              </a:xfrm>
              <a:prstGeom prst="rect">
                <a:avLst/>
              </a:prstGeom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</m:den>
                    </m:f>
                  </m:oMath>
                </a14:m>
                <a:r>
                  <a: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采样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DC06A7-B6D0-A9EF-F3CF-F65BB7301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0" y="3596625"/>
                <a:ext cx="1332352" cy="489814"/>
              </a:xfrm>
              <a:prstGeom prst="rect">
                <a:avLst/>
              </a:prstGeom>
              <a:blipFill>
                <a:blip r:embed="rId10"/>
                <a:stretch>
                  <a:fillRect r="-367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4C648E-77DF-C6B6-04D0-D472D3FC08C9}"/>
                  </a:ext>
                </a:extLst>
              </p:cNvPr>
              <p:cNvSpPr/>
              <p:nvPr/>
            </p:nvSpPr>
            <p:spPr>
              <a:xfrm>
                <a:off x="1618406" y="3796483"/>
                <a:ext cx="4690799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𝒔</m:t>
                          </m:r>
                        </m:sub>
                      </m:sSub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j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kn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𝑵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4C648E-77DF-C6B6-04D0-D472D3FC0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06" y="3796483"/>
                <a:ext cx="4690799" cy="391355"/>
              </a:xfrm>
              <a:prstGeom prst="rect">
                <a:avLst/>
              </a:prstGeom>
              <a:blipFill>
                <a:blip r:embed="rId11"/>
                <a:stretch>
                  <a:fillRect t="-339063" b="-40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4DBA08AA-018F-D5E6-F579-245CC7C256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" y="4518198"/>
            <a:ext cx="2442376" cy="18539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4B71AB-4DFA-DFBF-374D-87198FCEC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16" y="4518198"/>
            <a:ext cx="2572942" cy="185390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CEBA3F-034C-CC1C-6053-95E559F7CE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20" y="2266227"/>
            <a:ext cx="4955537" cy="210216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4497A3E-09DA-E076-E418-E3E17DB1D4EE}"/>
              </a:ext>
            </a:extLst>
          </p:cNvPr>
          <p:cNvSpPr/>
          <p:nvPr/>
        </p:nvSpPr>
        <p:spPr>
          <a:xfrm>
            <a:off x="6956820" y="2266227"/>
            <a:ext cx="2862081" cy="210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08AE89B-C58D-434B-3ABC-5CDCD1903E92}"/>
                  </a:ext>
                </a:extLst>
              </p:cNvPr>
              <p:cNvSpPr/>
              <p:nvPr/>
            </p:nvSpPr>
            <p:spPr>
              <a:xfrm>
                <a:off x="5585944" y="3737217"/>
                <a:ext cx="1569865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  <m:sSub>
                            <m:sSubPr>
                              <m:ctrlP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92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2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</m:t>
                      </m:r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08AE89B-C58D-434B-3ABC-5CDCD1903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44" y="3737217"/>
                <a:ext cx="1569865" cy="391355"/>
              </a:xfrm>
              <a:prstGeom prst="rect">
                <a:avLst/>
              </a:prstGeom>
              <a:blipFill>
                <a:blip r:embed="rId15"/>
                <a:stretch>
                  <a:fillRect t="-51563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4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6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4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4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  <p:bldP spid="9" grpId="0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8" grpId="0"/>
      <p:bldP spid="18" grpId="1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OFDM</a:t>
            </a: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信号的</a:t>
            </a: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PAPR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8EC7442-619C-E580-7DFA-B47185817D9E}"/>
              </a:ext>
            </a:extLst>
          </p:cNvPr>
          <p:cNvSpPr/>
          <p:nvPr/>
        </p:nvSpPr>
        <p:spPr>
          <a:xfrm>
            <a:off x="435632" y="1107646"/>
            <a:ext cx="829330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PAPR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A4CEA6-32DB-9D34-DD50-26B26055B15F}"/>
                  </a:ext>
                </a:extLst>
              </p:cNvPr>
              <p:cNvSpPr txBox="1"/>
              <p:nvPr/>
            </p:nvSpPr>
            <p:spPr>
              <a:xfrm>
                <a:off x="1451176" y="888451"/>
                <a:ext cx="1616978" cy="817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𝑁𝐿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sz="1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CN" sz="1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</m:e>
                          </m:func>
                        </m:num>
                        <m:den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𝑬</m:t>
                          </m:r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[|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en-US" altLang="zh-CN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]</m:t>
                          </m:r>
                        </m:den>
                      </m:f>
                      <m:r>
                        <a:rPr lang="en-US" altLang="zh-CN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A4CEA6-32DB-9D34-DD50-26B26055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76" y="888451"/>
                <a:ext cx="1616978" cy="817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920B5CE-CEEA-B9D1-863C-BF331BA986EA}"/>
              </a:ext>
            </a:extLst>
          </p:cNvPr>
          <p:cNvSpPr/>
          <p:nvPr/>
        </p:nvSpPr>
        <p:spPr>
          <a:xfrm>
            <a:off x="435632" y="1920350"/>
            <a:ext cx="819904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CCDF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A693E9A-3305-14A0-DBB4-880247ACB667}"/>
                  </a:ext>
                </a:extLst>
              </p:cNvPr>
              <p:cNvSpPr/>
              <p:nvPr/>
            </p:nvSpPr>
            <p:spPr>
              <a:xfrm>
                <a:off x="1264962" y="1908330"/>
                <a:ext cx="4065203" cy="391355"/>
              </a:xfrm>
              <a:prstGeom prst="rect">
                <a:avLst/>
              </a:prstGeom>
            </p:spPr>
            <p:txBody>
              <a:bodyPr wrap="square" lIns="146272" tIns="73135" rIns="146272" bIns="73135">
                <a:spAutoFit/>
              </a:bodyPr>
              <a:lstStyle/>
              <a:p>
                <a:pPr algn="just" defTabSz="1461770" fontAlgn="base">
                  <a:lnSpc>
                    <a:spcPts val="192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𝑷𝑨𝑷𝑹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92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192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𝑷𝑨𝑷𝑹</m:t>
                          </m:r>
                          <m:r>
                            <a:rPr lang="en-US" altLang="zh-CN" sz="192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192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A693E9A-3305-14A0-DBB4-880247ACB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2" y="1908330"/>
                <a:ext cx="4065203" cy="391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1CE7389-3554-B52B-25A7-FB8BF2591E17}"/>
              </a:ext>
            </a:extLst>
          </p:cNvPr>
          <p:cNvSpPr/>
          <p:nvPr/>
        </p:nvSpPr>
        <p:spPr>
          <a:xfrm>
            <a:off x="7008856" y="1989533"/>
            <a:ext cx="4527201" cy="37933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256,1024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子载波  </a:t>
            </a:r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QPSK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调制  </a:t>
            </a:r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倍过采样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B7173C-3567-16DA-DC59-57E942991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37" y="2430800"/>
            <a:ext cx="4965974" cy="404302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A119295-D06B-E0EF-8C65-E4995BB4305D}"/>
              </a:ext>
            </a:extLst>
          </p:cNvPr>
          <p:cNvGrpSpPr/>
          <p:nvPr/>
        </p:nvGrpSpPr>
        <p:grpSpPr>
          <a:xfrm>
            <a:off x="232317" y="2938098"/>
            <a:ext cx="6130492" cy="3028426"/>
            <a:chOff x="261919" y="2860646"/>
            <a:chExt cx="6287712" cy="30284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41FABC7-1CD8-A2B0-5F88-FAF0A418A23F}"/>
                    </a:ext>
                  </a:extLst>
                </p:cNvPr>
                <p:cNvSpPr/>
                <p:nvPr/>
              </p:nvSpPr>
              <p:spPr>
                <a:xfrm>
                  <a:off x="261919" y="3581892"/>
                  <a:ext cx="3754297" cy="732508"/>
                </a:xfrm>
                <a:prstGeom prst="rect">
                  <a:avLst/>
                </a:prstGeom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865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e>
                        </m:d>
                        <m:r>
                          <a:rPr lang="en-US" altLang="zh-CN" sz="1865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865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865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65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k</m:t>
                                    </m:r>
                                  </m:e>
                                </m:d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 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𝟎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65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&amp;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𝟎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 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𝑵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65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𝑵𝑳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65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1865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41FABC7-1CD8-A2B0-5F88-FAF0A418A2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19" y="3581892"/>
                  <a:ext cx="3754297" cy="7325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D3ADAD-B4CF-D83F-0DA3-E18528E52571}"/>
                </a:ext>
              </a:extLst>
            </p:cNvPr>
            <p:cNvSpPr/>
            <p:nvPr/>
          </p:nvSpPr>
          <p:spPr>
            <a:xfrm>
              <a:off x="1836086" y="3014116"/>
              <a:ext cx="2464136" cy="379335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关于过采样</a:t>
              </a:r>
              <a:r>
                <a:rPr lang="en-US" altLang="zh-CN" sz="18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(L-times)</a:t>
              </a:r>
              <a:endPara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EAD8446-F82E-C1CF-02D7-BDBB4C20CF19}"/>
                    </a:ext>
                  </a:extLst>
                </p:cNvPr>
                <p:cNvSpPr/>
                <p:nvPr/>
              </p:nvSpPr>
              <p:spPr>
                <a:xfrm>
                  <a:off x="385056" y="4767713"/>
                  <a:ext cx="3172565" cy="391355"/>
                </a:xfrm>
                <a:prstGeom prst="rect">
                  <a:avLst/>
                </a:prstGeom>
              </p:spPr>
              <p:txBody>
                <a:bodyPr wrap="square" lIns="146272" tIns="73135" rIns="146272" bIns="73135">
                  <a:spAutoFit/>
                </a:bodyPr>
                <a:lstStyle/>
                <a:p>
                  <a:pPr algn="just" defTabSz="1461770" fontAlgn="base">
                    <a:lnSpc>
                      <a:spcPts val="192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92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𝑵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𝑵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j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π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kn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𝑵𝑳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EAD8446-F82E-C1CF-02D7-BDBB4C20C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56" y="4767713"/>
                  <a:ext cx="3172565" cy="391355"/>
                </a:xfrm>
                <a:prstGeom prst="rect">
                  <a:avLst/>
                </a:prstGeom>
                <a:blipFill>
                  <a:blip r:embed="rId9"/>
                  <a:stretch>
                    <a:fillRect t="-339063" r="-14596" b="-40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4A92D4-E715-B0BA-8224-23A655388349}"/>
                    </a:ext>
                  </a:extLst>
                </p:cNvPr>
                <p:cNvSpPr/>
                <p:nvPr/>
              </p:nvSpPr>
              <p:spPr>
                <a:xfrm>
                  <a:off x="2191616" y="5339771"/>
                  <a:ext cx="2510174" cy="387798"/>
                </a:xfrm>
                <a:prstGeom prst="rect">
                  <a:avLst/>
                </a:prstGeom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65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n=0,L,…</a:t>
                  </a:r>
                  <a:r>
                    <a:rPr lang="zh-CN" altLang="en-US" sz="1865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时，</a:t>
                  </a:r>
                  <a:r>
                    <a:rPr lang="en-US" altLang="zh-CN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a14:m>
                  <a:endParaRPr lang="zh-CN" altLang="en-US" sz="186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E4A92D4-E715-B0BA-8224-23A655388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616" y="5339771"/>
                  <a:ext cx="2510174" cy="387798"/>
                </a:xfrm>
                <a:prstGeom prst="rect">
                  <a:avLst/>
                </a:prstGeom>
                <a:blipFill>
                  <a:blip r:embed="rId10"/>
                  <a:stretch>
                    <a:fillRect l="-2244" t="-9524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434449C-1DB8-3501-32B1-BFE0D3212CCB}"/>
                    </a:ext>
                  </a:extLst>
                </p:cNvPr>
                <p:cNvSpPr txBox="1"/>
                <p:nvPr/>
              </p:nvSpPr>
              <p:spPr>
                <a:xfrm>
                  <a:off x="3446703" y="4651602"/>
                  <a:ext cx="22573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𝑵𝑳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434449C-1DB8-3501-32B1-BFE0D3212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703" y="4651602"/>
                  <a:ext cx="22573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5938710-505A-1AF1-B465-BDE28AF13B49}"/>
                    </a:ext>
                  </a:extLst>
                </p:cNvPr>
                <p:cNvSpPr/>
                <p:nvPr/>
              </p:nvSpPr>
              <p:spPr>
                <a:xfrm>
                  <a:off x="3807389" y="3849527"/>
                  <a:ext cx="2742242" cy="391355"/>
                </a:xfrm>
                <a:prstGeom prst="rect">
                  <a:avLst/>
                </a:prstGeom>
              </p:spPr>
              <p:txBody>
                <a:bodyPr wrap="square" lIns="146272" tIns="73135" rIns="146272" bIns="73135">
                  <a:spAutoFit/>
                </a:bodyPr>
                <a:lstStyle/>
                <a:p>
                  <a:pPr algn="just" defTabSz="1461770" fontAlgn="base">
                    <a:lnSpc>
                      <a:spcPts val="192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92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92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𝑵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𝑵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92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92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92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j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π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kn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𝑵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zh-CN" sz="192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5938710-505A-1AF1-B465-BDE28AF13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389" y="3849527"/>
                  <a:ext cx="2742242" cy="391355"/>
                </a:xfrm>
                <a:prstGeom prst="rect">
                  <a:avLst/>
                </a:prstGeom>
                <a:blipFill>
                  <a:blip r:embed="rId12"/>
                  <a:stretch>
                    <a:fillRect t="-337500" r="-24146" b="-40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4E1C21-BFFE-A8ED-BEA5-E6948EB5C146}"/>
                </a:ext>
              </a:extLst>
            </p:cNvPr>
            <p:cNvSpPr/>
            <p:nvPr/>
          </p:nvSpPr>
          <p:spPr>
            <a:xfrm>
              <a:off x="261919" y="2860646"/>
              <a:ext cx="6287712" cy="3028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5" grpId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64572" y="2022122"/>
            <a:ext cx="605879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PAPR</a:t>
            </a: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抑制的经典方法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amplitude clipping, clipping and filtering, coding, SLM, PTS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1466</Words>
  <Application>Microsoft Office PowerPoint</Application>
  <PresentationFormat>宽屏</PresentationFormat>
  <Paragraphs>177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Swiss911 UCm BT</vt:lpstr>
      <vt:lpstr>等线</vt:lpstr>
      <vt:lpstr>迷你简菱心</vt:lpstr>
      <vt:lpstr>微软雅黑</vt:lpstr>
      <vt:lpstr>幼圆</vt:lpstr>
      <vt:lpstr>Arial</vt:lpstr>
      <vt:lpstr>Arial Black</vt:lpstr>
      <vt:lpstr>Calibri</vt:lpstr>
      <vt:lpstr>Cambria Math</vt:lpstr>
      <vt:lpstr>Impact</vt:lpstr>
      <vt:lpstr>Tw Cen MT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宇恒</cp:lastModifiedBy>
  <cp:revision>281</cp:revision>
  <dcterms:created xsi:type="dcterms:W3CDTF">2019-08-14T01:23:51Z</dcterms:created>
  <dcterms:modified xsi:type="dcterms:W3CDTF">2022-05-12T15:03:26Z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