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478" r:id="rId3"/>
    <p:sldId id="479" r:id="rId4"/>
    <p:sldId id="508" r:id="rId5"/>
    <p:sldId id="510" r:id="rId6"/>
    <p:sldId id="491" r:id="rId7"/>
    <p:sldId id="490" r:id="rId8"/>
    <p:sldId id="487" r:id="rId9"/>
    <p:sldId id="483" r:id="rId10"/>
    <p:sldId id="514" r:id="rId11"/>
    <p:sldId id="494" r:id="rId12"/>
    <p:sldId id="496" r:id="rId13"/>
    <p:sldId id="497" r:id="rId14"/>
    <p:sldId id="484" r:id="rId15"/>
    <p:sldId id="502" r:id="rId16"/>
    <p:sldId id="503" r:id="rId17"/>
    <p:sldId id="515" r:id="rId18"/>
    <p:sldId id="5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7F"/>
    <a:srgbClr val="325B7F"/>
    <a:srgbClr val="335C80"/>
    <a:srgbClr val="3B5F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40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2022-05-14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4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6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5.jpg"/><Relationship Id="rId9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jpg"/><Relationship Id="rId9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9.jp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674971"/>
            <a:ext cx="1182799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6000" dirty="0">
                <a:solidFill>
                  <a:srgbClr val="3B5F80"/>
                </a:solidFill>
              </a:rPr>
              <a:t>OFDM</a:t>
            </a:r>
            <a:r>
              <a:rPr lang="zh-CN" altLang="en-US" sz="6000" dirty="0">
                <a:solidFill>
                  <a:srgbClr val="3B5F80"/>
                </a:solidFill>
              </a:rPr>
              <a:t>基础与</a:t>
            </a:r>
            <a:r>
              <a:rPr lang="en-US" altLang="zh-CN" sz="6000" dirty="0">
                <a:solidFill>
                  <a:srgbClr val="3B5F80"/>
                </a:solidFill>
              </a:rPr>
              <a:t>PAPR</a:t>
            </a:r>
            <a:r>
              <a:rPr lang="zh-CN" altLang="en-US" sz="6000" dirty="0">
                <a:solidFill>
                  <a:srgbClr val="3B5F80"/>
                </a:solidFill>
              </a:rPr>
              <a:t>抑制经典方法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773769" y="4926348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：赵宇恒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70554" y="4281775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2" y="4873761"/>
              <a:ext cx="3797941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综合课程设计中期汇报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PAPR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抑制经典方法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椭圆 10"/>
          <p:cNvSpPr/>
          <p:nvPr/>
        </p:nvSpPr>
        <p:spPr>
          <a:xfrm>
            <a:off x="4389625" y="2565442"/>
            <a:ext cx="2937926" cy="2937926"/>
          </a:xfrm>
          <a:prstGeom prst="ellipse">
            <a:avLst/>
          </a:prstGeom>
          <a:noFill/>
          <a:ln>
            <a:solidFill>
              <a:srgbClr val="013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2" name="六边形 11"/>
          <p:cNvSpPr/>
          <p:nvPr/>
        </p:nvSpPr>
        <p:spPr>
          <a:xfrm rot="16200000">
            <a:off x="5129692" y="1954248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4" name="六边形 13"/>
          <p:cNvSpPr/>
          <p:nvPr/>
        </p:nvSpPr>
        <p:spPr>
          <a:xfrm rot="16200000">
            <a:off x="4021852" y="4214882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6" name="六边形 15"/>
          <p:cNvSpPr/>
          <p:nvPr/>
        </p:nvSpPr>
        <p:spPr>
          <a:xfrm rot="16200000">
            <a:off x="6428546" y="4200898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27" name="矩形 26"/>
          <p:cNvSpPr/>
          <p:nvPr/>
        </p:nvSpPr>
        <p:spPr>
          <a:xfrm>
            <a:off x="4448291" y="1331921"/>
            <a:ext cx="2820594" cy="635011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amplitude clipping</a:t>
            </a:r>
          </a:p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920" b="1" dirty="0">
              <a:solidFill>
                <a:srgbClr val="2A36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85237" y="5090076"/>
            <a:ext cx="964029" cy="391483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SLM</a:t>
            </a:r>
          </a:p>
        </p:txBody>
      </p:sp>
      <p:sp>
        <p:nvSpPr>
          <p:cNvPr id="31" name="矩形 30"/>
          <p:cNvSpPr/>
          <p:nvPr/>
        </p:nvSpPr>
        <p:spPr>
          <a:xfrm>
            <a:off x="2816186" y="5090076"/>
            <a:ext cx="953389" cy="391483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</a:p>
        </p:txBody>
      </p:sp>
      <p:sp>
        <p:nvSpPr>
          <p:cNvPr id="32" name="TextBox 22"/>
          <p:cNvSpPr>
            <a:spLocks noChangeArrowheads="1"/>
          </p:cNvSpPr>
          <p:nvPr/>
        </p:nvSpPr>
        <p:spPr bwMode="auto">
          <a:xfrm>
            <a:off x="5307160" y="3514074"/>
            <a:ext cx="115358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</a:rPr>
              <a:t>PAPR</a:t>
            </a:r>
            <a:r>
              <a:rPr lang="zh-CN" altLang="en-US" sz="3200" b="1" dirty="0">
                <a:solidFill>
                  <a:schemeClr val="tx2"/>
                </a:solidFill>
              </a:rPr>
              <a:t>抑制</a:t>
            </a:r>
            <a:endParaRPr lang="zh-CN" altLang="en-US" sz="2400" dirty="0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6894518" y="4602310"/>
            <a:ext cx="591390" cy="487894"/>
          </a:xfrm>
          <a:custGeom>
            <a:avLst/>
            <a:gdLst>
              <a:gd name="T0" fmla="*/ 18 w 103"/>
              <a:gd name="T1" fmla="*/ 19 h 86"/>
              <a:gd name="T2" fmla="*/ 14 w 103"/>
              <a:gd name="T3" fmla="*/ 45 h 86"/>
              <a:gd name="T4" fmla="*/ 12 w 103"/>
              <a:gd name="T5" fmla="*/ 70 h 86"/>
              <a:gd name="T6" fmla="*/ 22 w 103"/>
              <a:gd name="T7" fmla="*/ 70 h 86"/>
              <a:gd name="T8" fmla="*/ 24 w 103"/>
              <a:gd name="T9" fmla="*/ 65 h 86"/>
              <a:gd name="T10" fmla="*/ 22 w 103"/>
              <a:gd name="T11" fmla="*/ 59 h 86"/>
              <a:gd name="T12" fmla="*/ 12 w 103"/>
              <a:gd name="T13" fmla="*/ 59 h 86"/>
              <a:gd name="T14" fmla="*/ 12 w 103"/>
              <a:gd name="T15" fmla="*/ 70 h 86"/>
              <a:gd name="T16" fmla="*/ 17 w 103"/>
              <a:gd name="T17" fmla="*/ 62 h 86"/>
              <a:gd name="T18" fmla="*/ 20 w 103"/>
              <a:gd name="T19" fmla="*/ 65 h 86"/>
              <a:gd name="T20" fmla="*/ 17 w 103"/>
              <a:gd name="T21" fmla="*/ 67 h 86"/>
              <a:gd name="T22" fmla="*/ 14 w 103"/>
              <a:gd name="T23" fmla="*/ 65 h 86"/>
              <a:gd name="T24" fmla="*/ 74 w 103"/>
              <a:gd name="T25" fmla="*/ 61 h 86"/>
              <a:gd name="T26" fmla="*/ 87 w 103"/>
              <a:gd name="T27" fmla="*/ 67 h 86"/>
              <a:gd name="T28" fmla="*/ 87 w 103"/>
              <a:gd name="T29" fmla="*/ 56 h 86"/>
              <a:gd name="T30" fmla="*/ 74 w 103"/>
              <a:gd name="T31" fmla="*/ 61 h 86"/>
              <a:gd name="T32" fmla="*/ 82 w 103"/>
              <a:gd name="T33" fmla="*/ 58 h 86"/>
              <a:gd name="T34" fmla="*/ 85 w 103"/>
              <a:gd name="T35" fmla="*/ 61 h 86"/>
              <a:gd name="T36" fmla="*/ 80 w 103"/>
              <a:gd name="T37" fmla="*/ 63 h 86"/>
              <a:gd name="T38" fmla="*/ 83 w 103"/>
              <a:gd name="T39" fmla="*/ 3 h 86"/>
              <a:gd name="T40" fmla="*/ 58 w 103"/>
              <a:gd name="T41" fmla="*/ 6 h 86"/>
              <a:gd name="T42" fmla="*/ 0 w 103"/>
              <a:gd name="T43" fmla="*/ 8 h 86"/>
              <a:gd name="T44" fmla="*/ 55 w 103"/>
              <a:gd name="T45" fmla="*/ 85 h 86"/>
              <a:gd name="T46" fmla="*/ 71 w 103"/>
              <a:gd name="T47" fmla="*/ 83 h 86"/>
              <a:gd name="T48" fmla="*/ 102 w 103"/>
              <a:gd name="T49" fmla="*/ 74 h 86"/>
              <a:gd name="T50" fmla="*/ 27 w 103"/>
              <a:gd name="T51" fmla="*/ 78 h 86"/>
              <a:gd name="T52" fmla="*/ 27 w 103"/>
              <a:gd name="T53" fmla="*/ 11 h 86"/>
              <a:gd name="T54" fmla="*/ 51 w 103"/>
              <a:gd name="T55" fmla="*/ 78 h 86"/>
              <a:gd name="T56" fmla="*/ 51 w 103"/>
              <a:gd name="T57" fmla="*/ 11 h 86"/>
              <a:gd name="T58" fmla="*/ 76 w 103"/>
              <a:gd name="T59" fmla="*/ 78 h 86"/>
              <a:gd name="T60" fmla="*/ 95 w 103"/>
              <a:gd name="T61" fmla="*/ 73 h 86"/>
              <a:gd name="T62" fmla="*/ 42 w 103"/>
              <a:gd name="T63" fmla="*/ 72 h 86"/>
              <a:gd name="T64" fmla="*/ 47 w 103"/>
              <a:gd name="T65" fmla="*/ 60 h 86"/>
              <a:gd name="T66" fmla="*/ 37 w 103"/>
              <a:gd name="T67" fmla="*/ 59 h 86"/>
              <a:gd name="T68" fmla="*/ 42 w 103"/>
              <a:gd name="T69" fmla="*/ 72 h 86"/>
              <a:gd name="T70" fmla="*/ 42 w 103"/>
              <a:gd name="T71" fmla="*/ 62 h 86"/>
              <a:gd name="T72" fmla="*/ 45 w 103"/>
              <a:gd name="T73" fmla="*/ 65 h 86"/>
              <a:gd name="T74" fmla="*/ 40 w 103"/>
              <a:gd name="T75" fmla="*/ 67 h 86"/>
              <a:gd name="T76" fmla="*/ 42 w 103"/>
              <a:gd name="T77" fmla="*/ 47 h 86"/>
              <a:gd name="T78" fmla="*/ 44 w 103"/>
              <a:gd name="T79" fmla="*/ 19 h 86"/>
              <a:gd name="T80" fmla="*/ 40 w 103"/>
              <a:gd name="T81" fmla="*/ 45 h 86"/>
              <a:gd name="T82" fmla="*/ 70 w 103"/>
              <a:gd name="T83" fmla="*/ 16 h 86"/>
              <a:gd name="T84" fmla="*/ 77 w 103"/>
              <a:gd name="T85" fmla="*/ 45 h 86"/>
              <a:gd name="T86" fmla="*/ 70 w 103"/>
              <a:gd name="T87" fmla="*/ 1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3" h="86">
                <a:moveTo>
                  <a:pt x="16" y="47"/>
                </a:moveTo>
                <a:cubicBezTo>
                  <a:pt x="17" y="47"/>
                  <a:pt x="18" y="46"/>
                  <a:pt x="18" y="4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7" y="17"/>
                  <a:pt x="16" y="17"/>
                </a:cubicBezTo>
                <a:cubicBezTo>
                  <a:pt x="15" y="17"/>
                  <a:pt x="14" y="18"/>
                  <a:pt x="14" y="19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5" y="47"/>
                  <a:pt x="16" y="47"/>
                </a:cubicBezTo>
                <a:close/>
                <a:moveTo>
                  <a:pt x="12" y="70"/>
                </a:moveTo>
                <a:cubicBezTo>
                  <a:pt x="12" y="70"/>
                  <a:pt x="12" y="70"/>
                  <a:pt x="12" y="70"/>
                </a:cubicBezTo>
                <a:cubicBezTo>
                  <a:pt x="13" y="71"/>
                  <a:pt x="15" y="72"/>
                  <a:pt x="17" y="72"/>
                </a:cubicBezTo>
                <a:cubicBezTo>
                  <a:pt x="19" y="72"/>
                  <a:pt x="20" y="71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8"/>
                  <a:pt x="24" y="66"/>
                  <a:pt x="24" y="65"/>
                </a:cubicBezTo>
                <a:cubicBezTo>
                  <a:pt x="24" y="62"/>
                  <a:pt x="23" y="61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0" y="58"/>
                  <a:pt x="19" y="57"/>
                  <a:pt x="17" y="57"/>
                </a:cubicBezTo>
                <a:cubicBezTo>
                  <a:pt x="15" y="57"/>
                  <a:pt x="13" y="58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0" y="61"/>
                  <a:pt x="9" y="62"/>
                  <a:pt x="9" y="65"/>
                </a:cubicBezTo>
                <a:cubicBezTo>
                  <a:pt x="9" y="66"/>
                  <a:pt x="10" y="68"/>
                  <a:pt x="11" y="69"/>
                </a:cubicBezTo>
                <a:cubicBezTo>
                  <a:pt x="12" y="70"/>
                  <a:pt x="12" y="70"/>
                  <a:pt x="12" y="70"/>
                </a:cubicBezTo>
                <a:close/>
                <a:moveTo>
                  <a:pt x="15" y="62"/>
                </a:moveTo>
                <a:cubicBezTo>
                  <a:pt x="15" y="62"/>
                  <a:pt x="15" y="62"/>
                  <a:pt x="15" y="62"/>
                </a:cubicBezTo>
                <a:cubicBezTo>
                  <a:pt x="15" y="62"/>
                  <a:pt x="16" y="62"/>
                  <a:pt x="17" y="62"/>
                </a:cubicBezTo>
                <a:cubicBezTo>
                  <a:pt x="17" y="62"/>
                  <a:pt x="18" y="62"/>
                  <a:pt x="19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3"/>
                  <a:pt x="20" y="64"/>
                  <a:pt x="20" y="65"/>
                </a:cubicBezTo>
                <a:cubicBezTo>
                  <a:pt x="20" y="65"/>
                  <a:pt x="19" y="66"/>
                  <a:pt x="19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7"/>
                  <a:pt x="17" y="67"/>
                </a:cubicBezTo>
                <a:cubicBezTo>
                  <a:pt x="16" y="67"/>
                  <a:pt x="15" y="67"/>
                  <a:pt x="15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5"/>
                  <a:pt x="14" y="65"/>
                </a:cubicBezTo>
                <a:cubicBezTo>
                  <a:pt x="14" y="64"/>
                  <a:pt x="14" y="63"/>
                  <a:pt x="15" y="62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4" y="63"/>
                  <a:pt x="75" y="65"/>
                  <a:pt x="77" y="67"/>
                </a:cubicBezTo>
                <a:cubicBezTo>
                  <a:pt x="78" y="68"/>
                  <a:pt x="80" y="69"/>
                  <a:pt x="82" y="69"/>
                </a:cubicBezTo>
                <a:cubicBezTo>
                  <a:pt x="84" y="69"/>
                  <a:pt x="85" y="68"/>
                  <a:pt x="87" y="67"/>
                </a:cubicBezTo>
                <a:cubicBezTo>
                  <a:pt x="88" y="65"/>
                  <a:pt x="89" y="63"/>
                  <a:pt x="89" y="61"/>
                </a:cubicBezTo>
                <a:cubicBezTo>
                  <a:pt x="89" y="60"/>
                  <a:pt x="88" y="58"/>
                  <a:pt x="87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5" y="55"/>
                  <a:pt x="84" y="54"/>
                  <a:pt x="82" y="54"/>
                </a:cubicBezTo>
                <a:cubicBezTo>
                  <a:pt x="80" y="54"/>
                  <a:pt x="78" y="55"/>
                  <a:pt x="77" y="56"/>
                </a:cubicBezTo>
                <a:cubicBezTo>
                  <a:pt x="75" y="58"/>
                  <a:pt x="74" y="59"/>
                  <a:pt x="74" y="61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81" y="58"/>
                  <a:pt x="82" y="58"/>
                </a:cubicBezTo>
                <a:cubicBezTo>
                  <a:pt x="82" y="58"/>
                  <a:pt x="83" y="59"/>
                  <a:pt x="84" y="59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5" y="61"/>
                  <a:pt x="85" y="61"/>
                </a:cubicBezTo>
                <a:cubicBezTo>
                  <a:pt x="85" y="62"/>
                  <a:pt x="84" y="63"/>
                  <a:pt x="84" y="63"/>
                </a:cubicBezTo>
                <a:cubicBezTo>
                  <a:pt x="83" y="64"/>
                  <a:pt x="82" y="64"/>
                  <a:pt x="82" y="64"/>
                </a:cubicBezTo>
                <a:cubicBezTo>
                  <a:pt x="81" y="64"/>
                  <a:pt x="80" y="64"/>
                  <a:pt x="80" y="63"/>
                </a:cubicBezTo>
                <a:cubicBezTo>
                  <a:pt x="79" y="63"/>
                  <a:pt x="79" y="62"/>
                  <a:pt x="79" y="61"/>
                </a:cubicBezTo>
                <a:cubicBezTo>
                  <a:pt x="79" y="61"/>
                  <a:pt x="79" y="60"/>
                  <a:pt x="80" y="59"/>
                </a:cubicBezTo>
                <a:close/>
                <a:moveTo>
                  <a:pt x="83" y="3"/>
                </a:move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79" y="0"/>
                </a:cubicBezTo>
                <a:cubicBezTo>
                  <a:pt x="58" y="6"/>
                  <a:pt x="58" y="6"/>
                  <a:pt x="58" y="6"/>
                </a:cubicBezTo>
                <a:cubicBezTo>
                  <a:pt x="57" y="5"/>
                  <a:pt x="56" y="4"/>
                  <a:pt x="55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6"/>
                  <a:pt x="0" y="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4"/>
                  <a:pt x="1" y="85"/>
                  <a:pt x="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7" y="85"/>
                  <a:pt x="58" y="84"/>
                  <a:pt x="58" y="82"/>
                </a:cubicBezTo>
                <a:cubicBezTo>
                  <a:pt x="58" y="37"/>
                  <a:pt x="58" y="37"/>
                  <a:pt x="58" y="37"/>
                </a:cubicBezTo>
                <a:cubicBezTo>
                  <a:pt x="71" y="83"/>
                  <a:pt x="71" y="83"/>
                  <a:pt x="71" y="83"/>
                </a:cubicBezTo>
                <a:cubicBezTo>
                  <a:pt x="71" y="85"/>
                  <a:pt x="73" y="86"/>
                  <a:pt x="75" y="85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2" y="78"/>
                  <a:pt x="103" y="76"/>
                  <a:pt x="102" y="74"/>
                </a:cubicBezTo>
                <a:cubicBezTo>
                  <a:pt x="83" y="3"/>
                  <a:pt x="83" y="3"/>
                  <a:pt x="83" y="3"/>
                </a:cubicBezTo>
                <a:close/>
                <a:moveTo>
                  <a:pt x="27" y="78"/>
                </a:moveTo>
                <a:cubicBezTo>
                  <a:pt x="27" y="78"/>
                  <a:pt x="27" y="78"/>
                  <a:pt x="2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11"/>
                  <a:pt x="7" y="11"/>
                  <a:pt x="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78"/>
                  <a:pt x="27" y="78"/>
                  <a:pt x="27" y="78"/>
                </a:cubicBezTo>
                <a:close/>
                <a:moveTo>
                  <a:pt x="51" y="78"/>
                </a:moveTo>
                <a:cubicBezTo>
                  <a:pt x="51" y="78"/>
                  <a:pt x="51" y="78"/>
                  <a:pt x="51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11"/>
                  <a:pt x="31" y="11"/>
                  <a:pt x="3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78"/>
                  <a:pt x="51" y="78"/>
                  <a:pt x="51" y="78"/>
                </a:cubicBezTo>
                <a:close/>
                <a:moveTo>
                  <a:pt x="76" y="78"/>
                </a:moveTo>
                <a:cubicBezTo>
                  <a:pt x="76" y="78"/>
                  <a:pt x="76" y="78"/>
                  <a:pt x="76" y="78"/>
                </a:cubicBezTo>
                <a:cubicBezTo>
                  <a:pt x="59" y="13"/>
                  <a:pt x="59" y="13"/>
                  <a:pt x="59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95" y="73"/>
                  <a:pt x="95" y="73"/>
                  <a:pt x="95" y="73"/>
                </a:cubicBezTo>
                <a:cubicBezTo>
                  <a:pt x="76" y="78"/>
                  <a:pt x="76" y="78"/>
                  <a:pt x="76" y="78"/>
                </a:cubicBezTo>
                <a:close/>
                <a:moveTo>
                  <a:pt x="42" y="72"/>
                </a:moveTo>
                <a:cubicBezTo>
                  <a:pt x="42" y="72"/>
                  <a:pt x="42" y="72"/>
                  <a:pt x="42" y="72"/>
                </a:cubicBezTo>
                <a:cubicBezTo>
                  <a:pt x="44" y="72"/>
                  <a:pt x="46" y="71"/>
                  <a:pt x="47" y="70"/>
                </a:cubicBezTo>
                <a:cubicBezTo>
                  <a:pt x="48" y="68"/>
                  <a:pt x="49" y="66"/>
                  <a:pt x="49" y="65"/>
                </a:cubicBezTo>
                <a:cubicBezTo>
                  <a:pt x="49" y="63"/>
                  <a:pt x="48" y="61"/>
                  <a:pt x="47" y="60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8"/>
                  <a:pt x="44" y="57"/>
                  <a:pt x="42" y="57"/>
                </a:cubicBezTo>
                <a:cubicBezTo>
                  <a:pt x="40" y="57"/>
                  <a:pt x="38" y="58"/>
                  <a:pt x="37" y="59"/>
                </a:cubicBezTo>
                <a:cubicBezTo>
                  <a:pt x="35" y="61"/>
                  <a:pt x="35" y="62"/>
                  <a:pt x="35" y="65"/>
                </a:cubicBezTo>
                <a:cubicBezTo>
                  <a:pt x="35" y="66"/>
                  <a:pt x="35" y="68"/>
                  <a:pt x="37" y="70"/>
                </a:cubicBezTo>
                <a:cubicBezTo>
                  <a:pt x="38" y="71"/>
                  <a:pt x="40" y="72"/>
                  <a:pt x="42" y="72"/>
                </a:cubicBezTo>
                <a:close/>
                <a:moveTo>
                  <a:pt x="40" y="62"/>
                </a:move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1" y="62"/>
                  <a:pt x="42" y="62"/>
                </a:cubicBezTo>
                <a:cubicBezTo>
                  <a:pt x="43" y="62"/>
                  <a:pt x="43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5" y="64"/>
                  <a:pt x="45" y="65"/>
                </a:cubicBezTo>
                <a:cubicBezTo>
                  <a:pt x="45" y="65"/>
                  <a:pt x="44" y="66"/>
                  <a:pt x="44" y="67"/>
                </a:cubicBezTo>
                <a:cubicBezTo>
                  <a:pt x="43" y="67"/>
                  <a:pt x="43" y="67"/>
                  <a:pt x="42" y="67"/>
                </a:cubicBezTo>
                <a:cubicBezTo>
                  <a:pt x="41" y="67"/>
                  <a:pt x="40" y="67"/>
                  <a:pt x="40" y="67"/>
                </a:cubicBezTo>
                <a:cubicBezTo>
                  <a:pt x="39" y="66"/>
                  <a:pt x="39" y="65"/>
                  <a:pt x="39" y="65"/>
                </a:cubicBezTo>
                <a:cubicBezTo>
                  <a:pt x="39" y="64"/>
                  <a:pt x="39" y="63"/>
                  <a:pt x="40" y="62"/>
                </a:cubicBezTo>
                <a:close/>
                <a:moveTo>
                  <a:pt x="42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4" y="46"/>
                  <a:pt x="44" y="45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3" y="17"/>
                  <a:pt x="42" y="17"/>
                </a:cubicBezTo>
                <a:cubicBezTo>
                  <a:pt x="41" y="17"/>
                  <a:pt x="40" y="18"/>
                  <a:pt x="40" y="19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1" y="47"/>
                  <a:pt x="42" y="47"/>
                </a:cubicBezTo>
                <a:close/>
                <a:moveTo>
                  <a:pt x="70" y="16"/>
                </a:moveTo>
                <a:cubicBezTo>
                  <a:pt x="70" y="16"/>
                  <a:pt x="70" y="16"/>
                  <a:pt x="70" y="16"/>
                </a:cubicBezTo>
                <a:cubicBezTo>
                  <a:pt x="69" y="16"/>
                  <a:pt x="68" y="18"/>
                  <a:pt x="68" y="19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5"/>
                  <a:pt x="76" y="45"/>
                  <a:pt x="77" y="45"/>
                </a:cubicBezTo>
                <a:cubicBezTo>
                  <a:pt x="79" y="45"/>
                  <a:pt x="79" y="44"/>
                  <a:pt x="79" y="42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6"/>
                  <a:pt x="71" y="16"/>
                  <a:pt x="7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Freeform 30"/>
          <p:cNvSpPr/>
          <p:nvPr/>
        </p:nvSpPr>
        <p:spPr bwMode="auto">
          <a:xfrm>
            <a:off x="5553223" y="2361758"/>
            <a:ext cx="524326" cy="475697"/>
          </a:xfrm>
          <a:custGeom>
            <a:avLst/>
            <a:gdLst>
              <a:gd name="T0" fmla="*/ 28 w 92"/>
              <a:gd name="T1" fmla="*/ 40 h 84"/>
              <a:gd name="T2" fmla="*/ 28 w 92"/>
              <a:gd name="T3" fmla="*/ 40 h 84"/>
              <a:gd name="T4" fmla="*/ 10 w 92"/>
              <a:gd name="T5" fmla="*/ 58 h 84"/>
              <a:gd name="T6" fmla="*/ 7 w 92"/>
              <a:gd name="T7" fmla="*/ 66 h 84"/>
              <a:gd name="T8" fmla="*/ 10 w 92"/>
              <a:gd name="T9" fmla="*/ 74 h 84"/>
              <a:gd name="T10" fmla="*/ 10 w 92"/>
              <a:gd name="T11" fmla="*/ 74 h 84"/>
              <a:gd name="T12" fmla="*/ 10 w 92"/>
              <a:gd name="T13" fmla="*/ 74 h 84"/>
              <a:gd name="T14" fmla="*/ 18 w 92"/>
              <a:gd name="T15" fmla="*/ 77 h 84"/>
              <a:gd name="T16" fmla="*/ 26 w 92"/>
              <a:gd name="T17" fmla="*/ 74 h 84"/>
              <a:gd name="T18" fmla="*/ 47 w 92"/>
              <a:gd name="T19" fmla="*/ 54 h 84"/>
              <a:gd name="T20" fmla="*/ 47 w 92"/>
              <a:gd name="T21" fmla="*/ 54 h 84"/>
              <a:gd name="T22" fmla="*/ 68 w 92"/>
              <a:gd name="T23" fmla="*/ 32 h 84"/>
              <a:gd name="T24" fmla="*/ 70 w 92"/>
              <a:gd name="T25" fmla="*/ 28 h 84"/>
              <a:gd name="T26" fmla="*/ 68 w 92"/>
              <a:gd name="T27" fmla="*/ 25 h 84"/>
              <a:gd name="T28" fmla="*/ 65 w 92"/>
              <a:gd name="T29" fmla="*/ 23 h 84"/>
              <a:gd name="T30" fmla="*/ 61 w 92"/>
              <a:gd name="T31" fmla="*/ 25 h 84"/>
              <a:gd name="T32" fmla="*/ 30 w 92"/>
              <a:gd name="T33" fmla="*/ 56 h 84"/>
              <a:gd name="T34" fmla="*/ 25 w 92"/>
              <a:gd name="T35" fmla="*/ 56 h 84"/>
              <a:gd name="T36" fmla="*/ 25 w 92"/>
              <a:gd name="T37" fmla="*/ 51 h 84"/>
              <a:gd name="T38" fmla="*/ 56 w 92"/>
              <a:gd name="T39" fmla="*/ 20 h 84"/>
              <a:gd name="T40" fmla="*/ 65 w 92"/>
              <a:gd name="T41" fmla="*/ 16 h 84"/>
              <a:gd name="T42" fmla="*/ 73 w 92"/>
              <a:gd name="T43" fmla="*/ 20 h 84"/>
              <a:gd name="T44" fmla="*/ 77 w 92"/>
              <a:gd name="T45" fmla="*/ 28 h 84"/>
              <a:gd name="T46" fmla="*/ 73 w 92"/>
              <a:gd name="T47" fmla="*/ 37 h 84"/>
              <a:gd name="T48" fmla="*/ 52 w 92"/>
              <a:gd name="T49" fmla="*/ 59 h 84"/>
              <a:gd name="T50" fmla="*/ 52 w 92"/>
              <a:gd name="T51" fmla="*/ 59 h 84"/>
              <a:gd name="T52" fmla="*/ 52 w 92"/>
              <a:gd name="T53" fmla="*/ 59 h 84"/>
              <a:gd name="T54" fmla="*/ 31 w 92"/>
              <a:gd name="T55" fmla="*/ 79 h 84"/>
              <a:gd name="T56" fmla="*/ 18 w 92"/>
              <a:gd name="T57" fmla="*/ 84 h 84"/>
              <a:gd name="T58" fmla="*/ 5 w 92"/>
              <a:gd name="T59" fmla="*/ 79 h 84"/>
              <a:gd name="T60" fmla="*/ 5 w 92"/>
              <a:gd name="T61" fmla="*/ 79 h 84"/>
              <a:gd name="T62" fmla="*/ 0 w 92"/>
              <a:gd name="T63" fmla="*/ 66 h 84"/>
              <a:gd name="T64" fmla="*/ 5 w 92"/>
              <a:gd name="T65" fmla="*/ 53 h 84"/>
              <a:gd name="T66" fmla="*/ 25 w 92"/>
              <a:gd name="T67" fmla="*/ 32 h 84"/>
              <a:gd name="T68" fmla="*/ 26 w 92"/>
              <a:gd name="T69" fmla="*/ 32 h 84"/>
              <a:gd name="T70" fmla="*/ 51 w 92"/>
              <a:gd name="T71" fmla="*/ 7 h 84"/>
              <a:gd name="T72" fmla="*/ 68 w 92"/>
              <a:gd name="T73" fmla="*/ 0 h 84"/>
              <a:gd name="T74" fmla="*/ 85 w 92"/>
              <a:gd name="T75" fmla="*/ 7 h 84"/>
              <a:gd name="T76" fmla="*/ 92 w 92"/>
              <a:gd name="T77" fmla="*/ 24 h 84"/>
              <a:gd name="T78" fmla="*/ 85 w 92"/>
              <a:gd name="T79" fmla="*/ 41 h 84"/>
              <a:gd name="T80" fmla="*/ 50 w 92"/>
              <a:gd name="T81" fmla="*/ 76 h 84"/>
              <a:gd name="T82" fmla="*/ 45 w 92"/>
              <a:gd name="T83" fmla="*/ 76 h 84"/>
              <a:gd name="T84" fmla="*/ 45 w 92"/>
              <a:gd name="T85" fmla="*/ 71 h 84"/>
              <a:gd name="T86" fmla="*/ 80 w 92"/>
              <a:gd name="T87" fmla="*/ 36 h 84"/>
              <a:gd name="T88" fmla="*/ 85 w 92"/>
              <a:gd name="T89" fmla="*/ 24 h 84"/>
              <a:gd name="T90" fmla="*/ 80 w 92"/>
              <a:gd name="T91" fmla="*/ 12 h 84"/>
              <a:gd name="T92" fmla="*/ 68 w 92"/>
              <a:gd name="T93" fmla="*/ 7 h 84"/>
              <a:gd name="T94" fmla="*/ 56 w 92"/>
              <a:gd name="T95" fmla="*/ 12 h 84"/>
              <a:gd name="T96" fmla="*/ 28 w 92"/>
              <a:gd name="T97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2" h="84">
                <a:moveTo>
                  <a:pt x="28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10" y="58"/>
                  <a:pt x="10" y="58"/>
                  <a:pt x="10" y="58"/>
                </a:cubicBezTo>
                <a:cubicBezTo>
                  <a:pt x="8" y="60"/>
                  <a:pt x="7" y="63"/>
                  <a:pt x="7" y="66"/>
                </a:cubicBezTo>
                <a:cubicBezTo>
                  <a:pt x="7" y="69"/>
                  <a:pt x="8" y="72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3" y="76"/>
                  <a:pt x="15" y="77"/>
                  <a:pt x="18" y="77"/>
                </a:cubicBezTo>
                <a:cubicBezTo>
                  <a:pt x="21" y="77"/>
                  <a:pt x="24" y="76"/>
                  <a:pt x="26" y="7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1"/>
                  <a:pt x="70" y="30"/>
                  <a:pt x="70" y="28"/>
                </a:cubicBezTo>
                <a:cubicBezTo>
                  <a:pt x="70" y="27"/>
                  <a:pt x="69" y="26"/>
                  <a:pt x="68" y="25"/>
                </a:cubicBezTo>
                <a:cubicBezTo>
                  <a:pt x="67" y="24"/>
                  <a:pt x="66" y="23"/>
                  <a:pt x="65" y="23"/>
                </a:cubicBezTo>
                <a:cubicBezTo>
                  <a:pt x="64" y="23"/>
                  <a:pt x="62" y="24"/>
                  <a:pt x="61" y="25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7"/>
                  <a:pt x="26" y="57"/>
                  <a:pt x="25" y="56"/>
                </a:cubicBezTo>
                <a:cubicBezTo>
                  <a:pt x="24" y="55"/>
                  <a:pt x="24" y="52"/>
                  <a:pt x="25" y="51"/>
                </a:cubicBezTo>
                <a:cubicBezTo>
                  <a:pt x="56" y="20"/>
                  <a:pt x="56" y="20"/>
                  <a:pt x="56" y="20"/>
                </a:cubicBezTo>
                <a:cubicBezTo>
                  <a:pt x="59" y="17"/>
                  <a:pt x="62" y="16"/>
                  <a:pt x="65" y="16"/>
                </a:cubicBezTo>
                <a:cubicBezTo>
                  <a:pt x="68" y="16"/>
                  <a:pt x="71" y="17"/>
                  <a:pt x="73" y="20"/>
                </a:cubicBezTo>
                <a:cubicBezTo>
                  <a:pt x="76" y="22"/>
                  <a:pt x="77" y="25"/>
                  <a:pt x="77" y="28"/>
                </a:cubicBezTo>
                <a:cubicBezTo>
                  <a:pt x="77" y="31"/>
                  <a:pt x="76" y="34"/>
                  <a:pt x="73" y="37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31" y="79"/>
                  <a:pt x="31" y="79"/>
                  <a:pt x="31" y="79"/>
                </a:cubicBezTo>
                <a:cubicBezTo>
                  <a:pt x="28" y="82"/>
                  <a:pt x="23" y="84"/>
                  <a:pt x="18" y="84"/>
                </a:cubicBezTo>
                <a:cubicBezTo>
                  <a:pt x="14" y="84"/>
                  <a:pt x="9" y="82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5"/>
                  <a:pt x="0" y="70"/>
                  <a:pt x="0" y="66"/>
                </a:cubicBezTo>
                <a:cubicBezTo>
                  <a:pt x="0" y="61"/>
                  <a:pt x="2" y="56"/>
                  <a:pt x="5" y="53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51" y="7"/>
                  <a:pt x="51" y="7"/>
                  <a:pt x="51" y="7"/>
                </a:cubicBezTo>
                <a:cubicBezTo>
                  <a:pt x="56" y="2"/>
                  <a:pt x="62" y="0"/>
                  <a:pt x="68" y="0"/>
                </a:cubicBezTo>
                <a:cubicBezTo>
                  <a:pt x="74" y="0"/>
                  <a:pt x="80" y="2"/>
                  <a:pt x="85" y="7"/>
                </a:cubicBezTo>
                <a:cubicBezTo>
                  <a:pt x="90" y="12"/>
                  <a:pt x="92" y="18"/>
                  <a:pt x="92" y="24"/>
                </a:cubicBezTo>
                <a:cubicBezTo>
                  <a:pt x="92" y="30"/>
                  <a:pt x="90" y="36"/>
                  <a:pt x="85" y="41"/>
                </a:cubicBezTo>
                <a:cubicBezTo>
                  <a:pt x="50" y="76"/>
                  <a:pt x="50" y="76"/>
                  <a:pt x="50" y="76"/>
                </a:cubicBezTo>
                <a:cubicBezTo>
                  <a:pt x="49" y="77"/>
                  <a:pt x="46" y="77"/>
                  <a:pt x="45" y="76"/>
                </a:cubicBezTo>
                <a:cubicBezTo>
                  <a:pt x="44" y="75"/>
                  <a:pt x="44" y="72"/>
                  <a:pt x="45" y="71"/>
                </a:cubicBezTo>
                <a:cubicBezTo>
                  <a:pt x="80" y="36"/>
                  <a:pt x="80" y="36"/>
                  <a:pt x="80" y="36"/>
                </a:cubicBezTo>
                <a:cubicBezTo>
                  <a:pt x="83" y="33"/>
                  <a:pt x="85" y="28"/>
                  <a:pt x="85" y="24"/>
                </a:cubicBezTo>
                <a:cubicBezTo>
                  <a:pt x="85" y="20"/>
                  <a:pt x="83" y="15"/>
                  <a:pt x="80" y="12"/>
                </a:cubicBezTo>
                <a:cubicBezTo>
                  <a:pt x="77" y="9"/>
                  <a:pt x="72" y="7"/>
                  <a:pt x="68" y="7"/>
                </a:cubicBezTo>
                <a:cubicBezTo>
                  <a:pt x="64" y="7"/>
                  <a:pt x="59" y="9"/>
                  <a:pt x="56" y="12"/>
                </a:cubicBezTo>
                <a:cubicBezTo>
                  <a:pt x="28" y="40"/>
                  <a:pt x="28" y="40"/>
                  <a:pt x="28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4487842" y="4597997"/>
            <a:ext cx="451164" cy="524487"/>
          </a:xfrm>
          <a:custGeom>
            <a:avLst/>
            <a:gdLst>
              <a:gd name="T0" fmla="*/ 51 w 80"/>
              <a:gd name="T1" fmla="*/ 0 h 92"/>
              <a:gd name="T2" fmla="*/ 79 w 80"/>
              <a:gd name="T3" fmla="*/ 27 h 92"/>
              <a:gd name="T4" fmla="*/ 80 w 80"/>
              <a:gd name="T5" fmla="*/ 30 h 92"/>
              <a:gd name="T6" fmla="*/ 78 w 80"/>
              <a:gd name="T7" fmla="*/ 90 h 92"/>
              <a:gd name="T8" fmla="*/ 77 w 80"/>
              <a:gd name="T9" fmla="*/ 90 h 92"/>
              <a:gd name="T10" fmla="*/ 9 w 80"/>
              <a:gd name="T11" fmla="*/ 92 h 92"/>
              <a:gd name="T12" fmla="*/ 2 w 80"/>
              <a:gd name="T13" fmla="*/ 90 h 92"/>
              <a:gd name="T14" fmla="*/ 0 w 80"/>
              <a:gd name="T15" fmla="*/ 10 h 92"/>
              <a:gd name="T16" fmla="*/ 9 w 80"/>
              <a:gd name="T17" fmla="*/ 0 h 92"/>
              <a:gd name="T18" fmla="*/ 19 w 80"/>
              <a:gd name="T19" fmla="*/ 71 h 92"/>
              <a:gd name="T20" fmla="*/ 57 w 80"/>
              <a:gd name="T21" fmla="*/ 69 h 92"/>
              <a:gd name="T22" fmla="*/ 19 w 80"/>
              <a:gd name="T23" fmla="*/ 67 h 92"/>
              <a:gd name="T24" fmla="*/ 19 w 80"/>
              <a:gd name="T25" fmla="*/ 71 h 92"/>
              <a:gd name="T26" fmla="*/ 19 w 80"/>
              <a:gd name="T27" fmla="*/ 56 h 92"/>
              <a:gd name="T28" fmla="*/ 46 w 80"/>
              <a:gd name="T29" fmla="*/ 54 h 92"/>
              <a:gd name="T30" fmla="*/ 19 w 80"/>
              <a:gd name="T31" fmla="*/ 52 h 92"/>
              <a:gd name="T32" fmla="*/ 19 w 80"/>
              <a:gd name="T33" fmla="*/ 56 h 92"/>
              <a:gd name="T34" fmla="*/ 19 w 80"/>
              <a:gd name="T35" fmla="*/ 41 h 92"/>
              <a:gd name="T36" fmla="*/ 63 w 80"/>
              <a:gd name="T37" fmla="*/ 39 h 92"/>
              <a:gd name="T38" fmla="*/ 19 w 80"/>
              <a:gd name="T39" fmla="*/ 37 h 92"/>
              <a:gd name="T40" fmla="*/ 19 w 80"/>
              <a:gd name="T41" fmla="*/ 41 h 92"/>
              <a:gd name="T42" fmla="*/ 49 w 80"/>
              <a:gd name="T43" fmla="*/ 7 h 92"/>
              <a:gd name="T44" fmla="*/ 7 w 80"/>
              <a:gd name="T45" fmla="*/ 8 h 92"/>
              <a:gd name="T46" fmla="*/ 7 w 80"/>
              <a:gd name="T47" fmla="*/ 83 h 92"/>
              <a:gd name="T48" fmla="*/ 7 w 80"/>
              <a:gd name="T49" fmla="*/ 85 h 92"/>
              <a:gd name="T50" fmla="*/ 71 w 80"/>
              <a:gd name="T51" fmla="*/ 85 h 92"/>
              <a:gd name="T52" fmla="*/ 73 w 80"/>
              <a:gd name="T53" fmla="*/ 85 h 92"/>
              <a:gd name="T54" fmla="*/ 73 w 80"/>
              <a:gd name="T55" fmla="*/ 32 h 92"/>
              <a:gd name="T56" fmla="*/ 51 w 80"/>
              <a:gd name="T57" fmla="*/ 29 h 92"/>
              <a:gd name="T58" fmla="*/ 49 w 80"/>
              <a:gd name="T59" fmla="*/ 23 h 92"/>
              <a:gd name="T60" fmla="*/ 70 w 80"/>
              <a:gd name="T61" fmla="*/ 27 h 92"/>
              <a:gd name="T62" fmla="*/ 53 w 80"/>
              <a:gd name="T63" fmla="*/ 11 h 92"/>
              <a:gd name="T64" fmla="*/ 54 w 80"/>
              <a:gd name="T65" fmla="*/ 26 h 92"/>
              <a:gd name="T66" fmla="*/ 57 w 80"/>
              <a:gd name="T67" fmla="*/ 2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92">
                <a:moveTo>
                  <a:pt x="9" y="0"/>
                </a:move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4" y="1"/>
                </a:cubicBezTo>
                <a:cubicBezTo>
                  <a:pt x="79" y="27"/>
                  <a:pt x="79" y="27"/>
                  <a:pt x="79" y="27"/>
                </a:cubicBezTo>
                <a:cubicBezTo>
                  <a:pt x="80" y="28"/>
                  <a:pt x="80" y="29"/>
                  <a:pt x="80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83"/>
                  <a:pt x="80" y="83"/>
                  <a:pt x="80" y="83"/>
                </a:cubicBezTo>
                <a:cubicBezTo>
                  <a:pt x="80" y="86"/>
                  <a:pt x="79" y="88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7" y="90"/>
                  <a:pt x="77" y="90"/>
                </a:cubicBezTo>
                <a:cubicBezTo>
                  <a:pt x="76" y="91"/>
                  <a:pt x="73" y="92"/>
                  <a:pt x="71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7" y="92"/>
                  <a:pt x="4" y="91"/>
                  <a:pt x="2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1" y="88"/>
                  <a:pt x="0" y="86"/>
                  <a:pt x="0" y="8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19" y="71"/>
                </a:moveTo>
                <a:cubicBezTo>
                  <a:pt x="19" y="71"/>
                  <a:pt x="19" y="71"/>
                  <a:pt x="19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6" y="71"/>
                  <a:pt x="57" y="70"/>
                  <a:pt x="57" y="69"/>
                </a:cubicBezTo>
                <a:cubicBezTo>
                  <a:pt x="57" y="68"/>
                  <a:pt x="56" y="67"/>
                  <a:pt x="55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8"/>
                  <a:pt x="17" y="69"/>
                </a:cubicBezTo>
                <a:cubicBezTo>
                  <a:pt x="17" y="70"/>
                  <a:pt x="18" y="71"/>
                  <a:pt x="19" y="71"/>
                </a:cubicBezTo>
                <a:close/>
                <a:moveTo>
                  <a:pt x="19" y="56"/>
                </a:moveTo>
                <a:cubicBezTo>
                  <a:pt x="19" y="56"/>
                  <a:pt x="19" y="56"/>
                  <a:pt x="1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5" y="56"/>
                  <a:pt x="46" y="55"/>
                  <a:pt x="46" y="54"/>
                </a:cubicBezTo>
                <a:cubicBezTo>
                  <a:pt x="46" y="53"/>
                  <a:pt x="45" y="52"/>
                  <a:pt x="44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8" y="56"/>
                  <a:pt x="19" y="56"/>
                </a:cubicBezTo>
                <a:close/>
                <a:moveTo>
                  <a:pt x="19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2" y="41"/>
                  <a:pt x="63" y="40"/>
                  <a:pt x="63" y="39"/>
                </a:cubicBezTo>
                <a:cubicBezTo>
                  <a:pt x="63" y="38"/>
                  <a:pt x="62" y="37"/>
                  <a:pt x="61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8"/>
                  <a:pt x="17" y="39"/>
                </a:cubicBezTo>
                <a:cubicBezTo>
                  <a:pt x="17" y="40"/>
                  <a:pt x="18" y="41"/>
                  <a:pt x="19" y="41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8" y="8"/>
                  <a:pt x="7" y="8"/>
                </a:cubicBezTo>
                <a:cubicBezTo>
                  <a:pt x="7" y="8"/>
                  <a:pt x="7" y="9"/>
                  <a:pt x="7" y="10"/>
                </a:cubicBezTo>
                <a:cubicBezTo>
                  <a:pt x="7" y="83"/>
                  <a:pt x="7" y="83"/>
                  <a:pt x="7" y="83"/>
                </a:cubicBezTo>
                <a:cubicBezTo>
                  <a:pt x="7" y="84"/>
                  <a:pt x="7" y="84"/>
                  <a:pt x="7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8" y="85"/>
                  <a:pt x="8" y="85"/>
                  <a:pt x="9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2" y="85"/>
                  <a:pt x="72" y="85"/>
                  <a:pt x="73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4"/>
                  <a:pt x="73" y="84"/>
                  <a:pt x="73" y="83"/>
                </a:cubicBezTo>
                <a:cubicBezTo>
                  <a:pt x="73" y="32"/>
                  <a:pt x="73" y="32"/>
                  <a:pt x="73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5" y="32"/>
                  <a:pt x="53" y="31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0" y="28"/>
                  <a:pt x="49" y="26"/>
                  <a:pt x="49" y="23"/>
                </a:cubicBezTo>
                <a:cubicBezTo>
                  <a:pt x="49" y="7"/>
                  <a:pt x="49" y="7"/>
                  <a:pt x="49" y="7"/>
                </a:cubicBezTo>
                <a:close/>
                <a:moveTo>
                  <a:pt x="70" y="27"/>
                </a:moveTo>
                <a:cubicBezTo>
                  <a:pt x="70" y="27"/>
                  <a:pt x="70" y="27"/>
                  <a:pt x="70" y="27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4"/>
                  <a:pt x="54" y="25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5" y="27"/>
                  <a:pt x="56" y="27"/>
                  <a:pt x="57" y="27"/>
                </a:cubicBezTo>
                <a:cubicBezTo>
                  <a:pt x="70" y="27"/>
                  <a:pt x="70" y="27"/>
                  <a:pt x="7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4" grpId="0" animBg="1"/>
      <p:bldP spid="16" grpId="0" animBg="1"/>
      <p:bldP spid="27" grpId="0"/>
      <p:bldP spid="29" grpId="0"/>
      <p:bldP spid="31" grpId="0"/>
      <p:bldP spid="32" grpId="0" bldLvl="0" autoUpdateAnimBg="0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amplitude clipping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E121366-5880-C615-814F-66AC9483FC6D}"/>
                  </a:ext>
                </a:extLst>
              </p:cNvPr>
              <p:cNvSpPr/>
              <p:nvPr/>
            </p:nvSpPr>
            <p:spPr>
              <a:xfrm>
                <a:off x="132817" y="1401562"/>
                <a:ext cx="3039999" cy="56627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y(t)</a:t>
                </a:r>
                <a14:m>
                  <m:oMath xmlns:m="http://schemas.openxmlformats.org/officeDocument/2006/math">
                    <m:r>
                      <a:rPr lang="en-US" altLang="zh-CN" sz="192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92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altLang="zh-CN" sz="192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2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&lt;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</m:t>
                            </m:r>
                          </m:e>
                          <m:e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𝒕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)≥</m:t>
                            </m:r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E121366-5880-C615-814F-66AC9483F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" y="1401562"/>
                <a:ext cx="3039999" cy="566275"/>
              </a:xfrm>
              <a:prstGeom prst="rect">
                <a:avLst/>
              </a:prstGeom>
              <a:blipFill>
                <a:blip r:embed="rId3"/>
                <a:stretch>
                  <a:fillRect l="-201" t="-7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8D09FF4-3A9B-B4EF-1DAB-1EA440E750C9}"/>
              </a:ext>
            </a:extLst>
          </p:cNvPr>
          <p:cNvGrpSpPr/>
          <p:nvPr/>
        </p:nvGrpSpPr>
        <p:grpSpPr>
          <a:xfrm>
            <a:off x="308987" y="2006375"/>
            <a:ext cx="4835087" cy="391355"/>
            <a:chOff x="541814" y="2378883"/>
            <a:chExt cx="4835087" cy="39135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A02FDAE-EB36-12F1-84A0-93412F22C1E2}"/>
                </a:ext>
              </a:extLst>
            </p:cNvPr>
            <p:cNvGrpSpPr/>
            <p:nvPr/>
          </p:nvGrpSpPr>
          <p:grpSpPr>
            <a:xfrm>
              <a:off x="541814" y="2378883"/>
              <a:ext cx="2515686" cy="391355"/>
              <a:chOff x="717377" y="2429217"/>
              <a:chExt cx="2515686" cy="391355"/>
            </a:xfrm>
          </p:grpSpPr>
          <p:sp>
            <p:nvSpPr>
              <p:cNvPr id="12" name="TextBox 17">
                <a:extLst>
                  <a:ext uri="{FF2B5EF4-FFF2-40B4-BE49-F238E27FC236}">
                    <a16:creationId xmlns:a16="http://schemas.microsoft.com/office/drawing/2014/main" id="{D13462B1-7D62-0109-4732-8861151AE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77" y="2457973"/>
                <a:ext cx="1620413" cy="243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clipping ratio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E8191A78-FC32-5686-8EEE-87E71A9EF5B2}"/>
                      </a:ext>
                    </a:extLst>
                  </p:cNvPr>
                  <p:cNvSpPr/>
                  <p:nvPr/>
                </p:nvSpPr>
                <p:spPr>
                  <a:xfrm>
                    <a:off x="2557266" y="2429217"/>
                    <a:ext cx="675797" cy="391355"/>
                  </a:xfrm>
                  <a:prstGeom prst="rect">
                    <a:avLst/>
                  </a:prstGeom>
                </p:spPr>
                <p:txBody>
                  <a:bodyPr wrap="square" lIns="146272" tIns="73135" rIns="146272" bIns="73135">
                    <a:spAutoFit/>
                  </a:bodyPr>
                  <a:lstStyle/>
                  <a:p>
                    <a:pPr algn="just" defTabSz="1461770" fontAlgn="base">
                      <a:lnSpc>
                        <a:spcPts val="192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num>
                            <m:den>
                              <m:r>
                                <a:rPr lang="zh-CN" altLang="en-US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</m:oMath>
                      </m:oMathPara>
                    </a14:m>
                    <a:endParaRPr lang="en-US" altLang="zh-CN" sz="192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E8191A78-FC32-5686-8EEE-87E71A9EF5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266" y="2429217"/>
                    <a:ext cx="675797" cy="39135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188" b="-156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7">
                  <a:extLst>
                    <a:ext uri="{FF2B5EF4-FFF2-40B4-BE49-F238E27FC236}">
                      <a16:creationId xmlns:a16="http://schemas.microsoft.com/office/drawing/2014/main" id="{1EFD0060-E088-2568-1D6E-227E7369D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188" y="2407639"/>
                  <a:ext cx="2409713" cy="243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defTabSz="1461770" fontAlgn="base">
                    <a:lnSpc>
                      <a:spcPts val="192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𝝈</m:t>
                      </m:r>
                    </m:oMath>
                  </a14:m>
                  <a:r>
                    <a:rPr lang="en-US" altLang="zh-CN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:rms signal power</a:t>
                  </a:r>
                </a:p>
              </p:txBody>
            </p:sp>
          </mc:Choice>
          <mc:Fallback xmlns="">
            <p:sp>
              <p:nvSpPr>
                <p:cNvPr id="26" name="TextBox 17">
                  <a:extLst>
                    <a:ext uri="{FF2B5EF4-FFF2-40B4-BE49-F238E27FC236}">
                      <a16:creationId xmlns:a16="http://schemas.microsoft.com/office/drawing/2014/main" id="{1EFD0060-E088-2568-1D6E-227E7369D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7188" y="2407639"/>
                  <a:ext cx="2409713" cy="243656"/>
                </a:xfrm>
                <a:prstGeom prst="rect">
                  <a:avLst/>
                </a:prstGeom>
                <a:blipFill>
                  <a:blip r:embed="rId6"/>
                  <a:stretch>
                    <a:fillRect l="-2525" t="-45000" b="-57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10602D2-6A95-6824-8268-D1D30A9838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6" y="449285"/>
            <a:ext cx="3316070" cy="26078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C19F3E-033F-4B2A-845B-FF934471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72" y="424660"/>
            <a:ext cx="3251547" cy="26324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F2F5E0-0B96-09C0-517E-90DF19FAC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83" y="3057121"/>
            <a:ext cx="3923026" cy="31293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D23FB9-EB80-AF2B-F007-D6E7B2E634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" y="2971794"/>
            <a:ext cx="3923026" cy="315266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4EC80AA-42F8-14FC-61B4-40BBBE305A5F}"/>
              </a:ext>
            </a:extLst>
          </p:cNvPr>
          <p:cNvSpPr/>
          <p:nvPr/>
        </p:nvSpPr>
        <p:spPr>
          <a:xfrm>
            <a:off x="2448133" y="6144393"/>
            <a:ext cx="1038109" cy="391483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CCDF</a:t>
            </a:r>
            <a:endParaRPr lang="en-US" altLang="zh-CN" sz="1920" b="1" dirty="0">
              <a:solidFill>
                <a:srgbClr val="2A36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388531-CB65-B7C8-882C-3C7819781E51}"/>
              </a:ext>
            </a:extLst>
          </p:cNvPr>
          <p:cNvSpPr/>
          <p:nvPr/>
        </p:nvSpPr>
        <p:spPr>
          <a:xfrm>
            <a:off x="9067652" y="6124456"/>
            <a:ext cx="848135" cy="391483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</a:t>
            </a:r>
            <a:endParaRPr lang="en-US" altLang="zh-CN" sz="1920" b="1" dirty="0">
              <a:solidFill>
                <a:srgbClr val="2A36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5" grpId="1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selected mapping(SLM)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281D69-E4AE-D0B8-ADBE-B7069A6C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4" y="997115"/>
            <a:ext cx="5631527" cy="22181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61F1FDB-A2A6-38AD-AD18-DFD1C7E26357}"/>
              </a:ext>
            </a:extLst>
          </p:cNvPr>
          <p:cNvSpPr txBox="1"/>
          <p:nvPr/>
        </p:nvSpPr>
        <p:spPr>
          <a:xfrm>
            <a:off x="5201033" y="629467"/>
            <a:ext cx="163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随机相位序列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CC32A-D7F3-B1CC-71CF-F0BE17570EA6}"/>
              </a:ext>
            </a:extLst>
          </p:cNvPr>
          <p:cNvSpPr txBox="1"/>
          <p:nvPr/>
        </p:nvSpPr>
        <p:spPr>
          <a:xfrm>
            <a:off x="1855184" y="3031044"/>
            <a:ext cx="1346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128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子载波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D16E3-5F92-1796-E18F-03FAEF0BC129}"/>
              </a:ext>
            </a:extLst>
          </p:cNvPr>
          <p:cNvSpPr txBox="1"/>
          <p:nvPr/>
        </p:nvSpPr>
        <p:spPr>
          <a:xfrm>
            <a:off x="8853323" y="3031044"/>
            <a:ext cx="174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相位随机序列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3789D-528E-E276-1AED-B9F005C39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4" y="3397830"/>
            <a:ext cx="3910773" cy="3189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FB2D24-D8D9-08D3-C35B-16A602EB9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516" y="3397830"/>
            <a:ext cx="3970790" cy="3227489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571788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partial transmit sequence(PTS)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E5C533-443D-3458-E531-7EA01FD7E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" y="909295"/>
            <a:ext cx="5207571" cy="3065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1332C9-8D78-189A-C5CB-D95E652825AB}"/>
                  </a:ext>
                </a:extLst>
              </p:cNvPr>
              <p:cNvSpPr txBox="1"/>
              <p:nvPr/>
            </p:nvSpPr>
            <p:spPr>
              <a:xfrm>
                <a:off x="382423" y="4239058"/>
                <a:ext cx="3048674" cy="39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subcarrier vector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zh-CN" alt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1332C9-8D78-189A-C5CB-D95E6528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3" y="4239058"/>
                <a:ext cx="3048674" cy="391839"/>
              </a:xfrm>
              <a:prstGeom prst="rect">
                <a:avLst/>
              </a:prstGeom>
              <a:blipFill>
                <a:blip r:embed="rId5"/>
                <a:stretch>
                  <a:fillRect l="-1800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1C736E-C715-E696-1DF2-DC92E44EE1D4}"/>
                  </a:ext>
                </a:extLst>
              </p:cNvPr>
              <p:cNvSpPr txBox="1"/>
              <p:nvPr/>
            </p:nvSpPr>
            <p:spPr>
              <a:xfrm>
                <a:off x="382423" y="4630897"/>
                <a:ext cx="3048674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partitioned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zh-CN" alt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v</m:t>
                        </m:r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1C736E-C715-E696-1DF2-DC92E44E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3" y="4630897"/>
                <a:ext cx="3048674" cy="459100"/>
              </a:xfrm>
              <a:prstGeom prst="rect">
                <a:avLst/>
              </a:prstGeom>
              <a:blipFill>
                <a:blip r:embed="rId6"/>
                <a:stretch>
                  <a:fillRect l="-18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2CAFDE-1902-C836-1EFD-980E47F78F2F}"/>
                  </a:ext>
                </a:extLst>
              </p:cNvPr>
              <p:cNvSpPr txBox="1"/>
              <p:nvPr/>
            </p:nvSpPr>
            <p:spPr>
              <a:xfrm>
                <a:off x="3284290" y="4189622"/>
                <a:ext cx="1765882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e>
                        <m:sub>
                          <m:r>
                            <a:rPr lang="zh-CN" alt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𝝁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v</m:t>
                          </m:r>
                          <m: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𝝁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v</m:t>
                              </m:r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2CAFDE-1902-C836-1EFD-980E47F78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90" y="4189622"/>
                <a:ext cx="1765882" cy="90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112BFC1-9642-62D1-1A0D-3B7A677F7EF8}"/>
                  </a:ext>
                </a:extLst>
              </p:cNvPr>
              <p:cNvSpPr txBox="1"/>
              <p:nvPr/>
            </p:nvSpPr>
            <p:spPr>
              <a:xfrm>
                <a:off x="382423" y="5174129"/>
                <a:ext cx="564449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partial transmit sequence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v</m:t>
                        </m:r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𝑰𝑫𝑭𝑻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zh-CN" alt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</m:d>
                      </m:sup>
                    </m:sSubSup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112BFC1-9642-62D1-1A0D-3B7A677F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3" y="5174129"/>
                <a:ext cx="5644498" cy="459100"/>
              </a:xfrm>
              <a:prstGeom prst="rect">
                <a:avLst/>
              </a:prstGeom>
              <a:blipFill>
                <a:blip r:embed="rId8"/>
                <a:stretch>
                  <a:fillRect l="-97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31337A3-04D3-468B-FE44-FA4ADFD7B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70" y="1562224"/>
            <a:ext cx="4870953" cy="3957649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后续任务和参考文献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Arrangement and Reference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33"/>
            <a:ext cx="3584652" cy="3592538"/>
            <a:chOff x="3437020" y="5246272"/>
            <a:chExt cx="863676" cy="865576"/>
          </a:xfrm>
        </p:grpSpPr>
        <p:sp>
          <p:nvSpPr>
            <p:cNvPr id="12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添加论文第五部分内容标题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25" name="Freeform 5"/>
          <p:cNvSpPr/>
          <p:nvPr/>
        </p:nvSpPr>
        <p:spPr bwMode="auto">
          <a:xfrm>
            <a:off x="1028763" y="2724128"/>
            <a:ext cx="2239157" cy="20188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25B7F"/>
          </a:solidFill>
          <a:ln w="9525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6" name="TextBox 21"/>
          <p:cNvSpPr txBox="1"/>
          <p:nvPr/>
        </p:nvSpPr>
        <p:spPr>
          <a:xfrm>
            <a:off x="1542551" y="3159037"/>
            <a:ext cx="1211581" cy="1149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735" b="1" dirty="0"/>
              <a:t>后续任务</a:t>
            </a:r>
          </a:p>
        </p:txBody>
      </p:sp>
      <p:sp>
        <p:nvSpPr>
          <p:cNvPr id="27" name="圆角矩形 22"/>
          <p:cNvSpPr/>
          <p:nvPr/>
        </p:nvSpPr>
        <p:spPr>
          <a:xfrm>
            <a:off x="4232322" y="2235540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Freeform 5"/>
          <p:cNvSpPr/>
          <p:nvPr/>
        </p:nvSpPr>
        <p:spPr bwMode="auto">
          <a:xfrm>
            <a:off x="3371502" y="2235540"/>
            <a:ext cx="730021" cy="299602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9" name="圆角矩形 24"/>
          <p:cNvSpPr/>
          <p:nvPr/>
        </p:nvSpPr>
        <p:spPr>
          <a:xfrm>
            <a:off x="4232322" y="3429000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圆角矩形 25"/>
          <p:cNvSpPr/>
          <p:nvPr/>
        </p:nvSpPr>
        <p:spPr>
          <a:xfrm>
            <a:off x="4232322" y="4629317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TextBox 27"/>
          <p:cNvSpPr txBox="1"/>
          <p:nvPr/>
        </p:nvSpPr>
        <p:spPr>
          <a:xfrm>
            <a:off x="4657005" y="2479004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探索神经网络方案，与经典方案进行比较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4657005" y="3665027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基于经典</a:t>
            </a:r>
            <a:r>
              <a:rPr lang="en-US" altLang="zh-CN" sz="1600" dirty="0">
                <a:solidFill>
                  <a:schemeClr val="bg1"/>
                </a:solidFill>
              </a:rPr>
              <a:t>PAPR</a:t>
            </a:r>
            <a:r>
              <a:rPr lang="zh-CN" altLang="en-US" sz="1600" dirty="0">
                <a:solidFill>
                  <a:schemeClr val="bg1"/>
                </a:solidFill>
              </a:rPr>
              <a:t>抑制方法的</a:t>
            </a:r>
            <a:r>
              <a:rPr lang="en-US" altLang="zh-CN" sz="1600" dirty="0">
                <a:solidFill>
                  <a:schemeClr val="bg1"/>
                </a:solidFill>
              </a:rPr>
              <a:t>OFDM</a:t>
            </a:r>
            <a:r>
              <a:rPr lang="zh-CN" altLang="en-US" sz="1600" dirty="0">
                <a:solidFill>
                  <a:schemeClr val="bg1"/>
                </a:solidFill>
              </a:rPr>
              <a:t>通信系统仿真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4" name="TextBox 29"/>
          <p:cNvSpPr txBox="1"/>
          <p:nvPr/>
        </p:nvSpPr>
        <p:spPr>
          <a:xfrm>
            <a:off x="4657005" y="4865344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clipping and filtering</a:t>
            </a:r>
            <a:r>
              <a:rPr lang="zh-CN" altLang="en-US" sz="1600" dirty="0">
                <a:solidFill>
                  <a:schemeClr val="bg1"/>
                </a:solidFill>
              </a:rPr>
              <a:t>仿真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27" grpId="0" animBg="1"/>
      <p:bldP spid="28" grpId="0" animBg="1"/>
      <p:bldP spid="39" grpId="0" animBg="1"/>
      <p:bldP spid="40" grpId="0" animBg="1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参考文献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3101" y="2240037"/>
            <a:ext cx="4863965" cy="3306693"/>
            <a:chOff x="6235185" y="2071921"/>
            <a:chExt cx="5931598" cy="4032507"/>
          </a:xfrm>
        </p:grpSpPr>
        <p:sp>
          <p:nvSpPr>
            <p:cNvPr id="7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093" y="2071921"/>
              <a:ext cx="1048269" cy="10482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85" y="4003609"/>
              <a:ext cx="1048269" cy="10482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492134"/>
              <a:ext cx="2144478" cy="1612294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14" name="组合 13"/>
          <p:cNvGrpSpPr/>
          <p:nvPr/>
        </p:nvGrpSpPr>
        <p:grpSpPr>
          <a:xfrm>
            <a:off x="516230" y="1032180"/>
            <a:ext cx="5885191" cy="913070"/>
            <a:chOff x="466244" y="2087044"/>
            <a:chExt cx="5885191" cy="913070"/>
          </a:xfrm>
        </p:grpSpPr>
        <p:sp>
          <p:nvSpPr>
            <p:cNvPr id="15" name="椭圆 14"/>
            <p:cNvSpPr/>
            <p:nvPr/>
          </p:nvSpPr>
          <p:spPr>
            <a:xfrm>
              <a:off x="466244" y="2205518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8542" y="2087044"/>
              <a:ext cx="5372893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Seung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Han and Jae Hong Lee, "An overview of peak-to-average power ratio reduction techniques for multicarrier transmission," in IEEE Wireless Communications, vol. 12, no. 2, pp. 56-65, April 2005,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10.1109/MWC.2005.1421929.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6230" y="2105738"/>
            <a:ext cx="6235608" cy="707886"/>
            <a:chOff x="466244" y="2961880"/>
            <a:chExt cx="6235608" cy="707886"/>
          </a:xfrm>
        </p:grpSpPr>
        <p:sp>
          <p:nvSpPr>
            <p:cNvPr id="18" name="椭圆 17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16" y="2961880"/>
              <a:ext cx="57416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Weinstein S ,  Ebert P . Data Transmission by Frequency-Division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Multiplexing Using the Discrete Fourier Transform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[J]. IEEE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Trans.commun.techn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1971, 19(5):628-634.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6230" y="3245246"/>
            <a:ext cx="6860317" cy="502702"/>
            <a:chOff x="466244" y="3852732"/>
            <a:chExt cx="6860317" cy="502702"/>
          </a:xfrm>
        </p:grpSpPr>
        <p:sp>
          <p:nvSpPr>
            <p:cNvPr id="21" name="椭圆 20"/>
            <p:cNvSpPr/>
            <p:nvPr/>
          </p:nvSpPr>
          <p:spPr>
            <a:xfrm>
              <a:off x="466244" y="39007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78541" y="3852732"/>
              <a:ext cx="6348020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O'Neill R ,  Lopes L B . Envelope variations and spectral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splatter in clipped multicarrier signals[C]// IEEE Conference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Pmirc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1995.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6230" y="4208646"/>
            <a:ext cx="4985126" cy="707886"/>
            <a:chOff x="466243" y="4602702"/>
            <a:chExt cx="4985126" cy="707886"/>
          </a:xfrm>
        </p:grpSpPr>
        <p:sp>
          <p:nvSpPr>
            <p:cNvPr id="27" name="椭圆 26"/>
            <p:cNvSpPr/>
            <p:nvPr/>
          </p:nvSpPr>
          <p:spPr>
            <a:xfrm>
              <a:off x="466243" y="4721176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8541" y="4602702"/>
              <a:ext cx="44728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 X ,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Cimini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 J . Effects Of Clipping And Filtering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 The Performance Of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Ofdm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[C]// IEEE Vehicular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Technology Conference. IEEE, 1998.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230" y="5360961"/>
            <a:ext cx="5651334" cy="707886"/>
            <a:chOff x="466243" y="5422991"/>
            <a:chExt cx="5651334" cy="707886"/>
          </a:xfrm>
        </p:grpSpPr>
        <p:sp>
          <p:nvSpPr>
            <p:cNvPr id="30" name="椭圆 29"/>
            <p:cNvSpPr/>
            <p:nvPr/>
          </p:nvSpPr>
          <p:spPr>
            <a:xfrm>
              <a:off x="466243" y="55414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78541" y="5422991"/>
              <a:ext cx="51390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Armstrong, J. Peak-to-average power reduction for OFDM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by repeated clipping and frequency domain filtering[J].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Electronics Letters, 2002, 38(5):246-247.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参考文献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3101" y="2240037"/>
            <a:ext cx="4863965" cy="3306693"/>
            <a:chOff x="6235185" y="2071921"/>
            <a:chExt cx="5931598" cy="4032507"/>
          </a:xfrm>
        </p:grpSpPr>
        <p:sp>
          <p:nvSpPr>
            <p:cNvPr id="7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093" y="2071921"/>
              <a:ext cx="1048269" cy="10482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85" y="4003609"/>
              <a:ext cx="1048269" cy="10482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492134"/>
              <a:ext cx="2144478" cy="1612294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14" name="组合 13"/>
          <p:cNvGrpSpPr/>
          <p:nvPr/>
        </p:nvGrpSpPr>
        <p:grpSpPr>
          <a:xfrm>
            <a:off x="516230" y="1032180"/>
            <a:ext cx="5885191" cy="707886"/>
            <a:chOff x="466244" y="2087044"/>
            <a:chExt cx="5885191" cy="707886"/>
          </a:xfrm>
        </p:grpSpPr>
        <p:sp>
          <p:nvSpPr>
            <p:cNvPr id="15" name="椭圆 14"/>
            <p:cNvSpPr/>
            <p:nvPr/>
          </p:nvSpPr>
          <p:spPr>
            <a:xfrm>
              <a:off x="466244" y="2205518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8542" y="2087044"/>
              <a:ext cx="5372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Muller S H ,  Huber J B . A comparison of peak power reduction schemes for OFDM[C]// IEEE Global Telecommunications Conference. IEEE, 1997.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6230" y="2105738"/>
            <a:ext cx="6673805" cy="707886"/>
            <a:chOff x="466244" y="2961880"/>
            <a:chExt cx="6673805" cy="707886"/>
          </a:xfrm>
        </p:grpSpPr>
        <p:sp>
          <p:nvSpPr>
            <p:cNvPr id="18" name="椭圆 17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16" y="2961880"/>
              <a:ext cx="61798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Bauml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 W ,  Fischer R . Reducing the peak-to-average power ratio of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multicarrier modulation by selected mapping[J].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Electronics Letters, 1996, 32(22):2056-2057.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6230" y="3245246"/>
            <a:ext cx="6767727" cy="707886"/>
            <a:chOff x="466244" y="3852732"/>
            <a:chExt cx="6767727" cy="707886"/>
          </a:xfrm>
        </p:grpSpPr>
        <p:sp>
          <p:nvSpPr>
            <p:cNvPr id="21" name="椭圆 20"/>
            <p:cNvSpPr/>
            <p:nvPr/>
          </p:nvSpPr>
          <p:spPr>
            <a:xfrm>
              <a:off x="466244" y="39007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78541" y="3852732"/>
              <a:ext cx="6255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Muller S H ,  Huber J B . OFDM with reduced peak-to-average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 ratio by optimum combination of partial transmit sequences[J].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Electronics Letters, 1997, 33(5):368-369.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0693" y="4320153"/>
            <a:ext cx="6145250" cy="707886"/>
            <a:chOff x="466243" y="4602702"/>
            <a:chExt cx="6145250" cy="707886"/>
          </a:xfrm>
        </p:grpSpPr>
        <p:sp>
          <p:nvSpPr>
            <p:cNvPr id="27" name="椭圆 26"/>
            <p:cNvSpPr/>
            <p:nvPr/>
          </p:nvSpPr>
          <p:spPr>
            <a:xfrm>
              <a:off x="466243" y="4721176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8541" y="4602702"/>
              <a:ext cx="56329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 Müller,  Huber J B . A novel peak power reduction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scheme for OFDM[J]. Personal Indoor &amp; Mobile Radio </a:t>
              </a: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Communications. waves of the Year.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pimrc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1997, 3:1090 - 1094.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1425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674971"/>
            <a:ext cx="1182799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6000" dirty="0">
                <a:solidFill>
                  <a:srgbClr val="3B5F80"/>
                </a:solidFill>
              </a:rPr>
              <a:t>感谢批评指正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773769" y="4926348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：赵宇恒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70554" y="4281775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2" y="4873761"/>
              <a:ext cx="3797941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综合课程设计中期汇报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399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072692" y="4910231"/>
            <a:ext cx="95808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绪论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4768227" y="4382650"/>
            <a:ext cx="279892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PAPR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抑制的经典方法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9040449" y="4141043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后续任务与参考文献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673995" y="3152676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9858482" y="2882545"/>
            <a:ext cx="999564" cy="1001763"/>
            <a:chOff x="3437020" y="5246272"/>
            <a:chExt cx="863676" cy="865576"/>
          </a:xfrm>
        </p:grpSpPr>
        <p:sp>
          <p:nvSpPr>
            <p:cNvPr id="39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绪论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What is OFDM?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Defect of OFDM signal.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星座图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9E912F-5D55-8E20-D465-A115A823582E}"/>
              </a:ext>
            </a:extLst>
          </p:cNvPr>
          <p:cNvSpPr/>
          <p:nvPr/>
        </p:nvSpPr>
        <p:spPr>
          <a:xfrm>
            <a:off x="451502" y="1170869"/>
            <a:ext cx="162896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MPSK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/>
              <p:nvPr/>
            </p:nvSpPr>
            <p:spPr>
              <a:xfrm>
                <a:off x="1806521" y="1170868"/>
                <a:ext cx="6386538" cy="2858762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𝑴𝑷𝑺𝑲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</m:t>
                      </m:r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92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21" y="1170868"/>
                <a:ext cx="6386538" cy="2858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AA45878-1DC2-A9D5-8FD4-D3E2C3BFA9F3}"/>
                  </a:ext>
                </a:extLst>
              </p:cNvPr>
              <p:cNvSpPr/>
              <p:nvPr/>
            </p:nvSpPr>
            <p:spPr>
              <a:xfrm>
                <a:off x="7024970" y="1846895"/>
                <a:ext cx="6386538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i</m:t>
                          </m:r>
                        </m:num>
                        <m:den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den>
                      </m:f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,…,(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AA45878-1DC2-A9D5-8FD4-D3E2C3BFA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70" y="1846895"/>
                <a:ext cx="6386538" cy="391355"/>
              </a:xfrm>
              <a:prstGeom prst="rect">
                <a:avLst/>
              </a:prstGeom>
              <a:blipFill>
                <a:blip r:embed="rId6"/>
                <a:stretch>
                  <a:fillRect t="-42188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6A732C8-F0D4-9E57-D643-C2B17B4732B8}"/>
              </a:ext>
            </a:extLst>
          </p:cNvPr>
          <p:cNvSpPr/>
          <p:nvPr/>
        </p:nvSpPr>
        <p:spPr>
          <a:xfrm>
            <a:off x="525283" y="3942010"/>
            <a:ext cx="109771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A238F-E08E-FEA9-306B-733F65BD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3363" y="3097770"/>
            <a:ext cx="2631355" cy="2079834"/>
          </a:xfrm>
          <a:prstGeom prst="rect">
            <a:avLst/>
          </a:prstGeom>
        </p:spPr>
      </p:pic>
      <p:sp>
        <p:nvSpPr>
          <p:cNvPr id="15" name="文本框 31">
            <a:extLst>
              <a:ext uri="{FF2B5EF4-FFF2-40B4-BE49-F238E27FC236}">
                <a16:creationId xmlns:a16="http://schemas.microsoft.com/office/drawing/2014/main" id="{65318828-FDDB-2638-0906-616CC519327B}"/>
              </a:ext>
            </a:extLst>
          </p:cNvPr>
          <p:cNvSpPr txBox="1"/>
          <p:nvPr/>
        </p:nvSpPr>
        <p:spPr>
          <a:xfrm>
            <a:off x="5136952" y="3700483"/>
            <a:ext cx="558769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每点代表一个特定相位的信号，对应于一种符号值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或比特组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星座映射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5C6FE5-FBC6-60B4-96F0-18EBA8B038C0}"/>
                  </a:ext>
                </a:extLst>
              </p:cNvPr>
              <p:cNvSpPr/>
              <p:nvPr/>
            </p:nvSpPr>
            <p:spPr>
              <a:xfrm>
                <a:off x="2586015" y="5177604"/>
                <a:ext cx="1261366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cn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sn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5C6FE5-FBC6-60B4-96F0-18EBA8B03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015" y="5177604"/>
                <a:ext cx="1261366" cy="391355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59669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4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2" grpId="0"/>
      <p:bldP spid="12" grpId="1"/>
      <p:bldP spid="13" grpId="0"/>
      <p:bldP spid="13" grpId="1"/>
      <p:bldP spid="14" grpId="0"/>
      <p:bldP spid="14" grpId="1"/>
      <p:bldP spid="15" grpId="0" build="allAtOnce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星座图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9E912F-5D55-8E20-D465-A115A823582E}"/>
              </a:ext>
            </a:extLst>
          </p:cNvPr>
          <p:cNvSpPr/>
          <p:nvPr/>
        </p:nvSpPr>
        <p:spPr>
          <a:xfrm>
            <a:off x="451502" y="1170869"/>
            <a:ext cx="162896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/>
              <p:nvPr/>
            </p:nvSpPr>
            <p:spPr>
              <a:xfrm>
                <a:off x="1623002" y="1022018"/>
                <a:ext cx="6319561" cy="1901897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𝑸𝑨𝑴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cn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sn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sin</m:t>
                      </m:r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zh-CN" sz="192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02" y="1022018"/>
                <a:ext cx="6319561" cy="1901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6A732C8-F0D4-9E57-D643-C2B17B4732B8}"/>
              </a:ext>
            </a:extLst>
          </p:cNvPr>
          <p:cNvSpPr/>
          <p:nvPr/>
        </p:nvSpPr>
        <p:spPr>
          <a:xfrm>
            <a:off x="525283" y="3942010"/>
            <a:ext cx="109771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1">
            <a:extLst>
              <a:ext uri="{FF2B5EF4-FFF2-40B4-BE49-F238E27FC236}">
                <a16:creationId xmlns:a16="http://schemas.microsoft.com/office/drawing/2014/main" id="{65318828-FDDB-2638-0906-616CC519327B}"/>
              </a:ext>
            </a:extLst>
          </p:cNvPr>
          <p:cNvSpPr txBox="1"/>
          <p:nvPr/>
        </p:nvSpPr>
        <p:spPr>
          <a:xfrm>
            <a:off x="6386911" y="3543491"/>
            <a:ext cx="558769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QAM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充分利用整个二维平面安排信号点，通过振幅与相位的多种组合来联合携带信息，因此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QAM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是一种幅度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相位混合调制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1">
                <a:extLst>
                  <a:ext uri="{FF2B5EF4-FFF2-40B4-BE49-F238E27FC236}">
                    <a16:creationId xmlns:a16="http://schemas.microsoft.com/office/drawing/2014/main" id="{37CC27FC-111F-A3F2-F989-E16FC7269AB9}"/>
                  </a:ext>
                </a:extLst>
              </p:cNvPr>
              <p:cNvSpPr txBox="1"/>
              <p:nvPr/>
            </p:nvSpPr>
            <p:spPr>
              <a:xfrm>
                <a:off x="6195363" y="1641594"/>
                <a:ext cx="5587693" cy="87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  <m:r>
                      <a:rPr lang="zh-CN" alt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对应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于当前时隙的符号取值，每个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称为一个信号点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90204" pitchFamily="34" charset="0"/>
                </a:endParaRPr>
              </a:p>
            </p:txBody>
          </p:sp>
        </mc:Choice>
        <mc:Fallback xmlns="">
          <p:sp>
            <p:nvSpPr>
              <p:cNvPr id="16" name="文本框 31">
                <a:extLst>
                  <a:ext uri="{FF2B5EF4-FFF2-40B4-BE49-F238E27FC236}">
                    <a16:creationId xmlns:a16="http://schemas.microsoft.com/office/drawing/2014/main" id="{37CC27FC-111F-A3F2-F989-E16FC726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63" y="1641594"/>
                <a:ext cx="5587693" cy="877484"/>
              </a:xfrm>
              <a:prstGeom prst="rect">
                <a:avLst/>
              </a:prstGeom>
              <a:blipFill>
                <a:blip r:embed="rId6"/>
                <a:stretch>
                  <a:fillRect l="-32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B4605FC-966C-06E8-747A-B1E343C14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76" y="2991724"/>
            <a:ext cx="4550424" cy="22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9767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2" grpId="0"/>
      <p:bldP spid="12" grpId="1"/>
      <p:bldP spid="14" grpId="0"/>
      <p:bldP spid="14" grpId="1"/>
      <p:bldP spid="15" grpId="0" build="allAtOnce"/>
      <p:bldP spid="1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何为正交？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4FD390-BEFA-4000-B507-9C16BD21A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70" y="744454"/>
            <a:ext cx="2885265" cy="144759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340FE9D-EF6B-4937-9FAF-5F3008218C49}"/>
              </a:ext>
            </a:extLst>
          </p:cNvPr>
          <p:cNvSpPr/>
          <p:nvPr/>
        </p:nvSpPr>
        <p:spPr>
          <a:xfrm flipH="1">
            <a:off x="1284207" y="2631274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如果两个矢量垂直，就称这两个矢量正交</a:t>
            </a:r>
            <a:endParaRPr lang="en-US" altLang="zh-CN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如果两个矢量正交，一个矢量在另外一个矢量上的投影为</a:t>
            </a:r>
            <a:r>
              <a:rPr lang="en-US" altLang="zh-CN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69A90C-9FBA-4FFE-A2F2-2724F8036C46}"/>
              </a:ext>
            </a:extLst>
          </p:cNvPr>
          <p:cNvSpPr/>
          <p:nvPr/>
        </p:nvSpPr>
        <p:spPr>
          <a:xfrm>
            <a:off x="2268376" y="2152120"/>
            <a:ext cx="1129052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几何学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8813B08-DF14-419E-BA53-F06BCC9685C9}"/>
              </a:ext>
            </a:extLst>
          </p:cNvPr>
          <p:cNvSpPr/>
          <p:nvPr/>
        </p:nvSpPr>
        <p:spPr>
          <a:xfrm>
            <a:off x="2577037" y="3559118"/>
            <a:ext cx="511729" cy="5514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730094-4789-471D-BB04-3CF4252C4D6A}"/>
              </a:ext>
            </a:extLst>
          </p:cNvPr>
          <p:cNvSpPr/>
          <p:nvPr/>
        </p:nvSpPr>
        <p:spPr>
          <a:xfrm flipH="1">
            <a:off x="1224085" y="4145928"/>
            <a:ext cx="3217631" cy="763252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如果两个信号正交，代表两个信号互不影响，即正交的信号即使混合在一起，也可以分辨彼此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04B19B-5461-4898-B63E-910FF65A5A8A}"/>
              </a:ext>
            </a:extLst>
          </p:cNvPr>
          <p:cNvSpPr/>
          <p:nvPr/>
        </p:nvSpPr>
        <p:spPr>
          <a:xfrm>
            <a:off x="6613929" y="1647267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86B92E-9E8E-4865-A8F6-14FA03671F8D}"/>
              </a:ext>
            </a:extLst>
          </p:cNvPr>
          <p:cNvSpPr/>
          <p:nvPr/>
        </p:nvSpPr>
        <p:spPr>
          <a:xfrm>
            <a:off x="6613929" y="3233322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D22BE7-E986-4BED-8FBA-F894003C6C2C}"/>
              </a:ext>
            </a:extLst>
          </p:cNvPr>
          <p:cNvSpPr/>
          <p:nvPr/>
        </p:nvSpPr>
        <p:spPr>
          <a:xfrm>
            <a:off x="6613929" y="4673497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C9EF83-0BE4-467B-A4D4-368603DFB31C}"/>
              </a:ext>
            </a:extLst>
          </p:cNvPr>
          <p:cNvSpPr/>
          <p:nvPr/>
        </p:nvSpPr>
        <p:spPr>
          <a:xfrm>
            <a:off x="5136048" y="3233322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454E3FB-EE1F-4EB2-9D74-9DE9634B704F}"/>
              </a:ext>
            </a:extLst>
          </p:cNvPr>
          <p:cNvSpPr/>
          <p:nvPr/>
        </p:nvSpPr>
        <p:spPr>
          <a:xfrm>
            <a:off x="6286148" y="1793146"/>
            <a:ext cx="369116" cy="327170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34D2D58-3DFA-4D6C-A281-BF8A6DDF8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5" y="2169085"/>
            <a:ext cx="2556667" cy="11440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C86CAF5-0FBC-4E41-8D6D-13A334A46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5" y="3458555"/>
            <a:ext cx="2556667" cy="1060646"/>
          </a:xfrm>
          <a:prstGeom prst="rect">
            <a:avLst/>
          </a:prstGeom>
        </p:spPr>
      </p:pic>
      <p:sp>
        <p:nvSpPr>
          <p:cNvPr id="24" name="箭头: 下 23">
            <a:extLst>
              <a:ext uri="{FF2B5EF4-FFF2-40B4-BE49-F238E27FC236}">
                <a16:creationId xmlns:a16="http://schemas.microsoft.com/office/drawing/2014/main" id="{D218717C-7289-68DD-264A-83F38488A8B6}"/>
              </a:ext>
            </a:extLst>
          </p:cNvPr>
          <p:cNvSpPr/>
          <p:nvPr/>
        </p:nvSpPr>
        <p:spPr>
          <a:xfrm>
            <a:off x="2577037" y="4909180"/>
            <a:ext cx="511729" cy="5514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552CF9-21F7-E480-1ED2-511DC9CD223F}"/>
              </a:ext>
            </a:extLst>
          </p:cNvPr>
          <p:cNvSpPr/>
          <p:nvPr/>
        </p:nvSpPr>
        <p:spPr>
          <a:xfrm flipH="1">
            <a:off x="1227009" y="5452016"/>
            <a:ext cx="3217631" cy="763252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复用使得多个信号混合后使用同一资源，从而提高了资源的利用率，正交是复用技术的基石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4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8" grpId="1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3083739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OFDM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信号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B700808-FAE6-86BF-6432-88A26CA77FBD}"/>
                  </a:ext>
                </a:extLst>
              </p:cNvPr>
              <p:cNvSpPr/>
              <p:nvPr/>
            </p:nvSpPr>
            <p:spPr>
              <a:xfrm>
                <a:off x="2077061" y="1072208"/>
                <a:ext cx="2629164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k</m:t>
                              </m:r>
                            </m:sub>
                          </m:sSub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j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B700808-FAE6-86BF-6432-88A26CA7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61" y="1072208"/>
                <a:ext cx="2629164" cy="391355"/>
              </a:xfrm>
              <a:prstGeom prst="rect">
                <a:avLst/>
              </a:prstGeom>
              <a:blipFill>
                <a:blip r:embed="rId5"/>
                <a:stretch>
                  <a:fillRect t="-1563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00D025-44D0-C410-C6A6-0C47106F8A24}"/>
                  </a:ext>
                </a:extLst>
              </p:cNvPr>
              <p:cNvSpPr/>
              <p:nvPr/>
            </p:nvSpPr>
            <p:spPr>
              <a:xfrm>
                <a:off x="189574" y="1084228"/>
                <a:ext cx="1851725" cy="379335"/>
              </a:xfrm>
              <a:prstGeom prst="rect">
                <a:avLst/>
              </a:prstGeom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zh-CN" altLang="en-US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</m:t>
                    </m:r>
                  </m:oMath>
                </a14:m>
                <a:r>
                  <a: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的调制信号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00D025-44D0-C410-C6A6-0C47106F8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4" y="1084228"/>
                <a:ext cx="1851725" cy="379335"/>
              </a:xfrm>
              <a:prstGeom prst="rect">
                <a:avLst/>
              </a:prstGeom>
              <a:blipFill>
                <a:blip r:embed="rId6"/>
                <a:stretch>
                  <a:fillRect l="-987" t="-9677" r="-2303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3803646-C9C5-8613-DEB9-6226B17D10CE}"/>
                  </a:ext>
                </a:extLst>
              </p:cNvPr>
              <p:cNvSpPr/>
              <p:nvPr/>
            </p:nvSpPr>
            <p:spPr>
              <a:xfrm>
                <a:off x="5040946" y="1043870"/>
                <a:ext cx="1744124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𝒌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3803646-C9C5-8613-DEB9-6226B17D1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46" y="1043870"/>
                <a:ext cx="1744124" cy="3913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409E32A-D9C8-F352-013E-3F295B85B800}"/>
              </a:ext>
            </a:extLst>
          </p:cNvPr>
          <p:cNvSpPr/>
          <p:nvPr/>
        </p:nvSpPr>
        <p:spPr>
          <a:xfrm>
            <a:off x="402741" y="1960598"/>
            <a:ext cx="1425390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OFDM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715B30-FC0A-9DBA-734E-BF05E57FC291}"/>
                  </a:ext>
                </a:extLst>
              </p:cNvPr>
              <p:cNvSpPr/>
              <p:nvPr/>
            </p:nvSpPr>
            <p:spPr>
              <a:xfrm>
                <a:off x="1987522" y="2046416"/>
                <a:ext cx="4969298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j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715B30-FC0A-9DBA-734E-BF05E57FC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22" y="2046416"/>
                <a:ext cx="4969298" cy="391355"/>
              </a:xfrm>
              <a:prstGeom prst="rect">
                <a:avLst/>
              </a:prstGeom>
              <a:blipFill>
                <a:blip r:embed="rId8"/>
                <a:stretch>
                  <a:fillRect t="-339063" b="-40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398D3BC-332B-C0B3-6BBB-D74FF8D11145}"/>
                  </a:ext>
                </a:extLst>
              </p:cNvPr>
              <p:cNvSpPr/>
              <p:nvPr/>
            </p:nvSpPr>
            <p:spPr>
              <a:xfrm>
                <a:off x="2266021" y="2925957"/>
                <a:ext cx="2612385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j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398D3BC-332B-C0B3-6BBB-D74FF8D11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21" y="2925957"/>
                <a:ext cx="2612385" cy="391355"/>
              </a:xfrm>
              <a:prstGeom prst="rect">
                <a:avLst/>
              </a:prstGeom>
              <a:blipFill>
                <a:blip r:embed="rId9"/>
                <a:stretch>
                  <a:fillRect t="-339063" r="-19393" b="-40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34228FF-7460-848C-5EB2-501DA748910D}"/>
              </a:ext>
            </a:extLst>
          </p:cNvPr>
          <p:cNvSpPr/>
          <p:nvPr/>
        </p:nvSpPr>
        <p:spPr>
          <a:xfrm>
            <a:off x="74903" y="2836968"/>
            <a:ext cx="2380780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OFDM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基带调制信号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DC06A7-B6D0-A9EF-F3CF-F65BB7301FFD}"/>
                  </a:ext>
                </a:extLst>
              </p:cNvPr>
              <p:cNvSpPr/>
              <p:nvPr/>
            </p:nvSpPr>
            <p:spPr>
              <a:xfrm>
                <a:off x="449260" y="3596625"/>
                <a:ext cx="1332352" cy="489814"/>
              </a:xfrm>
              <a:prstGeom prst="rect">
                <a:avLst/>
              </a:prstGeom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den>
                    </m:f>
                  </m:oMath>
                </a14:m>
                <a:r>
                  <a: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采样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DC06A7-B6D0-A9EF-F3CF-F65BB7301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0" y="3596625"/>
                <a:ext cx="1332352" cy="489814"/>
              </a:xfrm>
              <a:prstGeom prst="rect">
                <a:avLst/>
              </a:prstGeom>
              <a:blipFill>
                <a:blip r:embed="rId10"/>
                <a:stretch>
                  <a:fillRect r="-367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4C648E-77DF-C6B6-04D0-D472D3FC08C9}"/>
                  </a:ext>
                </a:extLst>
              </p:cNvPr>
              <p:cNvSpPr/>
              <p:nvPr/>
            </p:nvSpPr>
            <p:spPr>
              <a:xfrm>
                <a:off x="1618406" y="3796483"/>
                <a:ext cx="4690799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𝒔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kn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𝑵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4C648E-77DF-C6B6-04D0-D472D3FC0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06" y="3796483"/>
                <a:ext cx="4690799" cy="391355"/>
              </a:xfrm>
              <a:prstGeom prst="rect">
                <a:avLst/>
              </a:prstGeom>
              <a:blipFill>
                <a:blip r:embed="rId11"/>
                <a:stretch>
                  <a:fillRect t="-339063" b="-40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4DBA08AA-018F-D5E6-F579-245CC7C256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" y="4518198"/>
            <a:ext cx="2442376" cy="18539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4B71AB-4DFA-DFBF-374D-87198FCEC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16" y="4518198"/>
            <a:ext cx="2572942" cy="185390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CEBA3F-034C-CC1C-6053-95E559F7CE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20" y="2266227"/>
            <a:ext cx="4955537" cy="210216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4497A3E-09DA-E076-E418-E3E17DB1D4EE}"/>
              </a:ext>
            </a:extLst>
          </p:cNvPr>
          <p:cNvSpPr/>
          <p:nvPr/>
        </p:nvSpPr>
        <p:spPr>
          <a:xfrm>
            <a:off x="6956820" y="2266227"/>
            <a:ext cx="2862081" cy="210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08AE89B-C58D-434B-3ABC-5CDCD1903E92}"/>
                  </a:ext>
                </a:extLst>
              </p:cNvPr>
              <p:cNvSpPr/>
              <p:nvPr/>
            </p:nvSpPr>
            <p:spPr>
              <a:xfrm>
                <a:off x="5585944" y="3737217"/>
                <a:ext cx="1569865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08AE89B-C58D-434B-3ABC-5CDCD1903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44" y="3737217"/>
                <a:ext cx="1569865" cy="391355"/>
              </a:xfrm>
              <a:prstGeom prst="rect">
                <a:avLst/>
              </a:prstGeom>
              <a:blipFill>
                <a:blip r:embed="rId15"/>
                <a:stretch>
                  <a:fillRect t="-51563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4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6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4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4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8" grpId="0"/>
      <p:bldP spid="18" grpId="1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OFDM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信号的</a:t>
            </a: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PAPR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8EC7442-619C-E580-7DFA-B47185817D9E}"/>
              </a:ext>
            </a:extLst>
          </p:cNvPr>
          <p:cNvSpPr/>
          <p:nvPr/>
        </p:nvSpPr>
        <p:spPr>
          <a:xfrm>
            <a:off x="435632" y="1107646"/>
            <a:ext cx="829330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PAPR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A4CEA6-32DB-9D34-DD50-26B26055B15F}"/>
                  </a:ext>
                </a:extLst>
              </p:cNvPr>
              <p:cNvSpPr txBox="1"/>
              <p:nvPr/>
            </p:nvSpPr>
            <p:spPr>
              <a:xfrm>
                <a:off x="1451176" y="888451"/>
                <a:ext cx="1616978" cy="817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𝑁𝐿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CN" sz="1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</m:e>
                          </m:func>
                        </m:num>
                        <m:den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𝑬</m:t>
                          </m:r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[|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]</m:t>
                          </m:r>
                        </m:den>
                      </m:f>
                      <m:r>
                        <a:rPr lang="en-US" altLang="zh-CN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A4CEA6-32DB-9D34-DD50-26B26055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76" y="888451"/>
                <a:ext cx="1616978" cy="817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920B5CE-CEEA-B9D1-863C-BF331BA986EA}"/>
              </a:ext>
            </a:extLst>
          </p:cNvPr>
          <p:cNvSpPr/>
          <p:nvPr/>
        </p:nvSpPr>
        <p:spPr>
          <a:xfrm>
            <a:off x="435632" y="1920350"/>
            <a:ext cx="819904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CCDF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A693E9A-3305-14A0-DBB4-880247ACB667}"/>
                  </a:ext>
                </a:extLst>
              </p:cNvPr>
              <p:cNvSpPr/>
              <p:nvPr/>
            </p:nvSpPr>
            <p:spPr>
              <a:xfrm>
                <a:off x="1264962" y="1908330"/>
                <a:ext cx="4065203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𝑷𝑨𝑷𝑹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𝑷𝑨𝑷𝑹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A693E9A-3305-14A0-DBB4-880247ACB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2" y="1908330"/>
                <a:ext cx="4065203" cy="391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1CE7389-3554-B52B-25A7-FB8BF2591E17}"/>
              </a:ext>
            </a:extLst>
          </p:cNvPr>
          <p:cNvSpPr/>
          <p:nvPr/>
        </p:nvSpPr>
        <p:spPr>
          <a:xfrm>
            <a:off x="7008856" y="1989533"/>
            <a:ext cx="4527201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256,1024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子载波  </a:t>
            </a:r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QPSK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调制  </a:t>
            </a:r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倍过采样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B7173C-3567-16DA-DC59-57E942991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37" y="2430800"/>
            <a:ext cx="4965974" cy="404302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A119295-D06B-E0EF-8C65-E4995BB4305D}"/>
              </a:ext>
            </a:extLst>
          </p:cNvPr>
          <p:cNvGrpSpPr/>
          <p:nvPr/>
        </p:nvGrpSpPr>
        <p:grpSpPr>
          <a:xfrm>
            <a:off x="232317" y="2938098"/>
            <a:ext cx="6130492" cy="3028426"/>
            <a:chOff x="261919" y="2860646"/>
            <a:chExt cx="6287712" cy="302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41FABC7-1CD8-A2B0-5F88-FAF0A418A23F}"/>
                    </a:ext>
                  </a:extLst>
                </p:cNvPr>
                <p:cNvSpPr/>
                <p:nvPr/>
              </p:nvSpPr>
              <p:spPr>
                <a:xfrm>
                  <a:off x="261919" y="3581892"/>
                  <a:ext cx="3754297" cy="732508"/>
                </a:xfrm>
                <a:prstGeom prst="rect">
                  <a:avLst/>
                </a:prstGeom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e>
                        </m:d>
                        <m:r>
                          <a:rPr lang="en-US" altLang="zh-CN" sz="1865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865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865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65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k</m:t>
                                    </m:r>
                                  </m:e>
                                </m:d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 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𝟎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65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&amp;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𝟎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 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𝑵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65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𝑵𝑳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1865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41FABC7-1CD8-A2B0-5F88-FAF0A418A2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19" y="3581892"/>
                  <a:ext cx="3754297" cy="7325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D3ADAD-B4CF-D83F-0DA3-E18528E52571}"/>
                </a:ext>
              </a:extLst>
            </p:cNvPr>
            <p:cNvSpPr/>
            <p:nvPr/>
          </p:nvSpPr>
          <p:spPr>
            <a:xfrm>
              <a:off x="1836086" y="3014116"/>
              <a:ext cx="2464136" cy="379335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关于过采样</a:t>
              </a:r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(L-times)</a:t>
              </a:r>
              <a:endPara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EAD8446-F82E-C1CF-02D7-BDBB4C20CF19}"/>
                    </a:ext>
                  </a:extLst>
                </p:cNvPr>
                <p:cNvSpPr/>
                <p:nvPr/>
              </p:nvSpPr>
              <p:spPr>
                <a:xfrm>
                  <a:off x="385056" y="4767713"/>
                  <a:ext cx="3172565" cy="391355"/>
                </a:xfrm>
                <a:prstGeom prst="rect">
                  <a:avLst/>
                </a:prstGeom>
              </p:spPr>
              <p:txBody>
                <a:bodyPr wrap="square" lIns="146272" tIns="73135" rIns="146272" bIns="73135">
                  <a:spAutoFit/>
                </a:bodyPr>
                <a:lstStyle/>
                <a:p>
                  <a:pPr algn="just" defTabSz="1461770" fontAlgn="base">
                    <a:lnSpc>
                      <a:spcPts val="192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92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𝑵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𝑵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j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π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kn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𝑵𝑳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EAD8446-F82E-C1CF-02D7-BDBB4C20C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56" y="4767713"/>
                  <a:ext cx="3172565" cy="391355"/>
                </a:xfrm>
                <a:prstGeom prst="rect">
                  <a:avLst/>
                </a:prstGeom>
                <a:blipFill>
                  <a:blip r:embed="rId9"/>
                  <a:stretch>
                    <a:fillRect t="-339063" r="-14596" b="-40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4A92D4-E715-B0BA-8224-23A655388349}"/>
                    </a:ext>
                  </a:extLst>
                </p:cNvPr>
                <p:cNvSpPr/>
                <p:nvPr/>
              </p:nvSpPr>
              <p:spPr>
                <a:xfrm>
                  <a:off x="2191616" y="5339771"/>
                  <a:ext cx="2510174" cy="387798"/>
                </a:xfrm>
                <a:prstGeom prst="rect">
                  <a:avLst/>
                </a:prstGeom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65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n=0,L,…</a:t>
                  </a:r>
                  <a:r>
                    <a:rPr lang="zh-CN" altLang="en-US" sz="1865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时，</a:t>
                  </a:r>
                  <a:r>
                    <a:rPr lang="en-US" altLang="zh-CN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a14:m>
                  <a:endPara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4A92D4-E715-B0BA-8224-23A655388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616" y="5339771"/>
                  <a:ext cx="2510174" cy="387798"/>
                </a:xfrm>
                <a:prstGeom prst="rect">
                  <a:avLst/>
                </a:prstGeom>
                <a:blipFill>
                  <a:blip r:embed="rId10"/>
                  <a:stretch>
                    <a:fillRect l="-2244" t="-9524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434449C-1DB8-3501-32B1-BFE0D3212CCB}"/>
                    </a:ext>
                  </a:extLst>
                </p:cNvPr>
                <p:cNvSpPr txBox="1"/>
                <p:nvPr/>
              </p:nvSpPr>
              <p:spPr>
                <a:xfrm>
                  <a:off x="3446703" y="4651602"/>
                  <a:ext cx="22573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𝑵𝑳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434449C-1DB8-3501-32B1-BFE0D3212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703" y="4651602"/>
                  <a:ext cx="22573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5938710-505A-1AF1-B465-BDE28AF13B49}"/>
                    </a:ext>
                  </a:extLst>
                </p:cNvPr>
                <p:cNvSpPr/>
                <p:nvPr/>
              </p:nvSpPr>
              <p:spPr>
                <a:xfrm>
                  <a:off x="3807389" y="3849527"/>
                  <a:ext cx="2742242" cy="391355"/>
                </a:xfrm>
                <a:prstGeom prst="rect">
                  <a:avLst/>
                </a:prstGeom>
              </p:spPr>
              <p:txBody>
                <a:bodyPr wrap="square" lIns="146272" tIns="73135" rIns="146272" bIns="73135">
                  <a:spAutoFit/>
                </a:bodyPr>
                <a:lstStyle/>
                <a:p>
                  <a:pPr algn="just" defTabSz="1461770" fontAlgn="base">
                    <a:lnSpc>
                      <a:spcPts val="192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92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𝑵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𝑵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j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π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kn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𝑵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5938710-505A-1AF1-B465-BDE28AF13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389" y="3849527"/>
                  <a:ext cx="2742242" cy="391355"/>
                </a:xfrm>
                <a:prstGeom prst="rect">
                  <a:avLst/>
                </a:prstGeom>
                <a:blipFill>
                  <a:blip r:embed="rId12"/>
                  <a:stretch>
                    <a:fillRect t="-337500" r="-24146" b="-40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4E1C21-BFFE-A8ED-BEA5-E6948EB5C146}"/>
                </a:ext>
              </a:extLst>
            </p:cNvPr>
            <p:cNvSpPr/>
            <p:nvPr/>
          </p:nvSpPr>
          <p:spPr>
            <a:xfrm>
              <a:off x="261919" y="2860646"/>
              <a:ext cx="6287712" cy="3028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5" grpId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64572" y="2022122"/>
            <a:ext cx="605879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PAPR</a:t>
            </a: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抑制的经典方法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amplitude clipping, SLM, PTS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863</Words>
  <Application>Microsoft Office PowerPoint</Application>
  <PresentationFormat>宽屏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迷你简菱心</vt:lpstr>
      <vt:lpstr>微软雅黑</vt:lpstr>
      <vt:lpstr>幼圆</vt:lpstr>
      <vt:lpstr>Arial</vt:lpstr>
      <vt:lpstr>Arial Black</vt:lpstr>
      <vt:lpstr>Cambria Math</vt:lpstr>
      <vt:lpstr>Tw Cen MT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宇恒</cp:lastModifiedBy>
  <cp:revision>365</cp:revision>
  <dcterms:created xsi:type="dcterms:W3CDTF">2019-08-14T01:23:51Z</dcterms:created>
  <dcterms:modified xsi:type="dcterms:W3CDTF">2022-05-14T07:09:13Z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