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257" r:id="rId4"/>
    <p:sldId id="315" r:id="rId5"/>
    <p:sldId id="307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59" r:id="rId14"/>
    <p:sldId id="260" r:id="rId15"/>
    <p:sldId id="332" r:id="rId16"/>
    <p:sldId id="333" r:id="rId17"/>
    <p:sldId id="264" r:id="rId18"/>
    <p:sldId id="334" r:id="rId19"/>
    <p:sldId id="335" r:id="rId20"/>
    <p:sldId id="336" r:id="rId21"/>
    <p:sldId id="261" r:id="rId22"/>
    <p:sldId id="265" r:id="rId23"/>
    <p:sldId id="337" r:id="rId24"/>
    <p:sldId id="338" r:id="rId25"/>
    <p:sldId id="266" r:id="rId26"/>
    <p:sldId id="267" r:id="rId27"/>
    <p:sldId id="269" r:id="rId28"/>
    <p:sldId id="271" r:id="rId29"/>
    <p:sldId id="268" r:id="rId30"/>
    <p:sldId id="272" r:id="rId31"/>
    <p:sldId id="273" r:id="rId32"/>
    <p:sldId id="275" r:id="rId33"/>
    <p:sldId id="274" r:id="rId34"/>
    <p:sldId id="276" r:id="rId35"/>
    <p:sldId id="277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5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dden/Documents/Courses/6.830/course-assignments/2021/q1/h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dden/Documents/Courses/6.830/course-assignments/2021/q1/his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dden/Documents/Courses/6.830/course-assignments/2021/q1/hi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dden/Documents/Courses/6.830/course-assignments/2021/q1/hi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Histogram of Values (Equi-width)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Sheet1!$A$1:$A$10</c:f>
              <c:strCache>
                <c:ptCount val="10"/>
                <c:pt idx="0">
                  <c:v>1-10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  <c:pt idx="4">
                  <c:v>41-50</c:v>
                </c:pt>
                <c:pt idx="5">
                  <c:v>51-60</c:v>
                </c:pt>
                <c:pt idx="6">
                  <c:v>61-70</c:v>
                </c:pt>
                <c:pt idx="7">
                  <c:v>71-80</c:v>
                </c:pt>
                <c:pt idx="8">
                  <c:v>81-90</c:v>
                </c:pt>
                <c:pt idx="9">
                  <c:v>91-100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7.0000000000000007E-2</c:v>
                </c:pt>
                <c:pt idx="1">
                  <c:v>0.04</c:v>
                </c:pt>
                <c:pt idx="2">
                  <c:v>0.15</c:v>
                </c:pt>
                <c:pt idx="3">
                  <c:v>0.1</c:v>
                </c:pt>
                <c:pt idx="4">
                  <c:v>0.03</c:v>
                </c:pt>
                <c:pt idx="5">
                  <c:v>0.05</c:v>
                </c:pt>
                <c:pt idx="6">
                  <c:v>0.27</c:v>
                </c:pt>
                <c:pt idx="7">
                  <c:v>0.14000000000000001</c:v>
                </c:pt>
                <c:pt idx="8">
                  <c:v>0.1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9-B34E-B164-C4FAE4792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171248"/>
        <c:axId val="6737776"/>
      </c:barChart>
      <c:catAx>
        <c:axId val="3617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Attribute Value</a:t>
                </a:r>
                <a:r>
                  <a:rPr lang="en-US" baseline="0" dirty="0"/>
                  <a:t> Range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7776"/>
        <c:crosses val="autoZero"/>
        <c:auto val="1"/>
        <c:lblAlgn val="ctr"/>
        <c:lblOffset val="100"/>
        <c:noMultiLvlLbl val="0"/>
      </c:catAx>
      <c:valAx>
        <c:axId val="673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749885763859"/>
          <c:y val="0.13371760170603675"/>
          <c:w val="0.82898339768084073"/>
          <c:h val="0.68174233103674542"/>
        </c:manualLayout>
      </c:layout>
      <c:areaChart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val>
            <c:numRef>
              <c:f>Sheet1!$C$27:$C$36</c:f>
              <c:numCache>
                <c:formatCode>General</c:formatCode>
                <c:ptCount val="10"/>
                <c:pt idx="0">
                  <c:v>0</c:v>
                </c:pt>
                <c:pt idx="1">
                  <c:v>11</c:v>
                </c:pt>
                <c:pt idx="2">
                  <c:v>24</c:v>
                </c:pt>
                <c:pt idx="3">
                  <c:v>43</c:v>
                </c:pt>
                <c:pt idx="4">
                  <c:v>55</c:v>
                </c:pt>
                <c:pt idx="5">
                  <c:v>69</c:v>
                </c:pt>
                <c:pt idx="6">
                  <c:v>74</c:v>
                </c:pt>
                <c:pt idx="7">
                  <c:v>82</c:v>
                </c:pt>
                <c:pt idx="8">
                  <c:v>85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3-634A-8360-7D811FC8C5F0}"/>
            </c:ext>
          </c:extLst>
        </c:ser>
        <c:ser>
          <c:idx val="1"/>
          <c:order val="1"/>
          <c:spPr>
            <a:noFill/>
            <a:ln w="19050" cap="rnd" cmpd="dbl">
              <a:noFill/>
              <a:prstDash val="sysDot"/>
              <a:miter lim="800000"/>
            </a:ln>
            <a:effectLst/>
          </c:spPr>
          <c:val>
            <c:numRef>
              <c:f>Sheet1!$D$27:$D$36</c:f>
              <c:numCache>
                <c:formatCode>General</c:formatCode>
                <c:ptCount val="10"/>
                <c:pt idx="0">
                  <c:v>11</c:v>
                </c:pt>
                <c:pt idx="1">
                  <c:v>13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  <c:pt idx="5">
                  <c:v>5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3-634A-8360-7D811FC8C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006720"/>
        <c:axId val="811433359"/>
      </c:areaChart>
      <c:catAx>
        <c:axId val="29500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33359"/>
        <c:crosses val="autoZero"/>
        <c:auto val="1"/>
        <c:lblAlgn val="ctr"/>
        <c:lblOffset val="100"/>
        <c:noMultiLvlLbl val="0"/>
      </c:catAx>
      <c:valAx>
        <c:axId val="81143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Range of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006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Histogram of Values (Equi-width)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Sheet3!$A$1:$A$5</c:f>
              <c:strCache>
                <c:ptCount val="5"/>
                <c:pt idx="0">
                  <c:v>1-20</c:v>
                </c:pt>
                <c:pt idx="1">
                  <c:v>21-40</c:v>
                </c:pt>
                <c:pt idx="2">
                  <c:v>41-60</c:v>
                </c:pt>
                <c:pt idx="3">
                  <c:v>61-80</c:v>
                </c:pt>
                <c:pt idx="4">
                  <c:v>81-100</c:v>
                </c:pt>
              </c:strCache>
            </c:strRef>
          </c:cat>
          <c:val>
            <c:numRef>
              <c:f>Sheet3!$B$1:$B$5</c:f>
              <c:numCache>
                <c:formatCode>General</c:formatCode>
                <c:ptCount val="5"/>
                <c:pt idx="0">
                  <c:v>0.12</c:v>
                </c:pt>
                <c:pt idx="1">
                  <c:v>0.25</c:v>
                </c:pt>
                <c:pt idx="2">
                  <c:v>0.3</c:v>
                </c:pt>
                <c:pt idx="3">
                  <c:v>0.1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D-304A-88FD-E501CF6D22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171248"/>
        <c:axId val="6737776"/>
      </c:barChart>
      <c:catAx>
        <c:axId val="3617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7776"/>
        <c:crosses val="autoZero"/>
        <c:auto val="1"/>
        <c:lblAlgn val="ctr"/>
        <c:lblOffset val="100"/>
        <c:noMultiLvlLbl val="0"/>
      </c:catAx>
      <c:valAx>
        <c:axId val="673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Histogram of Values (Equi-width)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Sheet3!$A$1:$A$5</c:f>
              <c:strCache>
                <c:ptCount val="5"/>
                <c:pt idx="0">
                  <c:v>1-20</c:v>
                </c:pt>
                <c:pt idx="1">
                  <c:v>21-40</c:v>
                </c:pt>
                <c:pt idx="2">
                  <c:v>41-60</c:v>
                </c:pt>
                <c:pt idx="3">
                  <c:v>61-80</c:v>
                </c:pt>
                <c:pt idx="4">
                  <c:v>81-100</c:v>
                </c:pt>
              </c:strCache>
            </c:strRef>
          </c:cat>
          <c:val>
            <c:numRef>
              <c:f>Sheet3!$B$1:$B$5</c:f>
              <c:numCache>
                <c:formatCode>General</c:formatCode>
                <c:ptCount val="5"/>
                <c:pt idx="0">
                  <c:v>0.12</c:v>
                </c:pt>
                <c:pt idx="1">
                  <c:v>0.25</c:v>
                </c:pt>
                <c:pt idx="2">
                  <c:v>0.3</c:v>
                </c:pt>
                <c:pt idx="3">
                  <c:v>0.1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D-304A-88FD-E501CF6D22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171248"/>
        <c:axId val="6737776"/>
      </c:barChart>
      <c:catAx>
        <c:axId val="36171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7776"/>
        <c:crosses val="autoZero"/>
        <c:auto val="1"/>
        <c:lblAlgn val="ctr"/>
        <c:lblOffset val="100"/>
        <c:noMultiLvlLbl val="0"/>
      </c:catAx>
      <c:valAx>
        <c:axId val="673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0.14604</cdr:x>
      <cdr:y>0.75362</cdr:y>
    </cdr:from>
    <cdr:to>
      <cdr:x>0.14604</cdr:x>
      <cdr:y>0.81362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B69FD6B9-2119-0D4E-9634-47042DE422B1}"/>
            </a:ext>
          </a:extLst>
        </cdr:cNvPr>
        <cdr:cNvCxnSpPr/>
      </cdr:nvCxnSpPr>
      <cdr:spPr>
        <a:xfrm xmlns:a="http://schemas.openxmlformats.org/drawingml/2006/main">
          <a:off x="1102614" y="3675254"/>
          <a:ext cx="0" cy="292608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0.23835</cdr:x>
      <cdr:y>0.67904</cdr:y>
    </cdr:from>
    <cdr:to>
      <cdr:x>0.23835</cdr:x>
      <cdr:y>0.75112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63CD7A68-10AA-6844-A94B-FA9BB169629A}"/>
            </a:ext>
          </a:extLst>
        </cdr:cNvPr>
        <cdr:cNvCxnSpPr/>
      </cdr:nvCxnSpPr>
      <cdr:spPr>
        <a:xfrm xmlns:a="http://schemas.openxmlformats.org/drawingml/2006/main">
          <a:off x="1799590" y="3311526"/>
          <a:ext cx="0" cy="351536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0.33066</cdr:x>
      <cdr:y>0.57195</cdr:y>
    </cdr:from>
    <cdr:to>
      <cdr:x>0.33066</cdr:x>
      <cdr:y>0.67612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119EFD53-93D2-7F49-876E-D54A3564DB26}"/>
            </a:ext>
          </a:extLst>
        </cdr:cNvPr>
        <cdr:cNvCxnSpPr/>
      </cdr:nvCxnSpPr>
      <cdr:spPr>
        <a:xfrm xmlns:a="http://schemas.openxmlformats.org/drawingml/2006/main">
          <a:off x="2496566" y="2789302"/>
          <a:ext cx="0" cy="508000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0.42459</cdr:x>
      <cdr:y>0.5</cdr:y>
    </cdr:from>
    <cdr:to>
      <cdr:x>0.42459</cdr:x>
      <cdr:y>0.57112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DFFCD7B4-0D62-4C40-BF35-108EF11435D5}"/>
            </a:ext>
          </a:extLst>
        </cdr:cNvPr>
        <cdr:cNvCxnSpPr/>
      </cdr:nvCxnSpPr>
      <cdr:spPr>
        <a:xfrm xmlns:a="http://schemas.openxmlformats.org/drawingml/2006/main">
          <a:off x="3205734" y="2438400"/>
          <a:ext cx="0" cy="346838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0.51164</cdr:x>
      <cdr:y>0.41888</cdr:y>
    </cdr:from>
    <cdr:to>
      <cdr:x>0.51164</cdr:x>
      <cdr:y>0.5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28F8EFFF-F278-1D45-927A-F998C7B6DDC5}"/>
            </a:ext>
          </a:extLst>
        </cdr:cNvPr>
        <cdr:cNvCxnSpPr/>
      </cdr:nvCxnSpPr>
      <cdr:spPr>
        <a:xfrm xmlns:a="http://schemas.openxmlformats.org/drawingml/2006/main">
          <a:off x="3862948" y="2042794"/>
          <a:ext cx="0" cy="395606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0.6067</cdr:x>
      <cdr:y>0.39208</cdr:y>
    </cdr:from>
    <cdr:to>
      <cdr:x>0.6067</cdr:x>
      <cdr:y>0.4264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6B2FFA3D-8D1F-684E-AE8C-CD61BC7B4084}"/>
            </a:ext>
          </a:extLst>
        </cdr:cNvPr>
        <cdr:cNvCxnSpPr/>
      </cdr:nvCxnSpPr>
      <cdr:spPr>
        <a:xfrm xmlns:a="http://schemas.openxmlformats.org/drawingml/2006/main">
          <a:off x="4580712" y="1912084"/>
          <a:ext cx="0" cy="167388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0.69992</cdr:x>
      <cdr:y>0.34761</cdr:y>
    </cdr:from>
    <cdr:to>
      <cdr:x>0.69992</cdr:x>
      <cdr:y>0.39612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BF84871D-3A10-B640-B77E-C7298BEBA2F5}"/>
            </a:ext>
          </a:extLst>
        </cdr:cNvPr>
        <cdr:cNvCxnSpPr/>
      </cdr:nvCxnSpPr>
      <cdr:spPr>
        <a:xfrm xmlns:a="http://schemas.openxmlformats.org/drawingml/2006/main">
          <a:off x="5284470" y="1695244"/>
          <a:ext cx="0" cy="236554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0.79223</cdr:x>
      <cdr:y>0.33541</cdr:y>
    </cdr:from>
    <cdr:to>
      <cdr:x>0.79223</cdr:x>
      <cdr:y>0.35112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B66D4A04-78DB-FB48-A9E9-50CAA9EB5513}"/>
            </a:ext>
          </a:extLst>
        </cdr:cNvPr>
        <cdr:cNvCxnSpPr/>
      </cdr:nvCxnSpPr>
      <cdr:spPr>
        <a:xfrm xmlns:a="http://schemas.openxmlformats.org/drawingml/2006/main">
          <a:off x="5981446" y="1635727"/>
          <a:ext cx="0" cy="76615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0.88427</cdr:x>
      <cdr:y>0.32099</cdr:y>
    </cdr:from>
    <cdr:to>
      <cdr:x>0.88427</cdr:x>
      <cdr:y>0.33112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0C60808-A653-EF47-87DB-473F256EDD8B}"/>
            </a:ext>
          </a:extLst>
        </cdr:cNvPr>
        <cdr:cNvCxnSpPr/>
      </cdr:nvCxnSpPr>
      <cdr:spPr>
        <a:xfrm xmlns:a="http://schemas.openxmlformats.org/drawingml/2006/main">
          <a:off x="6676390" y="1565389"/>
          <a:ext cx="0" cy="49417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0.97108</cdr:x>
      <cdr:y>0.24597</cdr:y>
    </cdr:from>
    <cdr:to>
      <cdr:x>0.97108</cdr:x>
      <cdr:y>0.32099</cdr:y>
    </cdr:to>
    <cdr:cxnSp macro="">
      <cdr:nvCxnSpPr>
        <cdr:cNvPr id="29" name="Straight Connector 28">
          <a:extLst xmlns:a="http://schemas.openxmlformats.org/drawingml/2006/main">
            <a:ext uri="{FF2B5EF4-FFF2-40B4-BE49-F238E27FC236}">
              <a16:creationId xmlns:a16="http://schemas.microsoft.com/office/drawing/2014/main" id="{C37967A2-7C3F-984F-8340-490C80A1A651}"/>
            </a:ext>
          </a:extLst>
        </cdr:cNvPr>
        <cdr:cNvCxnSpPr/>
      </cdr:nvCxnSpPr>
      <cdr:spPr>
        <a:xfrm xmlns:a="http://schemas.openxmlformats.org/drawingml/2006/main">
          <a:off x="7331800" y="1199568"/>
          <a:ext cx="0" cy="365821"/>
        </a:xfrm>
        <a:prstGeom xmlns:a="http://schemas.openxmlformats.org/drawingml/2006/main" prst="line">
          <a:avLst/>
        </a:prstGeom>
        <a:ln xmlns:a="http://schemas.openxmlformats.org/drawingml/2006/main" w="1238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0785-808B-AA40-BE2B-82E4A36ABF2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7F6-37CC-8841-A242-400A7463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4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DF454-133C-7643-B422-AC6F90888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7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6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4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2ACF-8FE7-1A46-BF46-73D239DE5C50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B9AA-D663-8648-9AC3-55556AA0B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125A-890E-2A46-83D1-92D4E013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Histograms and Main Memory DBs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0B6B-D9A0-6042-9ABE-4843B9068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 Madden</a:t>
            </a:r>
          </a:p>
          <a:p>
            <a:r>
              <a:rPr lang="en-US" dirty="0"/>
              <a:t>6.830 Lecture 10</a:t>
            </a:r>
          </a:p>
          <a:p>
            <a:r>
              <a:rPr lang="en-US" dirty="0"/>
              <a:t>3.24.21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06332-60C4-8B42-832F-82F8FD8004E3}"/>
              </a:ext>
            </a:extLst>
          </p:cNvPr>
          <p:cNvSpPr/>
          <p:nvPr/>
        </p:nvSpPr>
        <p:spPr>
          <a:xfrm>
            <a:off x="187503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Project Proposal Due Today</a:t>
            </a:r>
          </a:p>
          <a:p>
            <a:r>
              <a:rPr lang="en-US" dirty="0"/>
              <a:t>PS2 Due Next Monday</a:t>
            </a:r>
          </a:p>
          <a:p>
            <a:r>
              <a:rPr lang="en-US" dirty="0"/>
              <a:t>Q1 Next Wednesday</a:t>
            </a:r>
          </a:p>
        </p:txBody>
      </p:sp>
    </p:spTree>
    <p:extLst>
      <p:ext uri="{BB962C8B-B14F-4D97-AF65-F5344CB8AC3E}">
        <p14:creationId xmlns:p14="http://schemas.microsoft.com/office/powerpoint/2010/main" val="173750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0679-DDEC-264D-AF44-1C7DA0F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667E-D68D-E94F-BC0D-ABE53AE9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 </a:t>
            </a:r>
            <a:r>
              <a:rPr lang="en-US" dirty="0"/>
              <a:t>Subsets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much work per subset?</a:t>
            </a:r>
          </a:p>
          <a:p>
            <a:pPr marL="457200" lvl="1" indent="0">
              <a:buNone/>
            </a:pPr>
            <a:r>
              <a:rPr lang="en-US" dirty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n2</a:t>
            </a:r>
            <a:r>
              <a:rPr lang="en-US" baseline="30000" dirty="0"/>
              <a:t>n </a:t>
            </a:r>
            <a:r>
              <a:rPr lang="en-US" dirty="0"/>
              <a:t>complexity  (vs n!)</a:t>
            </a:r>
          </a:p>
          <a:p>
            <a:pPr marL="57150" indent="0">
              <a:buNone/>
            </a:pPr>
            <a:r>
              <a:rPr lang="en-US" dirty="0"/>
              <a:t>n=12 </a:t>
            </a:r>
            <a:r>
              <a:rPr lang="en-US" dirty="0">
                <a:sym typeface="Wingdings"/>
              </a:rPr>
              <a:t> 49K vs 479M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BBE-AFFF-3141-9C86-C2D67DC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BD42-B153-8547-B7C9-DFA46622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query plans produce data in sorted order – E.g., scan over a primary index, merge-join</a:t>
            </a:r>
            <a:br>
              <a:rPr lang="en-US" dirty="0"/>
            </a:br>
            <a:r>
              <a:rPr lang="en-US" dirty="0"/>
              <a:t>– Called </a:t>
            </a:r>
            <a:r>
              <a:rPr lang="en-US" i="1" dirty="0"/>
              <a:t>interesting order </a:t>
            </a:r>
            <a:endParaRPr lang="en-US" dirty="0"/>
          </a:p>
          <a:p>
            <a:r>
              <a:rPr lang="en-US" dirty="0"/>
              <a:t>Next operator may use this order – E.g., can be another merge-join </a:t>
            </a:r>
          </a:p>
          <a:p>
            <a:r>
              <a:rPr lang="en-US" dirty="0"/>
              <a:t>For each subset of relations, compute multiple optimal plans, one for each interesting order </a:t>
            </a:r>
          </a:p>
          <a:p>
            <a:r>
              <a:rPr lang="en-US" dirty="0"/>
              <a:t>Increases complexity by factor k+1, where k=number of interesting orders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8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2EA5-F97A-FC4F-BB4A-10C6A4F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B490-9438-DF42-A412-D35B9FBB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8086" cy="4351338"/>
          </a:xfrm>
        </p:spPr>
        <p:txBody>
          <a:bodyPr/>
          <a:lstStyle/>
          <a:p>
            <a:r>
              <a:rPr lang="en-US" dirty="0"/>
              <a:t>Selinger assumes data is uniformly distributed across whole table</a:t>
            </a:r>
          </a:p>
          <a:p>
            <a:r>
              <a:rPr lang="en-US" dirty="0"/>
              <a:t>Instead, we can compute some additional statistics per table, for example:</a:t>
            </a:r>
          </a:p>
          <a:p>
            <a:pPr lvl="1"/>
            <a:r>
              <a:rPr lang="en-US" dirty="0"/>
              <a:t>Distribution of values in each column, e.g., as a histogram</a:t>
            </a:r>
          </a:p>
          <a:p>
            <a:pPr lvl="1"/>
            <a:r>
              <a:rPr lang="en-US" dirty="0"/>
              <a:t>Frequent values in each column</a:t>
            </a:r>
          </a:p>
          <a:p>
            <a:pPr lvl="1"/>
            <a:r>
              <a:rPr lang="en-US" dirty="0"/>
              <a:t>Sample of values in each column</a:t>
            </a:r>
          </a:p>
          <a:p>
            <a:pPr lvl="1"/>
            <a:r>
              <a:rPr lang="en-US" dirty="0"/>
              <a:t>Co-occurrence statistics about several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920B-256C-AC44-9F56-FCF88282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50746D-D286-BC4D-8B3D-B6C116F6F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111915"/>
              </p:ext>
            </p:extLst>
          </p:nvPr>
        </p:nvGraphicFramePr>
        <p:xfrm>
          <a:off x="781050" y="2025142"/>
          <a:ext cx="75819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E16C49-95C7-664A-9EFA-5C8A8F1DED81}"/>
              </a:ext>
            </a:extLst>
          </p:cNvPr>
          <p:cNvSpPr txBox="1"/>
          <p:nvPr/>
        </p:nvSpPr>
        <p:spPr>
          <a:xfrm>
            <a:off x="628650" y="1377696"/>
            <a:ext cx="693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distribution of values of some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2ED2D-AD64-4648-8B6D-7FC1FA298F2E}"/>
              </a:ext>
            </a:extLst>
          </p:cNvPr>
          <p:cNvSpPr txBox="1"/>
          <p:nvPr/>
        </p:nvSpPr>
        <p:spPr>
          <a:xfrm>
            <a:off x="781050" y="6076442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Selectivity(</a:t>
            </a:r>
            <a:r>
              <a:rPr lang="en-US" dirty="0" err="1"/>
              <a:t>Attr</a:t>
            </a:r>
            <a:r>
              <a:rPr lang="en-US" dirty="0"/>
              <a:t> &lt;= 25)?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C2581-91F2-3B41-8B97-2AB45CB0151C}"/>
              </a:ext>
            </a:extLst>
          </p:cNvPr>
          <p:cNvSpPr/>
          <p:nvPr/>
        </p:nvSpPr>
        <p:spPr>
          <a:xfrm>
            <a:off x="1975104" y="2523744"/>
            <a:ext cx="1499616" cy="2328672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5D145-A16C-1E49-B259-441F4E6B79A1}"/>
              </a:ext>
            </a:extLst>
          </p:cNvPr>
          <p:cNvSpPr txBox="1"/>
          <p:nvPr/>
        </p:nvSpPr>
        <p:spPr>
          <a:xfrm>
            <a:off x="3352800" y="6076442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 1 + Bin 2 + ½ * Bin 3 = .07 + .04 + 1/2 *.15 =  .185  </a:t>
            </a:r>
          </a:p>
        </p:txBody>
      </p:sp>
    </p:spTree>
    <p:extLst>
      <p:ext uri="{BB962C8B-B14F-4D97-AF65-F5344CB8AC3E}">
        <p14:creationId xmlns:p14="http://schemas.microsoft.com/office/powerpoint/2010/main" val="29017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23BA-F185-9944-B332-F4314C2D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</a:t>
            </a:r>
            <a:r>
              <a:rPr lang="en-US" dirty="0"/>
              <a:t>-depth Histogram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CEEDC-0024-C349-860D-D0F603E7F67C}"/>
              </a:ext>
            </a:extLst>
          </p:cNvPr>
          <p:cNvGrpSpPr/>
          <p:nvPr/>
        </p:nvGrpSpPr>
        <p:grpSpPr>
          <a:xfrm>
            <a:off x="3141070" y="1539285"/>
            <a:ext cx="5885865" cy="1564146"/>
            <a:chOff x="1426517" y="1853156"/>
            <a:chExt cx="5885865" cy="15641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3DBF09-F50E-3C43-A5D7-1DEAE22927D4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2286450"/>
              <a:ext cx="4904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EB3DB4-DA19-A94C-8D66-05B6C7CDB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9745" y="1974273"/>
              <a:ext cx="0" cy="827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CDB0A-5F78-DA4F-A20A-E7D330B63DBB}"/>
                </a:ext>
              </a:extLst>
            </p:cNvPr>
            <p:cNvSpPr txBox="1"/>
            <p:nvPr/>
          </p:nvSpPr>
          <p:spPr>
            <a:xfrm>
              <a:off x="3800415" y="3047970"/>
              <a:ext cx="232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Attribute Value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CB2BBA-2372-DF41-8F3E-BABB0CD20E53}"/>
                </a:ext>
              </a:extLst>
            </p:cNvPr>
            <p:cNvSpPr/>
            <p:nvPr/>
          </p:nvSpPr>
          <p:spPr>
            <a:xfrm>
              <a:off x="2119744" y="2286450"/>
              <a:ext cx="501649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E165C0-2822-AE47-9851-FB9D0B78C4CC}"/>
                </a:ext>
              </a:extLst>
            </p:cNvPr>
            <p:cNvSpPr/>
            <p:nvPr/>
          </p:nvSpPr>
          <p:spPr>
            <a:xfrm>
              <a:off x="2442403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11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5DAEF-EDC1-1549-B613-71EE2120B9D1}"/>
                </a:ext>
              </a:extLst>
            </p:cNvPr>
            <p:cNvSpPr/>
            <p:nvPr/>
          </p:nvSpPr>
          <p:spPr>
            <a:xfrm>
              <a:off x="2641510" y="2286450"/>
              <a:ext cx="635908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714862-CF3A-4B44-A49C-6C8BEB1111EB}"/>
                </a:ext>
              </a:extLst>
            </p:cNvPr>
            <p:cNvSpPr/>
            <p:nvPr/>
          </p:nvSpPr>
          <p:spPr>
            <a:xfrm>
              <a:off x="3098428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24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893153-C2D0-EB4C-BF5A-4D64233B7977}"/>
                </a:ext>
              </a:extLst>
            </p:cNvPr>
            <p:cNvSpPr/>
            <p:nvPr/>
          </p:nvSpPr>
          <p:spPr>
            <a:xfrm>
              <a:off x="3297534" y="2286450"/>
              <a:ext cx="86171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B58FF4-0DC1-F34D-8DF5-E7551CA59BF9}"/>
                </a:ext>
              </a:extLst>
            </p:cNvPr>
            <p:cNvSpPr/>
            <p:nvPr/>
          </p:nvSpPr>
          <p:spPr>
            <a:xfrm>
              <a:off x="3946224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43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6D66BC-876E-DD4E-A26F-4713CB46E2A2}"/>
                </a:ext>
              </a:extLst>
            </p:cNvPr>
            <p:cNvSpPr/>
            <p:nvPr/>
          </p:nvSpPr>
          <p:spPr>
            <a:xfrm>
              <a:off x="4179362" y="2286450"/>
              <a:ext cx="50165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142CFC-B51B-3F40-BA5C-6EB277114915}"/>
                </a:ext>
              </a:extLst>
            </p:cNvPr>
            <p:cNvSpPr/>
            <p:nvPr/>
          </p:nvSpPr>
          <p:spPr>
            <a:xfrm>
              <a:off x="4459919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55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3829E5-054A-674D-ADF9-6E548E7423FA}"/>
                </a:ext>
              </a:extLst>
            </p:cNvPr>
            <p:cNvSpPr/>
            <p:nvPr/>
          </p:nvSpPr>
          <p:spPr>
            <a:xfrm>
              <a:off x="4704696" y="2286450"/>
              <a:ext cx="82120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F7F6B1-0CF3-9349-A1A7-5F1B5D8286CF}"/>
                </a:ext>
              </a:extLst>
            </p:cNvPr>
            <p:cNvSpPr/>
            <p:nvPr/>
          </p:nvSpPr>
          <p:spPr>
            <a:xfrm>
              <a:off x="5321266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69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9350A5-83D1-1F47-A8F6-DA151DF7D8EF}"/>
                </a:ext>
              </a:extLst>
            </p:cNvPr>
            <p:cNvSpPr/>
            <p:nvPr/>
          </p:nvSpPr>
          <p:spPr>
            <a:xfrm>
              <a:off x="5542544" y="2286450"/>
              <a:ext cx="24867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3C6AD6-4F17-BB40-BEF4-EC55C001C1B2}"/>
                </a:ext>
              </a:extLst>
            </p:cNvPr>
            <p:cNvSpPr/>
            <p:nvPr/>
          </p:nvSpPr>
          <p:spPr>
            <a:xfrm>
              <a:off x="5586768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74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4F392B-E1E9-EE4F-B420-A83162274DAE}"/>
                </a:ext>
              </a:extLst>
            </p:cNvPr>
            <p:cNvSpPr/>
            <p:nvPr/>
          </p:nvSpPr>
          <p:spPr>
            <a:xfrm>
              <a:off x="5817408" y="2286450"/>
              <a:ext cx="42157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FA3322-58CB-CA4B-8059-17B2EDB5825C}"/>
                </a:ext>
              </a:extLst>
            </p:cNvPr>
            <p:cNvSpPr/>
            <p:nvPr/>
          </p:nvSpPr>
          <p:spPr>
            <a:xfrm>
              <a:off x="5977291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5BC236-A15F-AC4E-9667-4713A68A45BA}"/>
                </a:ext>
              </a:extLst>
            </p:cNvPr>
            <p:cNvSpPr/>
            <p:nvPr/>
          </p:nvSpPr>
          <p:spPr>
            <a:xfrm>
              <a:off x="6262648" y="2286450"/>
              <a:ext cx="17415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E91FE1-00DB-4645-A35E-5800C171328E}"/>
                </a:ext>
              </a:extLst>
            </p:cNvPr>
            <p:cNvSpPr/>
            <p:nvPr/>
          </p:nvSpPr>
          <p:spPr>
            <a:xfrm>
              <a:off x="6255731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728E7C-8C5D-8C40-BCEE-4F3499D53F47}"/>
                </a:ext>
              </a:extLst>
            </p:cNvPr>
            <p:cNvSpPr/>
            <p:nvPr/>
          </p:nvSpPr>
          <p:spPr>
            <a:xfrm>
              <a:off x="6465383" y="2286450"/>
              <a:ext cx="107057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E39059-CCB5-DF4C-8080-3CC632F73699}"/>
                </a:ext>
              </a:extLst>
            </p:cNvPr>
            <p:cNvSpPr/>
            <p:nvPr/>
          </p:nvSpPr>
          <p:spPr>
            <a:xfrm>
              <a:off x="6435904" y="2019252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58A34D-B753-7747-9DB1-22C2FEAF3852}"/>
                </a:ext>
              </a:extLst>
            </p:cNvPr>
            <p:cNvSpPr/>
            <p:nvPr/>
          </p:nvSpPr>
          <p:spPr>
            <a:xfrm>
              <a:off x="6599865" y="2286450"/>
              <a:ext cx="418704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0A9771-EF24-1144-B5CA-7665C67CAF7E}"/>
                </a:ext>
              </a:extLst>
            </p:cNvPr>
            <p:cNvSpPr/>
            <p:nvPr/>
          </p:nvSpPr>
          <p:spPr>
            <a:xfrm>
              <a:off x="6815130" y="2798031"/>
              <a:ext cx="4972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37FFE3-1B8C-3146-8C65-3AB04D55CEB4}"/>
                </a:ext>
              </a:extLst>
            </p:cNvPr>
            <p:cNvSpPr txBox="1"/>
            <p:nvPr/>
          </p:nvSpPr>
          <p:spPr>
            <a:xfrm>
              <a:off x="1813451" y="2175038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.1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936750-0C29-BD40-B220-315565799466}"/>
                </a:ext>
              </a:extLst>
            </p:cNvPr>
            <p:cNvSpPr txBox="1"/>
            <p:nvPr/>
          </p:nvSpPr>
          <p:spPr>
            <a:xfrm rot="16200000">
              <a:off x="985233" y="2294440"/>
              <a:ext cx="125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Frac Values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61422D-9DF2-9D41-8CA4-40B2FBB7A451}"/>
                </a:ext>
              </a:extLst>
            </p:cNvPr>
            <p:cNvSpPr txBox="1"/>
            <p:nvPr/>
          </p:nvSpPr>
          <p:spPr>
            <a:xfrm>
              <a:off x="1841304" y="26356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0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FDA1AF-E9F9-6A48-AD94-3025D86AB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05513"/>
              </p:ext>
            </p:extLst>
          </p:nvPr>
        </p:nvGraphicFramePr>
        <p:xfrm>
          <a:off x="3073461" y="3353370"/>
          <a:ext cx="5953474" cy="347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FBB5BCF-1411-0F4A-8864-E9DBB4CBF64C}"/>
              </a:ext>
            </a:extLst>
          </p:cNvPr>
          <p:cNvSpPr txBox="1"/>
          <p:nvPr/>
        </p:nvSpPr>
        <p:spPr>
          <a:xfrm rot="16200000">
            <a:off x="6750663" y="3277760"/>
            <a:ext cx="1428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/>
              <a:t>Equivalent </a:t>
            </a:r>
            <a:r>
              <a:rPr lang="en-US" sz="1400" dirty="0">
                <a:sym typeface="Wingdings" pitchFamily="2" charset="2"/>
              </a:rPr>
              <a:t>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57150A-07F8-A947-B00F-7C5D6A763890}"/>
              </a:ext>
            </a:extLst>
          </p:cNvPr>
          <p:cNvSpPr txBox="1"/>
          <p:nvPr/>
        </p:nvSpPr>
        <p:spPr>
          <a:xfrm>
            <a:off x="259773" y="1690689"/>
            <a:ext cx="269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bin is the same height (fraction of values)</a:t>
            </a:r>
          </a:p>
          <a:p>
            <a:endParaRPr lang="en-US" dirty="0"/>
          </a:p>
          <a:p>
            <a:r>
              <a:rPr lang="en-US" dirty="0"/>
              <a:t>Lookups are very easy!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0FBBD5-909D-4E47-AA50-30398699B916}"/>
              </a:ext>
            </a:extLst>
          </p:cNvPr>
          <p:cNvSpPr txBox="1"/>
          <p:nvPr/>
        </p:nvSpPr>
        <p:spPr>
          <a:xfrm>
            <a:off x="259773" y="3365178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Selectivity(</a:t>
            </a:r>
            <a:r>
              <a:rPr lang="en-US" dirty="0" err="1"/>
              <a:t>Attr</a:t>
            </a:r>
            <a:r>
              <a:rPr lang="en-US" dirty="0"/>
              <a:t> &lt;= 25)?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1E6E46-7ECC-A44E-AFAA-B0C409AFC43F}"/>
              </a:ext>
            </a:extLst>
          </p:cNvPr>
          <p:cNvSpPr/>
          <p:nvPr/>
        </p:nvSpPr>
        <p:spPr>
          <a:xfrm>
            <a:off x="3826719" y="1737133"/>
            <a:ext cx="1379316" cy="730107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A53EE9-040E-0144-81BD-69D306E8D9D2}"/>
              </a:ext>
            </a:extLst>
          </p:cNvPr>
          <p:cNvSpPr/>
          <p:nvPr/>
        </p:nvSpPr>
        <p:spPr>
          <a:xfrm>
            <a:off x="259773" y="4116337"/>
            <a:ext cx="280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.1 + .1 + .1 * (25-24)/(43-24)</a:t>
            </a:r>
          </a:p>
          <a:p>
            <a:r>
              <a:rPr lang="en-US" dirty="0"/>
              <a:t>= .205</a:t>
            </a:r>
          </a:p>
        </p:txBody>
      </p:sp>
    </p:spTree>
    <p:extLst>
      <p:ext uri="{BB962C8B-B14F-4D97-AF65-F5344CB8AC3E}">
        <p14:creationId xmlns:p14="http://schemas.microsoft.com/office/powerpoint/2010/main" val="8191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0E0C-80BB-2A43-83B8-B7B3FE06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3B3-6CDA-7840-BB92-4FC31C81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070"/>
            <a:ext cx="7886700" cy="4351338"/>
          </a:xfrm>
        </p:spPr>
        <p:txBody>
          <a:bodyPr/>
          <a:lstStyle/>
          <a:p>
            <a:r>
              <a:rPr lang="en-US" dirty="0"/>
              <a:t>Histograms work well for range queries, but what about exact value queries?</a:t>
            </a:r>
          </a:p>
          <a:p>
            <a:endParaRPr lang="en-US" dirty="0"/>
          </a:p>
          <a:p>
            <a:r>
              <a:rPr lang="en-US" dirty="0"/>
              <a:t>Idea: store a list of frequent values, and their frequencies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F907D0-8888-814F-ACF3-033AAF73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46996"/>
              </p:ext>
            </p:extLst>
          </p:nvPr>
        </p:nvGraphicFramePr>
        <p:xfrm>
          <a:off x="942108" y="4192154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437916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71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513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688C46-911A-C048-9FB2-32DF4C906F3B}"/>
              </a:ext>
            </a:extLst>
          </p:cNvPr>
          <p:cNvSpPr txBox="1"/>
          <p:nvPr/>
        </p:nvSpPr>
        <p:spPr>
          <a:xfrm>
            <a:off x="4218709" y="3630552"/>
            <a:ext cx="440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</a:t>
            </a:r>
            <a:r>
              <a:rPr lang="en-US" dirty="0" err="1"/>
              <a:t>Attr</a:t>
            </a:r>
            <a:r>
              <a:rPr lang="en-US" dirty="0"/>
              <a:t> = 7?</a:t>
            </a:r>
          </a:p>
          <a:p>
            <a:endParaRPr lang="en-US" dirty="0"/>
          </a:p>
          <a:p>
            <a:r>
              <a:rPr lang="en-US" dirty="0"/>
              <a:t>.09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E2BE9-67B7-8E43-A1E3-793849BCD008}"/>
              </a:ext>
            </a:extLst>
          </p:cNvPr>
          <p:cNvSpPr txBox="1"/>
          <p:nvPr/>
        </p:nvSpPr>
        <p:spPr>
          <a:xfrm>
            <a:off x="2161308" y="6046354"/>
            <a:ext cx="13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∑ = .19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AA704-ED70-564A-A4B4-14CEC0C3A5B7}"/>
              </a:ext>
            </a:extLst>
          </p:cNvPr>
          <p:cNvSpPr/>
          <p:nvPr/>
        </p:nvSpPr>
        <p:spPr>
          <a:xfrm>
            <a:off x="4218709" y="483088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values not in table use:</a:t>
            </a:r>
          </a:p>
          <a:p>
            <a:endParaRPr lang="en-US" dirty="0"/>
          </a:p>
          <a:p>
            <a:r>
              <a:rPr lang="en-US" dirty="0"/>
              <a:t>(1- ∑(FV </a:t>
            </a:r>
            <a:r>
              <a:rPr lang="en-US" dirty="0" err="1"/>
              <a:t>freqs</a:t>
            </a:r>
            <a:r>
              <a:rPr lang="en-US" dirty="0"/>
              <a:t>))/(num distinct - num FV)</a:t>
            </a:r>
          </a:p>
          <a:p>
            <a:endParaRPr lang="en-US" dirty="0"/>
          </a:p>
          <a:p>
            <a:r>
              <a:rPr lang="en-US" dirty="0"/>
              <a:t>E.g., if 100 distinct </a:t>
            </a:r>
            <a:r>
              <a:rPr lang="en-US" dirty="0" err="1"/>
              <a:t>vals</a:t>
            </a:r>
            <a:r>
              <a:rPr lang="en-US" dirty="0"/>
              <a:t>,</a:t>
            </a:r>
          </a:p>
          <a:p>
            <a:r>
              <a:rPr lang="en-US" dirty="0"/>
              <a:t>(1 – .19) / (100 – 4) = .0085</a:t>
            </a:r>
          </a:p>
        </p:txBody>
      </p:sp>
    </p:spTree>
    <p:extLst>
      <p:ext uri="{BB962C8B-B14F-4D97-AF65-F5344CB8AC3E}">
        <p14:creationId xmlns:p14="http://schemas.microsoft.com/office/powerpoint/2010/main" val="30191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0812-D867-6F4D-A12F-2FE7BFD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Frequent Values and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9CE1-49EA-3442-9F2F-8C47BE18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frequent values and histograms, and a range predicate, how to combine?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FF4BAD-0D86-6545-A70C-42BFFD530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36757"/>
              </p:ext>
            </p:extLst>
          </p:nvPr>
        </p:nvGraphicFramePr>
        <p:xfrm>
          <a:off x="628650" y="2934854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437916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71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513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83C288-3E64-AE4D-BA0D-2704310F1B4B}"/>
              </a:ext>
            </a:extLst>
          </p:cNvPr>
          <p:cNvSpPr txBox="1"/>
          <p:nvPr/>
        </p:nvSpPr>
        <p:spPr>
          <a:xfrm>
            <a:off x="1847850" y="4789054"/>
            <a:ext cx="13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∑ = .19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2712D2-DBAB-484F-87A7-F9F28A30258C}"/>
              </a:ext>
            </a:extLst>
          </p:cNvPr>
          <p:cNvGrpSpPr/>
          <p:nvPr/>
        </p:nvGrpSpPr>
        <p:grpSpPr>
          <a:xfrm>
            <a:off x="3258135" y="3139485"/>
            <a:ext cx="5885865" cy="1564146"/>
            <a:chOff x="1426517" y="1853156"/>
            <a:chExt cx="5885865" cy="15641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FBB365-B388-6442-823A-CF8491EA886D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2286450"/>
              <a:ext cx="4904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119426-96EE-174D-8745-48B967296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9745" y="1974273"/>
              <a:ext cx="0" cy="827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86CE2-1463-3E46-9B64-82825928F493}"/>
                </a:ext>
              </a:extLst>
            </p:cNvPr>
            <p:cNvSpPr txBox="1"/>
            <p:nvPr/>
          </p:nvSpPr>
          <p:spPr>
            <a:xfrm>
              <a:off x="3800415" y="3047970"/>
              <a:ext cx="232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Attribute Value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B0CDE3-D5B8-C44C-8C7C-40FC0B96D480}"/>
                </a:ext>
              </a:extLst>
            </p:cNvPr>
            <p:cNvSpPr/>
            <p:nvPr/>
          </p:nvSpPr>
          <p:spPr>
            <a:xfrm>
              <a:off x="2119744" y="2286450"/>
              <a:ext cx="501649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EE5509-886B-5946-BDAC-7AD3F98A03DF}"/>
                </a:ext>
              </a:extLst>
            </p:cNvPr>
            <p:cNvSpPr/>
            <p:nvPr/>
          </p:nvSpPr>
          <p:spPr>
            <a:xfrm>
              <a:off x="2442403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11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CFF5B3-12C0-524A-B94E-FD062F13A901}"/>
                </a:ext>
              </a:extLst>
            </p:cNvPr>
            <p:cNvSpPr/>
            <p:nvPr/>
          </p:nvSpPr>
          <p:spPr>
            <a:xfrm>
              <a:off x="2641510" y="2286450"/>
              <a:ext cx="635908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76A909-BA78-5942-944C-2A453A096EFE}"/>
                </a:ext>
              </a:extLst>
            </p:cNvPr>
            <p:cNvSpPr/>
            <p:nvPr/>
          </p:nvSpPr>
          <p:spPr>
            <a:xfrm>
              <a:off x="3098428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24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797461-8DF2-EB41-A56B-D35A3A287FED}"/>
                </a:ext>
              </a:extLst>
            </p:cNvPr>
            <p:cNvSpPr/>
            <p:nvPr/>
          </p:nvSpPr>
          <p:spPr>
            <a:xfrm>
              <a:off x="3297534" y="2286450"/>
              <a:ext cx="86171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F5483A-79DB-DB4E-A81E-A2738774BA43}"/>
                </a:ext>
              </a:extLst>
            </p:cNvPr>
            <p:cNvSpPr/>
            <p:nvPr/>
          </p:nvSpPr>
          <p:spPr>
            <a:xfrm>
              <a:off x="3946224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"/>
              <a:r>
                <a:rPr lang="en-US" sz="1400" dirty="0">
                  <a:latin typeface="Avenir Next" panose="020B0503020202020204" pitchFamily="34" charset="0"/>
                </a:rPr>
                <a:t>43</a:t>
              </a:r>
              <a:endParaRPr lang="en-US" sz="1400" dirty="0">
                <a:solidFill>
                  <a:srgbClr val="000000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30E228-1E51-0243-8A21-183468C41E95}"/>
                </a:ext>
              </a:extLst>
            </p:cNvPr>
            <p:cNvSpPr/>
            <p:nvPr/>
          </p:nvSpPr>
          <p:spPr>
            <a:xfrm>
              <a:off x="4179362" y="2286450"/>
              <a:ext cx="50165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A037E-3111-D140-A899-D3014B1D8855}"/>
                </a:ext>
              </a:extLst>
            </p:cNvPr>
            <p:cNvSpPr/>
            <p:nvPr/>
          </p:nvSpPr>
          <p:spPr>
            <a:xfrm>
              <a:off x="4459919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55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E45A69-64FD-F046-8434-C987D28D2090}"/>
                </a:ext>
              </a:extLst>
            </p:cNvPr>
            <p:cNvSpPr/>
            <p:nvPr/>
          </p:nvSpPr>
          <p:spPr>
            <a:xfrm>
              <a:off x="4704696" y="2286450"/>
              <a:ext cx="82120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6770F-519B-CC45-9C12-1C49444C5F18}"/>
                </a:ext>
              </a:extLst>
            </p:cNvPr>
            <p:cNvSpPr/>
            <p:nvPr/>
          </p:nvSpPr>
          <p:spPr>
            <a:xfrm>
              <a:off x="5321266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69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E8859C-0830-7E44-B6CA-8FACC2727F4A}"/>
                </a:ext>
              </a:extLst>
            </p:cNvPr>
            <p:cNvSpPr/>
            <p:nvPr/>
          </p:nvSpPr>
          <p:spPr>
            <a:xfrm>
              <a:off x="5542544" y="2286450"/>
              <a:ext cx="24867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D8522A-A01A-264E-A0B8-3B2FA12401D5}"/>
                </a:ext>
              </a:extLst>
            </p:cNvPr>
            <p:cNvSpPr/>
            <p:nvPr/>
          </p:nvSpPr>
          <p:spPr>
            <a:xfrm>
              <a:off x="5586768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74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5CEFE-A924-164D-9816-EAED26E65553}"/>
                </a:ext>
              </a:extLst>
            </p:cNvPr>
            <p:cNvSpPr/>
            <p:nvPr/>
          </p:nvSpPr>
          <p:spPr>
            <a:xfrm>
              <a:off x="5817408" y="2286450"/>
              <a:ext cx="421571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A7EF66-3635-7249-AD2B-684DA28A455F}"/>
                </a:ext>
              </a:extLst>
            </p:cNvPr>
            <p:cNvSpPr/>
            <p:nvPr/>
          </p:nvSpPr>
          <p:spPr>
            <a:xfrm>
              <a:off x="5977291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43E10C-0250-9A4E-A4D5-38EAF416D255}"/>
                </a:ext>
              </a:extLst>
            </p:cNvPr>
            <p:cNvSpPr/>
            <p:nvPr/>
          </p:nvSpPr>
          <p:spPr>
            <a:xfrm>
              <a:off x="6262648" y="2286450"/>
              <a:ext cx="174150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4D47CA-11AA-DA4E-9A25-57A226ACE721}"/>
                </a:ext>
              </a:extLst>
            </p:cNvPr>
            <p:cNvSpPr/>
            <p:nvPr/>
          </p:nvSpPr>
          <p:spPr>
            <a:xfrm>
              <a:off x="6255731" y="2798031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DABBDD-AB16-C84B-B0F7-C8F7CCB81A07}"/>
                </a:ext>
              </a:extLst>
            </p:cNvPr>
            <p:cNvSpPr/>
            <p:nvPr/>
          </p:nvSpPr>
          <p:spPr>
            <a:xfrm>
              <a:off x="6465383" y="2286450"/>
              <a:ext cx="107057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3F572E-2A50-BA49-BE6A-95FB846118A7}"/>
                </a:ext>
              </a:extLst>
            </p:cNvPr>
            <p:cNvSpPr/>
            <p:nvPr/>
          </p:nvSpPr>
          <p:spPr>
            <a:xfrm>
              <a:off x="6435904" y="2019252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87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558318-5CDA-E446-B7A5-AD5F47223BD1}"/>
                </a:ext>
              </a:extLst>
            </p:cNvPr>
            <p:cNvSpPr/>
            <p:nvPr/>
          </p:nvSpPr>
          <p:spPr>
            <a:xfrm>
              <a:off x="6599865" y="2286450"/>
              <a:ext cx="418704" cy="494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8F65DB-826B-C440-8AD1-3659A0290764}"/>
                </a:ext>
              </a:extLst>
            </p:cNvPr>
            <p:cNvSpPr/>
            <p:nvPr/>
          </p:nvSpPr>
          <p:spPr>
            <a:xfrm>
              <a:off x="6815130" y="2798031"/>
              <a:ext cx="4972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100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B805F5-83F5-4140-B7BB-557829A7A21D}"/>
                </a:ext>
              </a:extLst>
            </p:cNvPr>
            <p:cNvSpPr txBox="1"/>
            <p:nvPr/>
          </p:nvSpPr>
          <p:spPr>
            <a:xfrm>
              <a:off x="1813451" y="2175038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.1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7B1232-D80E-3A4D-9FAC-C5E8FE49F9B4}"/>
                </a:ext>
              </a:extLst>
            </p:cNvPr>
            <p:cNvSpPr txBox="1"/>
            <p:nvPr/>
          </p:nvSpPr>
          <p:spPr>
            <a:xfrm rot="16200000">
              <a:off x="985233" y="2294440"/>
              <a:ext cx="125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Frac Values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433501-C94A-F443-9593-78E837AF6105}"/>
                </a:ext>
              </a:extLst>
            </p:cNvPr>
            <p:cNvSpPr txBox="1"/>
            <p:nvPr/>
          </p:nvSpPr>
          <p:spPr>
            <a:xfrm>
              <a:off x="1841304" y="26356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" panose="020B0503020202020204" pitchFamily="34" charset="0"/>
                </a:rPr>
                <a:t>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6C6DB3-C51F-6840-AC64-91C25A3EE797}"/>
              </a:ext>
            </a:extLst>
          </p:cNvPr>
          <p:cNvSpPr txBox="1"/>
          <p:nvPr/>
        </p:nvSpPr>
        <p:spPr>
          <a:xfrm>
            <a:off x="483422" y="5460591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Selectivity(</a:t>
            </a:r>
            <a:r>
              <a:rPr lang="en-US" dirty="0" err="1"/>
              <a:t>Attr</a:t>
            </a:r>
            <a:r>
              <a:rPr lang="en-US" dirty="0"/>
              <a:t> &lt;= 25)?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8B21D-A9EA-534E-A4D7-65A63C847C74}"/>
              </a:ext>
            </a:extLst>
          </p:cNvPr>
          <p:cNvSpPr txBox="1"/>
          <p:nvPr/>
        </p:nvSpPr>
        <p:spPr>
          <a:xfrm>
            <a:off x="3313377" y="4883523"/>
            <a:ext cx="5830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 as a weighted sum of two distributions, where the weight of the FVs is the sum of the frequencies in the table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FVS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 + (1- ∑(FV </a:t>
            </a:r>
            <a:r>
              <a:rPr lang="en-US" dirty="0" err="1"/>
              <a:t>freqs</a:t>
            </a:r>
            <a:r>
              <a:rPr lang="en-US" dirty="0"/>
              <a:t>) x P</a:t>
            </a:r>
            <a:r>
              <a:rPr lang="en-US" baseline="-25000" dirty="0"/>
              <a:t>HIST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 = </a:t>
            </a:r>
          </a:p>
          <a:p>
            <a:r>
              <a:rPr lang="en-US" dirty="0"/>
              <a:t>.13 + (1-.19) x .205 = .296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E579C6-D18A-E740-8420-D0628CFD26FD}"/>
              </a:ext>
            </a:extLst>
          </p:cNvPr>
          <p:cNvGrpSpPr/>
          <p:nvPr/>
        </p:nvGrpSpPr>
        <p:grpSpPr>
          <a:xfrm>
            <a:off x="72736" y="3305581"/>
            <a:ext cx="3126759" cy="730107"/>
            <a:chOff x="72736" y="3305581"/>
            <a:chExt cx="3126759" cy="7301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1C4DFA-DBA5-F149-A82C-A28A158F793E}"/>
                </a:ext>
              </a:extLst>
            </p:cNvPr>
            <p:cNvSpPr/>
            <p:nvPr/>
          </p:nvSpPr>
          <p:spPr>
            <a:xfrm>
              <a:off x="628649" y="3305581"/>
              <a:ext cx="2570846" cy="730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E54225-9DB9-A34B-B241-F6D73E93B470}"/>
                </a:ext>
              </a:extLst>
            </p:cNvPr>
            <p:cNvSpPr txBox="1"/>
            <p:nvPr/>
          </p:nvSpPr>
          <p:spPr>
            <a:xfrm>
              <a:off x="72736" y="3429000"/>
              <a:ext cx="55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.13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3BE470-AD95-0447-93AB-8230E3F0A9B0}"/>
              </a:ext>
            </a:extLst>
          </p:cNvPr>
          <p:cNvGrpSpPr/>
          <p:nvPr/>
        </p:nvGrpSpPr>
        <p:grpSpPr>
          <a:xfrm>
            <a:off x="3943784" y="2990318"/>
            <a:ext cx="1386894" cy="1077122"/>
            <a:chOff x="3943784" y="2990318"/>
            <a:chExt cx="1386894" cy="107712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89C9B-2885-4244-8879-8EDEECF587F8}"/>
                </a:ext>
              </a:extLst>
            </p:cNvPr>
            <p:cNvSpPr/>
            <p:nvPr/>
          </p:nvSpPr>
          <p:spPr>
            <a:xfrm>
              <a:off x="3943784" y="3337333"/>
              <a:ext cx="1379316" cy="73010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20D2F-E9A1-4247-AF5F-23C1DBF295E5}"/>
                </a:ext>
              </a:extLst>
            </p:cNvPr>
            <p:cNvSpPr txBox="1"/>
            <p:nvPr/>
          </p:nvSpPr>
          <p:spPr>
            <a:xfrm>
              <a:off x="4371823" y="2990318"/>
              <a:ext cx="95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.205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0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9B6-059B-5241-BF94-16A35FBE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Multicolumn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4D21-0536-C049-85D0-132BBE4D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2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SELECT count(*) FROM people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WHERE state = ‘MA’ AND zip = ‘02459</a:t>
            </a:r>
            <a:r>
              <a:rPr lang="en-US" sz="2400" dirty="0"/>
              <a:t>’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AF611-506B-3E4F-9710-25505AEB0CEC}"/>
              </a:ext>
            </a:extLst>
          </p:cNvPr>
          <p:cNvCxnSpPr>
            <a:cxnSpLocks/>
          </p:cNvCxnSpPr>
          <p:nvPr/>
        </p:nvCxnSpPr>
        <p:spPr>
          <a:xfrm>
            <a:off x="1839190" y="3429000"/>
            <a:ext cx="2088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19CE4-AAB2-7E42-AA7E-8A930A3EBA19}"/>
              </a:ext>
            </a:extLst>
          </p:cNvPr>
          <p:cNvCxnSpPr>
            <a:cxnSpLocks/>
          </p:cNvCxnSpPr>
          <p:nvPr/>
        </p:nvCxnSpPr>
        <p:spPr>
          <a:xfrm>
            <a:off x="4963391" y="3429000"/>
            <a:ext cx="2195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C4D649-EA28-9642-A587-B53061676060}"/>
              </a:ext>
            </a:extLst>
          </p:cNvPr>
          <p:cNvSpPr txBox="1"/>
          <p:nvPr/>
        </p:nvSpPr>
        <p:spPr>
          <a:xfrm>
            <a:off x="1776845" y="3441413"/>
            <a:ext cx="1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1/50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DD42E-3FBF-AB4E-A6D2-158F7E6B3D2D}"/>
              </a:ext>
            </a:extLst>
          </p:cNvPr>
          <p:cNvSpPr txBox="1"/>
          <p:nvPr/>
        </p:nvSpPr>
        <p:spPr>
          <a:xfrm>
            <a:off x="4873335" y="3468197"/>
            <a:ext cx="20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1/1000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5B97-EB59-F141-AD0F-9DE27DE8058C}"/>
              </a:ext>
            </a:extLst>
          </p:cNvPr>
          <p:cNvSpPr txBox="1"/>
          <p:nvPr/>
        </p:nvSpPr>
        <p:spPr>
          <a:xfrm>
            <a:off x="716972" y="4153292"/>
            <a:ext cx="779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combined selectivity 1/(50 * 1000)?</a:t>
            </a:r>
          </a:p>
          <a:p>
            <a:r>
              <a:rPr lang="en-US" sz="2400" dirty="0"/>
              <a:t>No!  All 02459 zips are in MA, so true selectivity is 1/1000</a:t>
            </a:r>
          </a:p>
        </p:txBody>
      </p:sp>
    </p:spTree>
    <p:extLst>
      <p:ext uri="{BB962C8B-B14F-4D97-AF65-F5344CB8AC3E}">
        <p14:creationId xmlns:p14="http://schemas.microsoft.com/office/powerpoint/2010/main" val="26750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C44C-FAC8-A44F-B802-D15BA87C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Multicolumn Stats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1093-793C-0F4C-BCE0-19FDCA8C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 dependencies</a:t>
            </a:r>
          </a:p>
          <a:p>
            <a:pPr lvl="1"/>
            <a:r>
              <a:rPr lang="en-US" dirty="0"/>
              <a:t>For each pair A1, A2, compute the fraction FD</a:t>
            </a:r>
            <a:r>
              <a:rPr lang="en-US" baseline="-25000" dirty="0"/>
              <a:t>A1,A2</a:t>
            </a:r>
            <a:r>
              <a:rPr lang="en-US" dirty="0"/>
              <a:t> of values A2 that are completely determined by A1</a:t>
            </a:r>
          </a:p>
          <a:p>
            <a:pPr lvl="1"/>
            <a:r>
              <a:rPr lang="en-US" dirty="0"/>
              <a:t>E.g., for (state, zip), this is 1.0, because each distinct zip occurs in the same state</a:t>
            </a:r>
          </a:p>
          <a:p>
            <a:pPr lvl="1"/>
            <a:r>
              <a:rPr lang="en-US" dirty="0"/>
              <a:t>To estimate selectivity of a query with predicate over A1 and A2, replace the selectivity of A1 with FD</a:t>
            </a:r>
            <a:r>
              <a:rPr lang="en-US" baseline="-25000" dirty="0"/>
              <a:t>A1,A2</a:t>
            </a:r>
          </a:p>
          <a:p>
            <a:pPr lvl="1"/>
            <a:endParaRPr lang="en-US" baseline="-25000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SELECT count(*) FROM people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WHERE state = ‘MA’ AND zip = ‘02459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E17449-922F-3A4F-B007-C82B1BF1E471}"/>
              </a:ext>
            </a:extLst>
          </p:cNvPr>
          <p:cNvCxnSpPr>
            <a:cxnSpLocks/>
          </p:cNvCxnSpPr>
          <p:nvPr/>
        </p:nvCxnSpPr>
        <p:spPr>
          <a:xfrm>
            <a:off x="1839190" y="5631873"/>
            <a:ext cx="2088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7B9C6C-53E1-C34D-B112-4C38C395A819}"/>
              </a:ext>
            </a:extLst>
          </p:cNvPr>
          <p:cNvCxnSpPr>
            <a:cxnSpLocks/>
          </p:cNvCxnSpPr>
          <p:nvPr/>
        </p:nvCxnSpPr>
        <p:spPr>
          <a:xfrm>
            <a:off x="4963391" y="5631873"/>
            <a:ext cx="2195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0845DB-48CD-C948-A56D-200F54FD534D}"/>
              </a:ext>
            </a:extLst>
          </p:cNvPr>
          <p:cNvSpPr txBox="1"/>
          <p:nvPr/>
        </p:nvSpPr>
        <p:spPr>
          <a:xfrm>
            <a:off x="1776845" y="5644286"/>
            <a:ext cx="1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6802E-4D8D-FB4E-ACF0-D9621B937C3C}"/>
              </a:ext>
            </a:extLst>
          </p:cNvPr>
          <p:cNvSpPr txBox="1"/>
          <p:nvPr/>
        </p:nvSpPr>
        <p:spPr>
          <a:xfrm>
            <a:off x="4873335" y="5671070"/>
            <a:ext cx="20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selectivity 1/1000</a:t>
            </a:r>
          </a:p>
        </p:txBody>
      </p:sp>
    </p:spTree>
    <p:extLst>
      <p:ext uri="{BB962C8B-B14F-4D97-AF65-F5344CB8AC3E}">
        <p14:creationId xmlns:p14="http://schemas.microsoft.com/office/powerpoint/2010/main" val="28806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11DA-0CFE-B74D-A793-39B37DEE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Multicolumn Stats(3)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36F1-49C0-C24B-B3A4-5C08D85C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Value Pairs</a:t>
            </a:r>
          </a:p>
          <a:p>
            <a:r>
              <a:rPr lang="en-US" dirty="0"/>
              <a:t>Straightforward Extension of Frequent Value Lists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94D45-78AB-F84E-8F6B-C0219DBD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07727"/>
              </p:ext>
            </p:extLst>
          </p:nvPr>
        </p:nvGraphicFramePr>
        <p:xfrm>
          <a:off x="521277" y="3429000"/>
          <a:ext cx="4050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41">
                  <a:extLst>
                    <a:ext uri="{9D8B030D-6E8A-4147-A177-3AD203B41FA5}">
                      <a16:colId xmlns:a16="http://schemas.microsoft.com/office/drawing/2014/main" val="2143791638"/>
                    </a:ext>
                  </a:extLst>
                </a:gridCol>
                <a:gridCol w="1350241">
                  <a:extLst>
                    <a:ext uri="{9D8B030D-6E8A-4147-A177-3AD203B41FA5}">
                      <a16:colId xmlns:a16="http://schemas.microsoft.com/office/drawing/2014/main" val="1879476012"/>
                    </a:ext>
                  </a:extLst>
                </a:gridCol>
                <a:gridCol w="1350241">
                  <a:extLst>
                    <a:ext uri="{9D8B030D-6E8A-4147-A177-3AD203B41FA5}">
                      <a16:colId xmlns:a16="http://schemas.microsoft.com/office/drawing/2014/main" val="372971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513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F882C4-0081-4543-B899-74D159AD74C7}"/>
              </a:ext>
            </a:extLst>
          </p:cNvPr>
          <p:cNvSpPr txBox="1"/>
          <p:nvPr/>
        </p:nvSpPr>
        <p:spPr>
          <a:xfrm>
            <a:off x="4868141" y="3432770"/>
            <a:ext cx="388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Selectivity A1 = 7 and A2 = ‘A’</a:t>
            </a:r>
          </a:p>
          <a:p>
            <a:endParaRPr lang="en-US" sz="2400" dirty="0"/>
          </a:p>
          <a:p>
            <a:r>
              <a:rPr lang="en-US" sz="2400" dirty="0"/>
              <a:t>.09</a:t>
            </a:r>
          </a:p>
        </p:txBody>
      </p:sp>
    </p:spTree>
    <p:extLst>
      <p:ext uri="{BB962C8B-B14F-4D97-AF65-F5344CB8AC3E}">
        <p14:creationId xmlns:p14="http://schemas.microsoft.com/office/powerpoint/2010/main" val="34924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55FA-8DA4-6246-8C0C-1153E2E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046B-0087-BD48-9284-D45E006C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class, 75 minutes, on Zoom</a:t>
            </a:r>
          </a:p>
          <a:p>
            <a:r>
              <a:rPr lang="en-US" dirty="0"/>
              <a:t>Answers are all short answer or multiple choice</a:t>
            </a:r>
          </a:p>
          <a:p>
            <a:pPr lvl="1"/>
            <a:r>
              <a:rPr lang="en-US" dirty="0"/>
              <a:t>Write answers in provided text file template</a:t>
            </a:r>
          </a:p>
          <a:p>
            <a:r>
              <a:rPr lang="en-US" dirty="0"/>
              <a:t>5 minutes at end to upload to </a:t>
            </a:r>
            <a:r>
              <a:rPr lang="en-US" dirty="0" err="1"/>
              <a:t>Gradescope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something doesn’t work, you can email to us</a:t>
            </a:r>
          </a:p>
          <a:p>
            <a:endParaRPr lang="en-US" dirty="0"/>
          </a:p>
          <a:p>
            <a:r>
              <a:rPr lang="en-US" b="1" dirty="0"/>
              <a:t>Contact us if you need special accommodations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F437-A37C-0848-B0AF-28FD20A0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B19A-9739-634C-BF74-E85814C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Histograms + Frequent Values for each attribute</a:t>
            </a:r>
          </a:p>
          <a:p>
            <a:pPr lvl="1"/>
            <a:r>
              <a:rPr lang="en-US" dirty="0"/>
              <a:t>Configurable  number of bins/values</a:t>
            </a:r>
          </a:p>
          <a:p>
            <a:r>
              <a:rPr lang="en-US" dirty="0"/>
              <a:t>Number of distinct values for each column</a:t>
            </a:r>
          </a:p>
          <a:p>
            <a:r>
              <a:rPr lang="en-US" dirty="0"/>
              <a:t>Multicolumn Statistics </a:t>
            </a:r>
          </a:p>
          <a:p>
            <a:pPr lvl="1"/>
            <a:r>
              <a:rPr lang="en-US" dirty="0"/>
              <a:t>Functional dependencies for pairs of attributes</a:t>
            </a:r>
          </a:p>
          <a:p>
            <a:pPr lvl="1"/>
            <a:r>
              <a:rPr lang="en-US" dirty="0"/>
              <a:t>Number of distinct values of pairs of attributes</a:t>
            </a:r>
          </a:p>
          <a:p>
            <a:pPr lvl="1"/>
            <a:r>
              <a:rPr lang="en-US" dirty="0"/>
              <a:t>Frequent values for pairs of attributes</a:t>
            </a:r>
          </a:p>
          <a:p>
            <a:pPr lvl="1"/>
            <a:endParaRPr lang="en-US" dirty="0"/>
          </a:p>
          <a:p>
            <a:r>
              <a:rPr lang="en-US" dirty="0"/>
              <a:t>Multicolumn stats are only computed for user-specified column pairs, and only within the same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B47-A0B7-7340-834B-502B8CE8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Titanic Passengers Fares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D550-C7EB-2D45-83B8-CA46D1E5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289"/>
            <a:ext cx="8255577" cy="4351338"/>
          </a:xfrm>
        </p:spPr>
        <p:txBody>
          <a:bodyPr/>
          <a:lstStyle/>
          <a:p>
            <a:pPr lvl="1"/>
            <a:r>
              <a:rPr lang="en-US" dirty="0"/>
              <a:t>Non-uniform (most people paid base fare, a few paid a lot)</a:t>
            </a:r>
          </a:p>
          <a:p>
            <a:pPr lvl="1"/>
            <a:r>
              <a:rPr lang="en-US" dirty="0"/>
              <a:t>Some very frequent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AF708-1A70-AC46-B3DE-F0611721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17" y="231919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8791-D73F-7A43-AD9A-8ECECC8F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105A3D-AFA2-5947-9C7C-D76FFC03D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119337"/>
              </p:ext>
            </p:extLst>
          </p:nvPr>
        </p:nvGraphicFramePr>
        <p:xfrm>
          <a:off x="3867148" y="1374054"/>
          <a:ext cx="5110595" cy="306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536262-F215-DE4D-8F44-0373DEC3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2689"/>
              </p:ext>
            </p:extLst>
          </p:nvPr>
        </p:nvGraphicFramePr>
        <p:xfrm>
          <a:off x="796635" y="2109354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437916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71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513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FD440D-2D4E-554E-B62A-4453A77AF8CE}"/>
              </a:ext>
            </a:extLst>
          </p:cNvPr>
          <p:cNvSpPr txBox="1"/>
          <p:nvPr/>
        </p:nvSpPr>
        <p:spPr>
          <a:xfrm>
            <a:off x="166257" y="4798238"/>
            <a:ext cx="443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Q1. </a:t>
            </a:r>
            <a:r>
              <a:rPr lang="en-US" sz="2000" dirty="0"/>
              <a:t>Using just the histogram, estimate the selectivity of the predicate </a:t>
            </a:r>
            <a:r>
              <a:rPr lang="en-US" sz="2000" dirty="0" err="1"/>
              <a:t>Attr</a:t>
            </a:r>
            <a:r>
              <a:rPr lang="en-US" sz="2000" dirty="0"/>
              <a:t> &lt;=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8D1A1-CEB1-1E45-9367-2600AA14EBC8}"/>
              </a:ext>
            </a:extLst>
          </p:cNvPr>
          <p:cNvSpPr txBox="1"/>
          <p:nvPr/>
        </p:nvSpPr>
        <p:spPr>
          <a:xfrm>
            <a:off x="4831770" y="4782849"/>
            <a:ext cx="4145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Q2. </a:t>
            </a:r>
            <a:r>
              <a:rPr lang="en-US" sz="2000" dirty="0"/>
              <a:t>Using the histogram and the frequent values, estimate the selectivity of the predicate </a:t>
            </a:r>
            <a:r>
              <a:rPr lang="en-US" sz="2000" dirty="0" err="1"/>
              <a:t>Attr</a:t>
            </a:r>
            <a:r>
              <a:rPr lang="en-US" sz="2000" dirty="0"/>
              <a:t> &lt;=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858EF-1BE2-6640-BC89-4C4FC6CF58BD}"/>
              </a:ext>
            </a:extLst>
          </p:cNvPr>
          <p:cNvSpPr txBox="1"/>
          <p:nvPr/>
        </p:nvSpPr>
        <p:spPr>
          <a:xfrm>
            <a:off x="796635" y="1705819"/>
            <a:ext cx="260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 Values</a:t>
            </a:r>
          </a:p>
        </p:txBody>
      </p:sp>
    </p:spTree>
    <p:extLst>
      <p:ext uri="{BB962C8B-B14F-4D97-AF65-F5344CB8AC3E}">
        <p14:creationId xmlns:p14="http://schemas.microsoft.com/office/powerpoint/2010/main" val="117646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8791-D73F-7A43-AD9A-8ECECC8F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105A3D-AFA2-5947-9C7C-D76FFC03DF83}"/>
              </a:ext>
            </a:extLst>
          </p:cNvPr>
          <p:cNvGraphicFramePr>
            <a:graphicFrameLocks/>
          </p:cNvGraphicFramePr>
          <p:nvPr/>
        </p:nvGraphicFramePr>
        <p:xfrm>
          <a:off x="3867148" y="1374054"/>
          <a:ext cx="5110595" cy="306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536262-F215-DE4D-8F44-0373DEC3A421}"/>
              </a:ext>
            </a:extLst>
          </p:cNvPr>
          <p:cNvGraphicFramePr>
            <a:graphicFrameLocks noGrp="1"/>
          </p:cNvGraphicFramePr>
          <p:nvPr/>
        </p:nvGraphicFramePr>
        <p:xfrm>
          <a:off x="796635" y="2109354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437916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71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513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FD440D-2D4E-554E-B62A-4453A77AF8CE}"/>
              </a:ext>
            </a:extLst>
          </p:cNvPr>
          <p:cNvSpPr txBox="1"/>
          <p:nvPr/>
        </p:nvSpPr>
        <p:spPr>
          <a:xfrm>
            <a:off x="166257" y="4798238"/>
            <a:ext cx="443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Q1. </a:t>
            </a:r>
            <a:r>
              <a:rPr lang="en-US" sz="2000" dirty="0"/>
              <a:t>Using just the histogram, estimate the selectivity of the predicate </a:t>
            </a:r>
            <a:r>
              <a:rPr lang="en-US" sz="2000" dirty="0" err="1"/>
              <a:t>Attr</a:t>
            </a:r>
            <a:r>
              <a:rPr lang="en-US" sz="2000" dirty="0"/>
              <a:t> &lt;=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8D1A1-CEB1-1E45-9367-2600AA14EBC8}"/>
              </a:ext>
            </a:extLst>
          </p:cNvPr>
          <p:cNvSpPr txBox="1"/>
          <p:nvPr/>
        </p:nvSpPr>
        <p:spPr>
          <a:xfrm>
            <a:off x="4831770" y="4782849"/>
            <a:ext cx="4145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Q2. </a:t>
            </a:r>
            <a:r>
              <a:rPr lang="en-US" sz="2000" dirty="0"/>
              <a:t>Using the histogram and the frequent values, estimate the selectivity of the predicate </a:t>
            </a:r>
            <a:r>
              <a:rPr lang="en-US" sz="2000" dirty="0" err="1"/>
              <a:t>Attr</a:t>
            </a:r>
            <a:r>
              <a:rPr lang="en-US" sz="2000" dirty="0"/>
              <a:t> &lt;=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858EF-1BE2-6640-BC89-4C4FC6CF58BD}"/>
              </a:ext>
            </a:extLst>
          </p:cNvPr>
          <p:cNvSpPr txBox="1"/>
          <p:nvPr/>
        </p:nvSpPr>
        <p:spPr>
          <a:xfrm>
            <a:off x="796635" y="1705819"/>
            <a:ext cx="260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38B1E-41BE-B84E-B3A0-2E8D99B4BE8A}"/>
              </a:ext>
            </a:extLst>
          </p:cNvPr>
          <p:cNvSpPr/>
          <p:nvPr/>
        </p:nvSpPr>
        <p:spPr>
          <a:xfrm>
            <a:off x="4922828" y="1872118"/>
            <a:ext cx="1893607" cy="1837437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F5EAC-26C0-0D49-8CF4-0D9F995469F4}"/>
              </a:ext>
            </a:extLst>
          </p:cNvPr>
          <p:cNvSpPr/>
          <p:nvPr/>
        </p:nvSpPr>
        <p:spPr>
          <a:xfrm>
            <a:off x="794674" y="2434595"/>
            <a:ext cx="2438400" cy="1150270"/>
          </a:xfrm>
          <a:prstGeom prst="rect">
            <a:avLst/>
          </a:prstGeom>
          <a:solidFill>
            <a:schemeClr val="accent2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9FEF9-1087-514E-B2A1-2B7587D987A9}"/>
              </a:ext>
            </a:extLst>
          </p:cNvPr>
          <p:cNvSpPr txBox="1"/>
          <p:nvPr/>
        </p:nvSpPr>
        <p:spPr>
          <a:xfrm>
            <a:off x="2036618" y="4016242"/>
            <a:ext cx="13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0.21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D093F-8413-F045-B6A0-10C22AEE02EC}"/>
              </a:ext>
            </a:extLst>
          </p:cNvPr>
          <p:cNvSpPr txBox="1"/>
          <p:nvPr/>
        </p:nvSpPr>
        <p:spPr>
          <a:xfrm>
            <a:off x="166257" y="5680901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.12 + .25 + ½ x .3 = </a:t>
            </a:r>
            <a:r>
              <a:rPr lang="en-US" b="1" dirty="0">
                <a:latin typeface="Avenir Next" panose="020B0503020202020204" pitchFamily="34" charset="0"/>
              </a:rPr>
              <a:t>.52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14079-CC0A-8F46-9D50-D61C174252E8}"/>
              </a:ext>
            </a:extLst>
          </p:cNvPr>
          <p:cNvSpPr txBox="1"/>
          <p:nvPr/>
        </p:nvSpPr>
        <p:spPr>
          <a:xfrm>
            <a:off x="4831770" y="5881052"/>
            <a:ext cx="402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(.18) + (1-.21) x .52 = </a:t>
            </a:r>
            <a:r>
              <a:rPr lang="en-US" b="1" dirty="0">
                <a:latin typeface="Avenir Next" panose="020B0503020202020204" pitchFamily="34" charset="0"/>
              </a:rPr>
              <a:t>.5908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D2E7B-2A5A-9947-B679-759B6EBE81B5}"/>
              </a:ext>
            </a:extLst>
          </p:cNvPr>
          <p:cNvSpPr txBox="1"/>
          <p:nvPr/>
        </p:nvSpPr>
        <p:spPr>
          <a:xfrm>
            <a:off x="106913" y="2695410"/>
            <a:ext cx="13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.18</a:t>
            </a:r>
          </a:p>
        </p:txBody>
      </p:sp>
    </p:spTree>
    <p:extLst>
      <p:ext uri="{BB962C8B-B14F-4D97-AF65-F5344CB8AC3E}">
        <p14:creationId xmlns:p14="http://schemas.microsoft.com/office/powerpoint/2010/main" val="25224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769EB-912E-D540-A6E8-95D53AC5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5853"/>
            <a:ext cx="7886700" cy="2386293"/>
          </a:xfrm>
        </p:spPr>
      </p:pic>
    </p:spTree>
    <p:extLst>
      <p:ext uri="{BB962C8B-B14F-4D97-AF65-F5344CB8AC3E}">
        <p14:creationId xmlns:p14="http://schemas.microsoft.com/office/powerpoint/2010/main" val="413064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CC6-913D-CB47-A46C-84F4F73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CF06-F683-9941-8E44-4608A99A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44" y="1835899"/>
            <a:ext cx="8515350" cy="4351338"/>
          </a:xfrm>
        </p:spPr>
        <p:txBody>
          <a:bodyPr/>
          <a:lstStyle/>
          <a:p>
            <a:r>
              <a:rPr lang="en-US" dirty="0"/>
              <a:t>Main memory DB </a:t>
            </a:r>
          </a:p>
          <a:p>
            <a:pPr lvl="1"/>
            <a:r>
              <a:rPr lang="en-US" dirty="0"/>
              <a:t>Though many of the principles apply to disk as well</a:t>
            </a:r>
          </a:p>
          <a:p>
            <a:r>
              <a:rPr lang="en-US" dirty="0"/>
              <a:t>Primarily focused on high-performance read operations</a:t>
            </a:r>
          </a:p>
          <a:p>
            <a:pPr lvl="1"/>
            <a:r>
              <a:rPr lang="en-US" dirty="0"/>
              <a:t>Though there is a discussion of inserts and updates</a:t>
            </a:r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Batch-at-a-time “vectorized” processing</a:t>
            </a:r>
          </a:p>
          <a:p>
            <a:pPr lvl="2"/>
            <a:r>
              <a:rPr lang="en-US" dirty="0"/>
              <a:t>Good cache locality</a:t>
            </a:r>
          </a:p>
          <a:p>
            <a:pPr lvl="2"/>
            <a:r>
              <a:rPr lang="en-US" dirty="0"/>
              <a:t>Minimize overheads of lots of branches,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Column-wise operators, generated from patterns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F4B9-F32B-FF40-8AF2-D49ECF0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Primer: CPU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60CC-7B17-314C-B192-29C36D1A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92" y="1585586"/>
            <a:ext cx="8515350" cy="49072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Main memory latency ~ 100 cycles</a:t>
            </a:r>
          </a:p>
          <a:p>
            <a:r>
              <a:rPr lang="en-US" dirty="0"/>
              <a:t>L1 cache ~4 cycles</a:t>
            </a:r>
          </a:p>
          <a:p>
            <a:r>
              <a:rPr lang="en-US" dirty="0"/>
              <a:t>CPUs read cache lines</a:t>
            </a:r>
          </a:p>
          <a:p>
            <a:pPr lvl="1"/>
            <a:r>
              <a:rPr lang="en-US" dirty="0"/>
              <a:t>16-32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CPUs</a:t>
            </a:r>
            <a:r>
              <a:rPr lang="en-US" i="1" dirty="0"/>
              <a:t> Prefetch</a:t>
            </a:r>
            <a:r>
              <a:rPr lang="en-US" dirty="0"/>
              <a:t> data &amp; instructions</a:t>
            </a:r>
          </a:p>
          <a:p>
            <a:pPr lvl="1"/>
            <a:r>
              <a:rPr lang="en-US" dirty="0"/>
              <a:t>On a cache miss to address A, stream A, A+1, A+2, ... into cache</a:t>
            </a:r>
          </a:p>
          <a:p>
            <a:r>
              <a:rPr lang="en-US" dirty="0"/>
              <a:t>Implications: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/>
              <a:t>Sequential access to memory is much faster than random access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/>
              <a:t>If working set fits in cache, orders of magnitude faster than if not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/>
              <a:t>Jumping to random instructions can result in instruction misses and stalls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0F1F1F-8BD7-C749-A25B-C8D9705E333C}"/>
              </a:ext>
            </a:extLst>
          </p:cNvPr>
          <p:cNvGrpSpPr/>
          <p:nvPr/>
        </p:nvGrpSpPr>
        <p:grpSpPr>
          <a:xfrm>
            <a:off x="3694321" y="2299388"/>
            <a:ext cx="5594314" cy="1978895"/>
            <a:chOff x="440726" y="2495569"/>
            <a:chExt cx="8622592" cy="42294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D51E5B-3B5A-784D-97CC-3371C632BD0C}"/>
                </a:ext>
              </a:extLst>
            </p:cNvPr>
            <p:cNvSpPr/>
            <p:nvPr/>
          </p:nvSpPr>
          <p:spPr>
            <a:xfrm>
              <a:off x="1743075" y="2495569"/>
              <a:ext cx="1062990" cy="628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Core1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B7DC0E-64A6-834B-9264-DD0DB9FFD750}"/>
                </a:ext>
              </a:extLst>
            </p:cNvPr>
            <p:cNvSpPr/>
            <p:nvPr/>
          </p:nvSpPr>
          <p:spPr>
            <a:xfrm>
              <a:off x="1743075" y="3152477"/>
              <a:ext cx="1062990" cy="314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L1 Cache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BD4CF6-0785-C44E-91CF-0840567C0844}"/>
                </a:ext>
              </a:extLst>
            </p:cNvPr>
            <p:cNvSpPr/>
            <p:nvPr/>
          </p:nvSpPr>
          <p:spPr>
            <a:xfrm>
              <a:off x="1743075" y="3612216"/>
              <a:ext cx="2594610" cy="314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L2 Cache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58B873-3FA2-DA44-BFC0-0196034E6889}"/>
                </a:ext>
              </a:extLst>
            </p:cNvPr>
            <p:cNvSpPr/>
            <p:nvPr/>
          </p:nvSpPr>
          <p:spPr>
            <a:xfrm>
              <a:off x="3274695" y="2495569"/>
              <a:ext cx="1062990" cy="628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Core2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4AFB6-BAC3-D141-A12B-863AAD5D2665}"/>
                </a:ext>
              </a:extLst>
            </p:cNvPr>
            <p:cNvSpPr/>
            <p:nvPr/>
          </p:nvSpPr>
          <p:spPr>
            <a:xfrm>
              <a:off x="3274695" y="3152477"/>
              <a:ext cx="1062990" cy="314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L1 Cache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9596-519D-4E4F-8C86-65313BA7E3FB}"/>
                </a:ext>
              </a:extLst>
            </p:cNvPr>
            <p:cNvSpPr/>
            <p:nvPr/>
          </p:nvSpPr>
          <p:spPr>
            <a:xfrm>
              <a:off x="4806315" y="2523827"/>
              <a:ext cx="1062990" cy="628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Core1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B0153-3147-CE48-BFA6-8D1111AC66C0}"/>
                </a:ext>
              </a:extLst>
            </p:cNvPr>
            <p:cNvSpPr/>
            <p:nvPr/>
          </p:nvSpPr>
          <p:spPr>
            <a:xfrm>
              <a:off x="4806315" y="3180735"/>
              <a:ext cx="1062990" cy="314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L1 Cache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50E64C-B0BC-D241-BF99-51B4D5DDFAD8}"/>
                </a:ext>
              </a:extLst>
            </p:cNvPr>
            <p:cNvSpPr/>
            <p:nvPr/>
          </p:nvSpPr>
          <p:spPr>
            <a:xfrm>
              <a:off x="4806315" y="3640474"/>
              <a:ext cx="2594610" cy="314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L2 Cache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674BB-4ECE-9A46-B7AC-7E2F99557FFF}"/>
                </a:ext>
              </a:extLst>
            </p:cNvPr>
            <p:cNvSpPr/>
            <p:nvPr/>
          </p:nvSpPr>
          <p:spPr>
            <a:xfrm>
              <a:off x="6337935" y="2523827"/>
              <a:ext cx="1062990" cy="628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Core2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4DFCF2-5B0F-C84C-82FD-BA408AB66D4B}"/>
                </a:ext>
              </a:extLst>
            </p:cNvPr>
            <p:cNvSpPr/>
            <p:nvPr/>
          </p:nvSpPr>
          <p:spPr>
            <a:xfrm>
              <a:off x="6337935" y="3180735"/>
              <a:ext cx="1062990" cy="314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L1 Cache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6E7ECC-4319-7F47-9E96-BA287584CE09}"/>
                </a:ext>
              </a:extLst>
            </p:cNvPr>
            <p:cNvSpPr/>
            <p:nvPr/>
          </p:nvSpPr>
          <p:spPr>
            <a:xfrm>
              <a:off x="1743075" y="4128471"/>
              <a:ext cx="5657850" cy="3143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L3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FB6A51-EC42-4249-B8B1-A6948F0DE5B3}"/>
                </a:ext>
              </a:extLst>
            </p:cNvPr>
            <p:cNvSpPr/>
            <p:nvPr/>
          </p:nvSpPr>
          <p:spPr>
            <a:xfrm>
              <a:off x="1743075" y="5104465"/>
              <a:ext cx="5657850" cy="31432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System Memory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135327-7B3F-1243-B865-FEC835CE5BD0}"/>
                </a:ext>
              </a:extLst>
            </p:cNvPr>
            <p:cNvSpPr txBox="1"/>
            <p:nvPr/>
          </p:nvSpPr>
          <p:spPr>
            <a:xfrm>
              <a:off x="3714918" y="4592482"/>
              <a:ext cx="1714164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Memory Bus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CDE746-BD13-4649-8FC1-052C484B96BF}"/>
                </a:ext>
              </a:extLst>
            </p:cNvPr>
            <p:cNvSpPr txBox="1"/>
            <p:nvPr/>
          </p:nvSpPr>
          <p:spPr>
            <a:xfrm>
              <a:off x="7637929" y="3124220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 KB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868D1-2A62-0D46-A609-09AF07A80506}"/>
                </a:ext>
              </a:extLst>
            </p:cNvPr>
            <p:cNvSpPr txBox="1"/>
            <p:nvPr/>
          </p:nvSpPr>
          <p:spPr>
            <a:xfrm>
              <a:off x="7637929" y="3640473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 KB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1B9C5-AE07-1C46-BB3D-3A2E4622BD7A}"/>
                </a:ext>
              </a:extLst>
            </p:cNvPr>
            <p:cNvSpPr txBox="1"/>
            <p:nvPr/>
          </p:nvSpPr>
          <p:spPr>
            <a:xfrm>
              <a:off x="7656419" y="4128471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 MB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9E177-34AB-4D49-94D8-200414917D7D}"/>
                </a:ext>
              </a:extLst>
            </p:cNvPr>
            <p:cNvSpPr txBox="1"/>
            <p:nvPr/>
          </p:nvSpPr>
          <p:spPr>
            <a:xfrm>
              <a:off x="7656419" y="5104466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64 GB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95A0F7-3066-2548-A74E-4573F67439CF}"/>
                </a:ext>
              </a:extLst>
            </p:cNvPr>
            <p:cNvSpPr txBox="1"/>
            <p:nvPr/>
          </p:nvSpPr>
          <p:spPr>
            <a:xfrm>
              <a:off x="570996" y="3100832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 cycles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F2749D-06F2-784E-845A-7983C135D17E}"/>
                </a:ext>
              </a:extLst>
            </p:cNvPr>
            <p:cNvSpPr txBox="1"/>
            <p:nvPr/>
          </p:nvSpPr>
          <p:spPr>
            <a:xfrm>
              <a:off x="563599" y="3575699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 cycles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45A887-FD14-0642-8C8F-426CA8675650}"/>
                </a:ext>
              </a:extLst>
            </p:cNvPr>
            <p:cNvSpPr txBox="1"/>
            <p:nvPr/>
          </p:nvSpPr>
          <p:spPr>
            <a:xfrm>
              <a:off x="563599" y="4088051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36 cycles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32310-E6B4-C14C-9F18-370DC3E7B76A}"/>
                </a:ext>
              </a:extLst>
            </p:cNvPr>
            <p:cNvSpPr txBox="1"/>
            <p:nvPr/>
          </p:nvSpPr>
          <p:spPr>
            <a:xfrm>
              <a:off x="440726" y="4827465"/>
              <a:ext cx="1406899" cy="146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50-100ns</a:t>
              </a:r>
            </a:p>
            <a:p>
              <a:r>
                <a:rPr lang="en-US" sz="1050" dirty="0"/>
                <a:t>(~ 150-300 cycles)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5A6F8220-998F-1147-AA72-D54CC2B791B4}"/>
                </a:ext>
              </a:extLst>
            </p:cNvPr>
            <p:cNvSpPr/>
            <p:nvPr/>
          </p:nvSpPr>
          <p:spPr>
            <a:xfrm>
              <a:off x="3544309" y="5863310"/>
              <a:ext cx="1262006" cy="83371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SSD (Flash) Disk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4DE30C-9913-2542-93F9-AF4519B28532}"/>
                </a:ext>
              </a:extLst>
            </p:cNvPr>
            <p:cNvSpPr txBox="1"/>
            <p:nvPr/>
          </p:nvSpPr>
          <p:spPr>
            <a:xfrm>
              <a:off x="7637929" y="6080460"/>
              <a:ext cx="1406899" cy="644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51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D298-903A-1349-8721-448716D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Primer: Branch Mispredictions and Indirect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B93E-9E50-F548-978E-1FBF6031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 calls and if statements are both branches</a:t>
            </a:r>
          </a:p>
          <a:p>
            <a:r>
              <a:rPr lang="en-US" dirty="0"/>
              <a:t>CPUs try to predict which branches will be executed</a:t>
            </a:r>
          </a:p>
          <a:p>
            <a:pPr lvl="1"/>
            <a:r>
              <a:rPr lang="en-US" dirty="0"/>
              <a:t>Fetch instructions &amp; execute these branches before they happen</a:t>
            </a:r>
          </a:p>
          <a:p>
            <a:r>
              <a:rPr lang="en-US" dirty="0"/>
              <a:t>Some branches are hard to predict:</a:t>
            </a:r>
          </a:p>
          <a:p>
            <a:pPr lvl="1"/>
            <a:r>
              <a:rPr lang="en-US" dirty="0"/>
              <a:t>Nearly 50/50 or random loop conditions</a:t>
            </a:r>
          </a:p>
          <a:p>
            <a:pPr lvl="1"/>
            <a:r>
              <a:rPr lang="en-US" i="1" dirty="0"/>
              <a:t>Indirect </a:t>
            </a:r>
            <a:r>
              <a:rPr lang="en-US" dirty="0"/>
              <a:t>branches, or function calls via pointers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300" dirty="0" err="1">
                <a:latin typeface="Courier" pitchFamily="2" charset="0"/>
              </a:rPr>
              <a:t>FunctionPtr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myFun</a:t>
            </a:r>
            <a:r>
              <a:rPr lang="en-US" sz="2300" dirty="0">
                <a:latin typeface="Courier" pitchFamily="2" charset="0"/>
              </a:rPr>
              <a:t> = &amp;</a:t>
            </a:r>
            <a:r>
              <a:rPr lang="en-US" sz="2300" dirty="0" err="1">
                <a:latin typeface="Courier" pitchFamily="2" charset="0"/>
              </a:rPr>
              <a:t>aDatabaseOperation</a:t>
            </a:r>
            <a:endParaRPr lang="en-US" sz="2300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urier" pitchFamily="2" charset="0"/>
              </a:rPr>
              <a:t>…</a:t>
            </a:r>
          </a:p>
          <a:p>
            <a:pPr marL="914400" lvl="2" indent="0">
              <a:buNone/>
            </a:pPr>
            <a:r>
              <a:rPr lang="en-US" sz="2300" dirty="0">
                <a:latin typeface="Courier" pitchFamily="2" charset="0"/>
              </a:rPr>
              <a:t>(*</a:t>
            </a:r>
            <a:r>
              <a:rPr lang="en-US" sz="2300" dirty="0" err="1">
                <a:latin typeface="Courier" pitchFamily="2" charset="0"/>
              </a:rPr>
              <a:t>myFun</a:t>
            </a:r>
            <a:r>
              <a:rPr lang="en-US" sz="2300" dirty="0">
                <a:latin typeface="Courier" pitchFamily="2" charset="0"/>
              </a:rPr>
              <a:t>)(</a:t>
            </a:r>
            <a:r>
              <a:rPr lang="en-US" sz="2300" dirty="0" err="1">
                <a:latin typeface="Courier" pitchFamily="2" charset="0"/>
              </a:rPr>
              <a:t>x,y,z</a:t>
            </a:r>
            <a:r>
              <a:rPr lang="en-US" sz="2300" dirty="0">
                <a:latin typeface="Courier" pitchFamily="2" charset="0"/>
              </a:rPr>
              <a:t>) /* </a:t>
            </a:r>
            <a:r>
              <a:rPr lang="en-US" sz="2300" dirty="0">
                <a:latin typeface="Courier" pitchFamily="2" charset="0"/>
                <a:sym typeface="Wingdings" pitchFamily="2" charset="2"/>
              </a:rPr>
              <a:t>Object oriented programs do this a lot */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A branch misprediction results in flushing the instruction pipeline; new instructions must be reloaded from memory (not cache!)</a:t>
            </a:r>
          </a:p>
          <a:p>
            <a:r>
              <a:rPr lang="en-US" dirty="0"/>
              <a:t>Functions calls also have some overhead due to passing arguments, etc.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9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74A4-7B2E-C342-B563-4845740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row-oriented, record-at-a-time systems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DE1-46BD-3649-9472-C927C4B6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at a time </a:t>
            </a:r>
            <a:r>
              <a:rPr lang="en-US" dirty="0">
                <a:sym typeface="Wingdings" pitchFamily="2" charset="2"/>
              </a:rPr>
              <a:t> function call per record per op</a:t>
            </a:r>
          </a:p>
          <a:p>
            <a:pPr lvl="1"/>
            <a:r>
              <a:rPr lang="en-US" dirty="0">
                <a:sym typeface="Wingdings" pitchFamily="2" charset="2"/>
              </a:rPr>
              <a:t>Often operations are implemented as function pointers</a:t>
            </a:r>
          </a:p>
          <a:p>
            <a:pPr lvl="1"/>
            <a:r>
              <a:rPr lang="en-US" dirty="0">
                <a:sym typeface="Wingdings" pitchFamily="2" charset="2"/>
              </a:rPr>
              <a:t>Resulting in branch mispredictions</a:t>
            </a:r>
          </a:p>
          <a:p>
            <a:pPr lvl="2"/>
            <a:r>
              <a:rPr lang="en-US" dirty="0">
                <a:sym typeface="Wingdings" pitchFamily="2" charset="2"/>
              </a:rPr>
              <a:t>Operating on larger batches would amortize this cost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/>
              <a:t>Row-oriented </a:t>
            </a:r>
            <a:r>
              <a:rPr lang="en-US" dirty="0">
                <a:sym typeface="Wingdings" pitchFamily="2" charset="2"/>
              </a:rPr>
              <a:t> expensive field offset ops</a:t>
            </a:r>
          </a:p>
          <a:p>
            <a:pPr lvl="1"/>
            <a:r>
              <a:rPr lang="en-US" dirty="0">
                <a:sym typeface="Wingdings" pitchFamily="2" charset="2"/>
              </a:rPr>
              <a:t>Especially with variable length data</a:t>
            </a:r>
          </a:p>
          <a:p>
            <a:pPr lvl="1"/>
            <a:r>
              <a:rPr lang="en-US" dirty="0">
                <a:sym typeface="Wingdings" pitchFamily="2" charset="2"/>
              </a:rPr>
              <a:t>Resulting in difficult to predict random memory accesses</a:t>
            </a:r>
          </a:p>
          <a:p>
            <a:pPr lvl="2"/>
            <a:r>
              <a:rPr lang="en-US" dirty="0">
                <a:sym typeface="Wingdings" pitchFamily="2" charset="2"/>
              </a:rPr>
              <a:t>Since operations work a column-at-a-time (usually), column-stores avoid these random accesses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DFEBB7-CDD4-AF4A-9443-7C542DFED7EB}"/>
              </a:ext>
            </a:extLst>
          </p:cNvPr>
          <p:cNvGrpSpPr/>
          <p:nvPr/>
        </p:nvGrpSpPr>
        <p:grpSpPr>
          <a:xfrm>
            <a:off x="451104" y="5739082"/>
            <a:ext cx="8820150" cy="1034482"/>
            <a:chOff x="451104" y="5739082"/>
            <a:chExt cx="8820150" cy="103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DE710-63FA-3647-ADA0-A1C0EDED0202}"/>
                </a:ext>
              </a:extLst>
            </p:cNvPr>
            <p:cNvSpPr/>
            <p:nvPr/>
          </p:nvSpPr>
          <p:spPr>
            <a:xfrm>
              <a:off x="1804416" y="6176963"/>
              <a:ext cx="1024128" cy="51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59D31F-6732-A540-9904-9454FD3688C4}"/>
                </a:ext>
              </a:extLst>
            </p:cNvPr>
            <p:cNvSpPr/>
            <p:nvPr/>
          </p:nvSpPr>
          <p:spPr>
            <a:xfrm>
              <a:off x="2828544" y="6176963"/>
              <a:ext cx="1267968" cy="5120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6B0235-3DCC-0C4A-B3E1-4DA475F7AC98}"/>
                </a:ext>
              </a:extLst>
            </p:cNvPr>
            <p:cNvSpPr/>
            <p:nvPr/>
          </p:nvSpPr>
          <p:spPr>
            <a:xfrm>
              <a:off x="4096512" y="6176963"/>
              <a:ext cx="707136" cy="5120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A6320-79C9-9A4A-BDAF-A96C931E005A}"/>
                </a:ext>
              </a:extLst>
            </p:cNvPr>
            <p:cNvSpPr/>
            <p:nvPr/>
          </p:nvSpPr>
          <p:spPr>
            <a:xfrm>
              <a:off x="4803648" y="6175882"/>
              <a:ext cx="1024128" cy="5120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EAEE80-84A7-6341-8567-819B0BE75B00}"/>
                </a:ext>
              </a:extLst>
            </p:cNvPr>
            <p:cNvSpPr txBox="1"/>
            <p:nvPr/>
          </p:nvSpPr>
          <p:spPr>
            <a:xfrm>
              <a:off x="451104" y="5739082"/>
              <a:ext cx="67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F3 offset = Header[F1].</a:t>
              </a:r>
              <a:r>
                <a:rPr lang="en-US" i="1" dirty="0" err="1"/>
                <a:t>len</a:t>
              </a:r>
              <a:r>
                <a:rPr lang="en-US" i="1" dirty="0"/>
                <a:t> + Header[F2].</a:t>
              </a:r>
              <a:r>
                <a:rPr lang="en-US" i="1" dirty="0" err="1"/>
                <a:t>len</a:t>
              </a:r>
              <a:r>
                <a:rPr lang="en-US" i="1" dirty="0"/>
                <a:t> 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55F9AAD6-351A-ED4B-8C1A-B0BE6BFAE16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498592" y="5923748"/>
              <a:ext cx="1036320" cy="3881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287AFD-1ECA-7349-BBCE-399F045751B1}"/>
                </a:ext>
              </a:extLst>
            </p:cNvPr>
            <p:cNvSpPr txBox="1"/>
            <p:nvPr/>
          </p:nvSpPr>
          <p:spPr>
            <a:xfrm>
              <a:off x="6534912" y="5850234"/>
              <a:ext cx="2736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F3 address is result of arithmetic; load is unpredictable and random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8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C4A-44DE-074F-89E7-ABD935A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TPC-H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6120-D2EF-6D46-A5F4-F478A122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690689"/>
            <a:ext cx="8820150" cy="49775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</a:t>
            </a:r>
            <a:r>
              <a:rPr lang="en-US" dirty="0" err="1">
                <a:latin typeface="Courier" pitchFamily="2" charset="0"/>
              </a:rPr>
              <a:t>l_returnflag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r>
              <a:rPr lang="en-US" dirty="0" err="1">
                <a:latin typeface="Courier" pitchFamily="2" charset="0"/>
              </a:rPr>
              <a:t>l_linestatus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sum(</a:t>
            </a:r>
            <a:r>
              <a:rPr lang="en-US" dirty="0" err="1">
                <a:latin typeface="Courier" pitchFamily="2" charset="0"/>
              </a:rPr>
              <a:t>l_quantity</a:t>
            </a:r>
            <a:r>
              <a:rPr lang="en-US" dirty="0">
                <a:latin typeface="Courier" pitchFamily="2" charset="0"/>
              </a:rPr>
              <a:t>) AS </a:t>
            </a:r>
            <a:r>
              <a:rPr lang="en-US" dirty="0" err="1">
                <a:latin typeface="Courier" pitchFamily="2" charset="0"/>
              </a:rPr>
              <a:t>sum_qty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sum(</a:t>
            </a:r>
            <a:r>
              <a:rPr lang="en-US" dirty="0" err="1">
                <a:latin typeface="Courier" pitchFamily="2" charset="0"/>
              </a:rPr>
              <a:t>l_extendedprice</a:t>
            </a:r>
            <a:r>
              <a:rPr lang="en-US" dirty="0">
                <a:latin typeface="Courier" pitchFamily="2" charset="0"/>
              </a:rPr>
              <a:t>) AS </a:t>
            </a:r>
            <a:r>
              <a:rPr lang="en-US" dirty="0" err="1">
                <a:latin typeface="Courier" pitchFamily="2" charset="0"/>
              </a:rPr>
              <a:t>sum_base_price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sum(</a:t>
            </a:r>
            <a:r>
              <a:rPr lang="en-US" dirty="0" err="1">
                <a:latin typeface="Courier" pitchFamily="2" charset="0"/>
              </a:rPr>
              <a:t>l_extendedprice</a:t>
            </a:r>
            <a:r>
              <a:rPr lang="en-US" dirty="0">
                <a:latin typeface="Courier" pitchFamily="2" charset="0"/>
              </a:rPr>
              <a:t> * (1 - </a:t>
            </a:r>
            <a:r>
              <a:rPr lang="en-US" dirty="0" err="1">
                <a:latin typeface="Courier" pitchFamily="2" charset="0"/>
              </a:rPr>
              <a:t>l_discount</a:t>
            </a:r>
            <a:r>
              <a:rPr lang="en-US" dirty="0">
                <a:latin typeface="Courier" pitchFamily="2" charset="0"/>
              </a:rPr>
              <a:t>)) AS </a:t>
            </a:r>
            <a:r>
              <a:rPr lang="en-US" dirty="0" err="1">
                <a:latin typeface="Courier" pitchFamily="2" charset="0"/>
              </a:rPr>
              <a:t>sum_disc_price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sum(</a:t>
            </a:r>
            <a:r>
              <a:rPr lang="en-US" dirty="0" err="1">
                <a:latin typeface="Courier" pitchFamily="2" charset="0"/>
              </a:rPr>
              <a:t>l_extendedprice</a:t>
            </a:r>
            <a:r>
              <a:rPr lang="en-US" dirty="0">
                <a:latin typeface="Courier" pitchFamily="2" charset="0"/>
              </a:rPr>
              <a:t> * (1 - </a:t>
            </a:r>
            <a:r>
              <a:rPr lang="en-US" dirty="0" err="1">
                <a:latin typeface="Courier" pitchFamily="2" charset="0"/>
              </a:rPr>
              <a:t>l_discount</a:t>
            </a:r>
            <a:r>
              <a:rPr lang="en-US" dirty="0">
                <a:latin typeface="Courier" pitchFamily="2" charset="0"/>
              </a:rPr>
              <a:t>) * (1 + </a:t>
            </a:r>
            <a:r>
              <a:rPr lang="en-US" dirty="0" err="1">
                <a:latin typeface="Courier" pitchFamily="2" charset="0"/>
              </a:rPr>
              <a:t>l_tax</a:t>
            </a:r>
            <a:r>
              <a:rPr lang="en-US" dirty="0">
                <a:latin typeface="Courier" pitchFamily="2" charset="0"/>
              </a:rPr>
              <a:t>)) AS </a:t>
            </a:r>
            <a:r>
              <a:rPr lang="en-US" dirty="0" err="1">
                <a:latin typeface="Courier" pitchFamily="2" charset="0"/>
              </a:rPr>
              <a:t>sum_charge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avg(</a:t>
            </a:r>
            <a:r>
              <a:rPr lang="en-US" dirty="0" err="1">
                <a:latin typeface="Courier" pitchFamily="2" charset="0"/>
              </a:rPr>
              <a:t>l_quantity</a:t>
            </a:r>
            <a:r>
              <a:rPr lang="en-US" dirty="0">
                <a:latin typeface="Courier" pitchFamily="2" charset="0"/>
              </a:rPr>
              <a:t>) AS </a:t>
            </a:r>
            <a:r>
              <a:rPr lang="en-US" dirty="0" err="1">
                <a:latin typeface="Courier" pitchFamily="2" charset="0"/>
              </a:rPr>
              <a:t>avg_qty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avg(</a:t>
            </a:r>
            <a:r>
              <a:rPr lang="en-US" dirty="0" err="1">
                <a:latin typeface="Courier" pitchFamily="2" charset="0"/>
              </a:rPr>
              <a:t>l_extendedprice</a:t>
            </a:r>
            <a:r>
              <a:rPr lang="en-US" dirty="0">
                <a:latin typeface="Courier" pitchFamily="2" charset="0"/>
              </a:rPr>
              <a:t>) AS </a:t>
            </a:r>
            <a:r>
              <a:rPr lang="en-US" dirty="0" err="1">
                <a:latin typeface="Courier" pitchFamily="2" charset="0"/>
              </a:rPr>
              <a:t>avg_price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avg(</a:t>
            </a:r>
            <a:r>
              <a:rPr lang="en-US" dirty="0" err="1">
                <a:latin typeface="Courier" pitchFamily="2" charset="0"/>
              </a:rPr>
              <a:t>l_discount</a:t>
            </a:r>
            <a:r>
              <a:rPr lang="en-US" dirty="0">
                <a:latin typeface="Courier" pitchFamily="2" charset="0"/>
              </a:rPr>
              <a:t>) AS </a:t>
            </a:r>
            <a:r>
              <a:rPr lang="en-US" dirty="0" err="1">
                <a:latin typeface="Courier" pitchFamily="2" charset="0"/>
              </a:rPr>
              <a:t>avg_disc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count(*) AS </a:t>
            </a:r>
            <a:r>
              <a:rPr lang="en-US" dirty="0" err="1">
                <a:latin typeface="Courier" pitchFamily="2" charset="0"/>
              </a:rPr>
              <a:t>count_order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lineitem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l_shipdate</a:t>
            </a:r>
            <a:r>
              <a:rPr lang="en-US" dirty="0">
                <a:latin typeface="Courier" pitchFamily="2" charset="0"/>
              </a:rPr>
              <a:t> &lt;= date ’1998-09-02’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lineitem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WHERE </a:t>
            </a:r>
            <a:r>
              <a:rPr lang="en-US" dirty="0" err="1">
                <a:latin typeface="Courier" pitchFamily="2" charset="0"/>
              </a:rPr>
              <a:t>l_shipdate</a:t>
            </a:r>
            <a:r>
              <a:rPr lang="en-US" dirty="0">
                <a:latin typeface="Courier" pitchFamily="2" charset="0"/>
              </a:rPr>
              <a:t> &lt;= date ’1998-09-02’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l_returnflag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</a:t>
            </a:r>
            <a:r>
              <a:rPr lang="en-US" dirty="0" err="1">
                <a:latin typeface="Courier" pitchFamily="2" charset="0"/>
              </a:rPr>
              <a:t>l_linestatus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0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B60-B3CB-4349-9535-095A3DA6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Recap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9D64C-B430-9445-82D1-CA18376A8D4F}"/>
              </a:ext>
            </a:extLst>
          </p:cNvPr>
          <p:cNvGrpSpPr/>
          <p:nvPr/>
        </p:nvGrpSpPr>
        <p:grpSpPr>
          <a:xfrm>
            <a:off x="730278" y="3296181"/>
            <a:ext cx="2624792" cy="2494938"/>
            <a:chOff x="819148" y="3092450"/>
            <a:chExt cx="2892425" cy="38589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CC2F0E-B2D3-B540-AE3D-84F309555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2ED63-A4A2-9F43-A0D8-07484ED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97F1B1-0F8B-794E-87AE-2345200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52ECE-54F2-2147-887D-0C3DCDCB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2C2A2-B332-A74C-B61D-D56A2E4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46B02-2BDB-A14E-AC6E-99421A258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4D8805-8A7F-044E-B90A-E30EDA239D7A}"/>
                </a:ext>
              </a:extLst>
            </p:cNvPr>
            <p:cNvCxnSpPr>
              <a:cxnSpLocks noChangeShapeType="1"/>
              <a:endCxn id="5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3574A-9DE2-874A-9510-BB4E7AF28148}"/>
                </a:ext>
              </a:extLst>
            </p:cNvPr>
            <p:cNvCxnSpPr>
              <a:cxnSpLocks noChangeShapeType="1"/>
              <a:stCxn id="10" idx="0"/>
              <a:endCxn id="5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E7CFB6-016F-5F44-8926-8665459F975F}"/>
                </a:ext>
              </a:extLst>
            </p:cNvPr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FE5BB-5119-B840-A691-ACEE98FBD6F1}"/>
                </a:ext>
              </a:extLst>
            </p:cNvPr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C682CA-6346-914A-BFCB-EB34591B88D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1C70BB-BE9E-F249-B5E4-2A00A825A8A3}"/>
              </a:ext>
            </a:extLst>
          </p:cNvPr>
          <p:cNvSpPr/>
          <p:nvPr/>
        </p:nvSpPr>
        <p:spPr>
          <a:xfrm>
            <a:off x="4572000" y="1769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7E7D79-96C3-8F49-A347-FD40733F05D0}"/>
              </a:ext>
            </a:extLst>
          </p:cNvPr>
          <p:cNvSpPr/>
          <p:nvPr/>
        </p:nvSpPr>
        <p:spPr>
          <a:xfrm>
            <a:off x="4636328" y="2800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E08F3C-8EA1-2643-AB33-14457540B11A}"/>
              </a:ext>
            </a:extLst>
          </p:cNvPr>
          <p:cNvSpPr txBox="1"/>
          <p:nvPr/>
        </p:nvSpPr>
        <p:spPr>
          <a:xfrm>
            <a:off x="606838" y="469371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56B11-B24F-584B-826E-172928829299}"/>
              </a:ext>
            </a:extLst>
          </p:cNvPr>
          <p:cNvSpPr txBox="1"/>
          <p:nvPr/>
        </p:nvSpPr>
        <p:spPr>
          <a:xfrm>
            <a:off x="2409130" y="5147820"/>
            <a:ext cx="20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10K (cardinality)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DF339-68EF-8541-992B-754019EE3B72}"/>
              </a:ext>
            </a:extLst>
          </p:cNvPr>
          <p:cNvSpPr txBox="1"/>
          <p:nvPr/>
        </p:nvSpPr>
        <p:spPr>
          <a:xfrm>
            <a:off x="2560159" y="4772220"/>
            <a:ext cx="245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 (selectivity)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20319-A227-3849-A036-300182D07F66}"/>
              </a:ext>
            </a:extLst>
          </p:cNvPr>
          <p:cNvSpPr txBox="1"/>
          <p:nvPr/>
        </p:nvSpPr>
        <p:spPr>
          <a:xfrm>
            <a:off x="2394335" y="4404274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87B365-F188-6845-84DE-09A736AE7AB7}"/>
              </a:ext>
            </a:extLst>
          </p:cNvPr>
          <p:cNvSpPr txBox="1"/>
          <p:nvPr/>
        </p:nvSpPr>
        <p:spPr>
          <a:xfrm>
            <a:off x="1297967" y="362285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47A2-6B41-A34F-857C-DE19230CB640}"/>
              </a:ext>
            </a:extLst>
          </p:cNvPr>
          <p:cNvSpPr txBox="1"/>
          <p:nvPr/>
        </p:nvSpPr>
        <p:spPr>
          <a:xfrm>
            <a:off x="2960344" y="3629777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43D4D-775C-9944-82AF-534783631322}"/>
              </a:ext>
            </a:extLst>
          </p:cNvPr>
          <p:cNvSpPr txBox="1"/>
          <p:nvPr/>
        </p:nvSpPr>
        <p:spPr>
          <a:xfrm>
            <a:off x="2248780" y="291908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C4A75-E792-4A42-80C3-97E014042ADF}"/>
              </a:ext>
            </a:extLst>
          </p:cNvPr>
          <p:cNvSpPr txBox="1"/>
          <p:nvPr/>
        </p:nvSpPr>
        <p:spPr>
          <a:xfrm>
            <a:off x="878551" y="1599839"/>
            <a:ext cx="362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emp, dept, kids</a:t>
            </a:r>
          </a:p>
          <a:p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 &gt; 10k</a:t>
            </a:r>
          </a:p>
          <a:p>
            <a:r>
              <a:rPr lang="en-US" dirty="0"/>
              <a:t>AND </a:t>
            </a:r>
            <a:r>
              <a:rPr lang="en-US" dirty="0" err="1"/>
              <a:t>emp.dno</a:t>
            </a:r>
            <a:r>
              <a:rPr lang="en-US" dirty="0"/>
              <a:t> = </a:t>
            </a:r>
            <a:r>
              <a:rPr lang="en-US" dirty="0" err="1"/>
              <a:t>dept.dno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emp.eid</a:t>
            </a:r>
            <a:r>
              <a:rPr lang="en-US" dirty="0"/>
              <a:t> = </a:t>
            </a:r>
            <a:r>
              <a:rPr lang="en-US" dirty="0" err="1"/>
              <a:t>kids.eid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AE15F-E27A-A44D-951C-CAAF23115F91}"/>
              </a:ext>
            </a:extLst>
          </p:cNvPr>
          <p:cNvSpPr txBox="1"/>
          <p:nvPr/>
        </p:nvSpPr>
        <p:spPr>
          <a:xfrm>
            <a:off x="4655978" y="4259095"/>
            <a:ext cx="3817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For each plan alternative: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Estimate </a:t>
            </a:r>
            <a:r>
              <a:rPr lang="en-US" dirty="0" err="1"/>
              <a:t>selectivities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best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EEE0F-9E71-E64C-9BF0-F99A46AE0297}"/>
              </a:ext>
            </a:extLst>
          </p:cNvPr>
          <p:cNvSpPr txBox="1"/>
          <p:nvPr/>
        </p:nvSpPr>
        <p:spPr>
          <a:xfrm>
            <a:off x="1596870" y="5904357"/>
            <a:ext cx="19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Index vs scan?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F9B1C-6CBB-5343-AB69-0F7E27E56616}"/>
              </a:ext>
            </a:extLst>
          </p:cNvPr>
          <p:cNvSpPr txBox="1"/>
          <p:nvPr/>
        </p:nvSpPr>
        <p:spPr>
          <a:xfrm>
            <a:off x="146775" y="4034942"/>
            <a:ext cx="132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Join algo?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795D6-15E5-0142-AF4F-671492BDF2E5}"/>
                  </a:ext>
                </a:extLst>
              </p:cNvPr>
              <p:cNvSpPr txBox="1"/>
              <p:nvPr/>
            </p:nvSpPr>
            <p:spPr>
              <a:xfrm>
                <a:off x="-352217" y="2972728"/>
                <a:ext cx="2451217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𝑆𝑒𝑙𝑒𝑐𝑡𝑖𝑣𝑖𝑡𝑦</m:t>
                      </m:r>
                    </m:oMath>
                  </m:oMathPara>
                </a14:m>
                <a:endParaRPr lang="en-US" b="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= 0.01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795D6-15E5-0142-AF4F-671492BDF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217" y="2972728"/>
                <a:ext cx="2451217" cy="762773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3" grpId="0"/>
      <p:bldP spid="9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DDBA-5949-6842-B467-D2169670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5" y="0"/>
            <a:ext cx="7886700" cy="1325563"/>
          </a:xfrm>
        </p:spPr>
        <p:txBody>
          <a:bodyPr/>
          <a:lstStyle/>
          <a:p>
            <a:r>
              <a:rPr lang="en-US" dirty="0"/>
              <a:t>TPC-H Q1 in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9E4E5-A282-8849-9A98-CC8FAD8C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98" y="1325563"/>
            <a:ext cx="4640993" cy="5425089"/>
          </a:xfrm>
        </p:spPr>
      </p:pic>
    </p:spTree>
    <p:extLst>
      <p:ext uri="{BB962C8B-B14F-4D97-AF65-F5344CB8AC3E}">
        <p14:creationId xmlns:p14="http://schemas.microsoft.com/office/powerpoint/2010/main" val="188286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949F-CE2D-7544-9ED7-484E7156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Hand-optimized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A787-1CBF-864E-A0FE-BAF131C8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" y="1496441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static void tpch_query1(int n, int </a:t>
            </a:r>
            <a:r>
              <a:rPr lang="en-US" sz="1200" dirty="0" err="1">
                <a:latin typeface="Courier" pitchFamily="2" charset="0"/>
              </a:rPr>
              <a:t>hi_date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unsigned char*__restrict__ </a:t>
            </a:r>
            <a:r>
              <a:rPr lang="en-US" sz="1200" dirty="0" err="1">
                <a:latin typeface="Courier" pitchFamily="2" charset="0"/>
              </a:rPr>
              <a:t>p_returnflag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unsigned char*__restrict__ </a:t>
            </a:r>
            <a:r>
              <a:rPr lang="en-US" sz="1200" dirty="0" err="1">
                <a:latin typeface="Courier" pitchFamily="2" charset="0"/>
              </a:rPr>
              <a:t>p_linestatus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double*__restrict__        </a:t>
            </a:r>
            <a:r>
              <a:rPr lang="en-US" sz="1200" dirty="0" err="1">
                <a:latin typeface="Courier" pitchFamily="2" charset="0"/>
              </a:rPr>
              <a:t>p_quantity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double*__restrict__        </a:t>
            </a:r>
            <a:r>
              <a:rPr lang="en-US" sz="1200" dirty="0" err="1">
                <a:latin typeface="Courier" pitchFamily="2" charset="0"/>
              </a:rPr>
              <a:t>p_extendedprice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double*__restrict__        </a:t>
            </a:r>
            <a:r>
              <a:rPr lang="en-US" sz="1200" dirty="0" err="1">
                <a:latin typeface="Courier" pitchFamily="2" charset="0"/>
              </a:rPr>
              <a:t>p_discount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double*__restrict__        </a:t>
            </a:r>
            <a:r>
              <a:rPr lang="en-US" sz="1200" dirty="0" err="1">
                <a:latin typeface="Courier" pitchFamily="2" charset="0"/>
              </a:rPr>
              <a:t>p_tax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int*__restrict__           </a:t>
            </a:r>
            <a:r>
              <a:rPr lang="en-US" sz="1200" dirty="0" err="1">
                <a:latin typeface="Courier" pitchFamily="2" charset="0"/>
              </a:rPr>
              <a:t>p_shipdate</a:t>
            </a: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aggr_t1*__restrict__       </a:t>
            </a:r>
            <a:r>
              <a:rPr lang="en-US" sz="1200" dirty="0" err="1">
                <a:latin typeface="Courier" pitchFamily="2" charset="0"/>
              </a:rPr>
              <a:t>hashtab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{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   for(int 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=0; 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&lt;n; 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++)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if (</a:t>
            </a:r>
            <a:r>
              <a:rPr lang="en-US" sz="1200" dirty="0" err="1">
                <a:latin typeface="Courier" pitchFamily="2" charset="0"/>
              </a:rPr>
              <a:t>p_shipdate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 &lt;= </a:t>
            </a:r>
            <a:r>
              <a:rPr lang="en-US" sz="1200" dirty="0" err="1">
                <a:latin typeface="Courier" pitchFamily="2" charset="0"/>
              </a:rPr>
              <a:t>hi_date</a:t>
            </a:r>
            <a:r>
              <a:rPr lang="en-US" sz="1200" dirty="0">
                <a:latin typeface="Courier" pitchFamily="2" charset="0"/>
              </a:rPr>
              <a:t>) 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aggr_t1 *entry = </a:t>
            </a:r>
            <a:r>
              <a:rPr lang="en-US" sz="1200" dirty="0" err="1">
                <a:latin typeface="Courier" pitchFamily="2" charset="0"/>
              </a:rPr>
              <a:t>hashtab</a:t>
            </a:r>
            <a:r>
              <a:rPr lang="en-US" sz="1200" dirty="0">
                <a:latin typeface="Courier" pitchFamily="2" charset="0"/>
              </a:rPr>
              <a:t> +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    (</a:t>
            </a:r>
            <a:r>
              <a:rPr lang="en-US" sz="1200" dirty="0" err="1">
                <a:latin typeface="Courier" pitchFamily="2" charset="0"/>
              </a:rPr>
              <a:t>p_returnflag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]&lt;&lt;8) + </a:t>
            </a:r>
            <a:r>
              <a:rPr lang="en-US" sz="1200" dirty="0" err="1">
                <a:latin typeface="Courier" pitchFamily="2" charset="0"/>
              </a:rPr>
              <a:t>p_linestatus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double discount = </a:t>
            </a:r>
            <a:r>
              <a:rPr lang="en-US" sz="1200" dirty="0" err="1">
                <a:latin typeface="Courier" pitchFamily="2" charset="0"/>
              </a:rPr>
              <a:t>p_discount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double </a:t>
            </a:r>
            <a:r>
              <a:rPr lang="en-US" sz="1200" dirty="0" err="1">
                <a:latin typeface="Courier" pitchFamily="2" charset="0"/>
              </a:rPr>
              <a:t>extprice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p_extendedprice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entry-&gt;count++;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</a:t>
            </a:r>
            <a:r>
              <a:rPr lang="en-US" sz="1200" dirty="0" err="1">
                <a:latin typeface="Courier" pitchFamily="2" charset="0"/>
              </a:rPr>
              <a:t>sum_qty</a:t>
            </a:r>
            <a:r>
              <a:rPr lang="en-US" sz="1200" dirty="0">
                <a:latin typeface="Courier" pitchFamily="2" charset="0"/>
              </a:rPr>
              <a:t> += </a:t>
            </a:r>
            <a:r>
              <a:rPr lang="en-US" sz="1200" dirty="0" err="1">
                <a:latin typeface="Courier" pitchFamily="2" charset="0"/>
              </a:rPr>
              <a:t>p_quantity</a:t>
            </a:r>
            <a:r>
              <a:rPr lang="en-US" sz="1200" dirty="0">
                <a:latin typeface="Courier" pitchFamily="2" charset="0"/>
              </a:rPr>
              <a:t>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</a:t>
            </a:r>
            <a:r>
              <a:rPr lang="en-US" sz="1200" dirty="0" err="1">
                <a:latin typeface="Courier" pitchFamily="2" charset="0"/>
              </a:rPr>
              <a:t>sum_disc</a:t>
            </a:r>
            <a:r>
              <a:rPr lang="en-US" sz="1200" dirty="0">
                <a:latin typeface="Courier" pitchFamily="2" charset="0"/>
              </a:rPr>
              <a:t> += discount;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</a:t>
            </a:r>
            <a:r>
              <a:rPr lang="en-US" sz="1200" dirty="0" err="1">
                <a:latin typeface="Courier" pitchFamily="2" charset="0"/>
              </a:rPr>
              <a:t>sum_base_price</a:t>
            </a:r>
            <a:r>
              <a:rPr lang="en-US" sz="1200" dirty="0">
                <a:latin typeface="Courier" pitchFamily="2" charset="0"/>
              </a:rPr>
              <a:t> += </a:t>
            </a:r>
            <a:r>
              <a:rPr lang="en-US" sz="1200" dirty="0" err="1">
                <a:latin typeface="Courier" pitchFamily="2" charset="0"/>
              </a:rPr>
              <a:t>extprice</a:t>
            </a:r>
            <a:r>
              <a:rPr lang="en-US" sz="1200" dirty="0">
                <a:latin typeface="Courier" pitchFamily="2" charset="0"/>
              </a:rPr>
              <a:t>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</a:t>
            </a:r>
            <a:r>
              <a:rPr lang="en-US" sz="1200" dirty="0" err="1">
                <a:latin typeface="Courier" pitchFamily="2" charset="0"/>
              </a:rPr>
              <a:t>sum_disc_price</a:t>
            </a:r>
            <a:r>
              <a:rPr lang="en-US" sz="1200" dirty="0">
                <a:latin typeface="Courier" pitchFamily="2" charset="0"/>
              </a:rPr>
              <a:t> += (</a:t>
            </a:r>
            <a:r>
              <a:rPr lang="en-US" sz="1200" dirty="0" err="1">
                <a:latin typeface="Courier" pitchFamily="2" charset="0"/>
              </a:rPr>
              <a:t>extprice</a:t>
            </a:r>
            <a:r>
              <a:rPr lang="en-US" sz="1200" dirty="0">
                <a:latin typeface="Courier" pitchFamily="2" charset="0"/>
              </a:rPr>
              <a:t> *= (1-discount));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            entry-&gt;</a:t>
            </a:r>
            <a:r>
              <a:rPr lang="en-US" sz="1200" dirty="0" err="1">
                <a:latin typeface="Courier" pitchFamily="2" charset="0"/>
              </a:rPr>
              <a:t>sum_charge</a:t>
            </a:r>
            <a:r>
              <a:rPr lang="en-US" sz="1200" dirty="0">
                <a:latin typeface="Courier" pitchFamily="2" charset="0"/>
              </a:rPr>
              <a:t> += </a:t>
            </a:r>
            <a:r>
              <a:rPr lang="en-US" sz="1200" dirty="0" err="1">
                <a:latin typeface="Courier" pitchFamily="2" charset="0"/>
              </a:rPr>
              <a:t>extprice</a:t>
            </a:r>
            <a:r>
              <a:rPr lang="en-US" sz="1200" dirty="0">
                <a:latin typeface="Courier" pitchFamily="2" charset="0"/>
              </a:rPr>
              <a:t>*(1-p_tax[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]);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sz="1200" dirty="0">
                <a:latin typeface="Courier" pitchFamily="2" charset="0"/>
              </a:rPr>
              <a:t>}   }   }</a:t>
            </a:r>
          </a:p>
        </p:txBody>
      </p:sp>
    </p:spTree>
    <p:extLst>
      <p:ext uri="{BB962C8B-B14F-4D97-AF65-F5344CB8AC3E}">
        <p14:creationId xmlns:p14="http://schemas.microsoft.com/office/powerpoint/2010/main" val="266085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7E2E-5EF8-6A47-9489-2CF95EC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MonetDB</a:t>
            </a:r>
            <a:r>
              <a:rPr lang="en-US" dirty="0"/>
              <a:t>/X100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9546-AE63-8544-A219-1B64A27C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96" y="1690688"/>
            <a:ext cx="8412608" cy="51673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Record at a time </a:t>
            </a:r>
            <a:r>
              <a:rPr lang="en-US" dirty="0">
                <a:sym typeface="Wingdings" pitchFamily="2" charset="2"/>
              </a:rPr>
              <a:t> Batch (“Vector”) at a time</a:t>
            </a:r>
          </a:p>
          <a:p>
            <a:pPr lvl="1"/>
            <a:r>
              <a:rPr lang="en-US" dirty="0">
                <a:sym typeface="Wingdings" pitchFamily="2" charset="2"/>
              </a:rPr>
              <a:t>Each operator processes a whole batch, writes output vector</a:t>
            </a:r>
          </a:p>
          <a:p>
            <a:pPr lvl="1"/>
            <a:r>
              <a:rPr lang="en-US" dirty="0">
                <a:sym typeface="Wingdings" pitchFamily="2" charset="2"/>
              </a:rPr>
              <a:t>Amortizes cost of function calls</a:t>
            </a:r>
          </a:p>
          <a:p>
            <a:pPr lvl="1"/>
            <a:r>
              <a:rPr lang="en-US" dirty="0">
                <a:sym typeface="Wingdings" pitchFamily="2" charset="2"/>
              </a:rPr>
              <a:t>Keeps working set in cache</a:t>
            </a:r>
          </a:p>
          <a:p>
            <a:pPr lvl="1"/>
            <a:r>
              <a:rPr lang="en-US" dirty="0">
                <a:sym typeface="Wingdings" pitchFamily="2" charset="2"/>
              </a:rPr>
              <a:t>Good when there are multiple cores:  batches can run in parallel</a:t>
            </a:r>
          </a:p>
          <a:p>
            <a:pPr lvl="2"/>
            <a:r>
              <a:rPr lang="en-US" dirty="0">
                <a:sym typeface="Wingdings" pitchFamily="2" charset="2"/>
              </a:rPr>
              <a:t>Tricky for joins, will discuss more later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Row oriented  Column oriented</a:t>
            </a:r>
          </a:p>
          <a:p>
            <a:pPr lvl="1"/>
            <a:r>
              <a:rPr lang="en-US" dirty="0">
                <a:sym typeface="Wingdings" pitchFamily="2" charset="2"/>
              </a:rPr>
              <a:t>Operators iterate over values in a single column</a:t>
            </a:r>
          </a:p>
          <a:p>
            <a:pPr lvl="1"/>
            <a:r>
              <a:rPr lang="en-US" dirty="0">
                <a:sym typeface="Wingdings" pitchFamily="2" charset="2"/>
              </a:rPr>
              <a:t>No complex offset calculations</a:t>
            </a:r>
          </a:p>
          <a:p>
            <a:pPr lvl="1"/>
            <a:r>
              <a:rPr lang="en-US" dirty="0">
                <a:sym typeface="Wingdings" pitchFamily="2" charset="2"/>
              </a:rPr>
              <a:t>Batches read sequentially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Code generation to create type-specific op implementations</a:t>
            </a:r>
          </a:p>
          <a:p>
            <a:pPr lvl="1"/>
            <a:r>
              <a:rPr lang="en-US" dirty="0">
                <a:sym typeface="Wingdings" pitchFamily="2" charset="2"/>
              </a:rPr>
              <a:t>Query compiler emits calls to these directly (note </a:t>
            </a:r>
            <a:r>
              <a:rPr lang="en-US" dirty="0" err="1">
                <a:sym typeface="Wingdings" pitchFamily="2" charset="2"/>
              </a:rPr>
              <a:t>inlineable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Eliminates indirect function calls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021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B34D-D140-A743-92C9-2E11ED3C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2792-92DE-1840-8A75-3105761C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93" y="1337944"/>
            <a:ext cx="8417814" cy="5520056"/>
          </a:xfrm>
        </p:spPr>
        <p:txBody>
          <a:bodyPr>
            <a:normAutofit/>
          </a:bodyPr>
          <a:lstStyle/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any::1 +(any::1 </a:t>
            </a:r>
            <a:r>
              <a:rPr lang="en-US" sz="1600" dirty="0" err="1">
                <a:latin typeface="Courier" pitchFamily="2" charset="0"/>
              </a:rPr>
              <a:t>x,any</a:t>
            </a:r>
            <a:r>
              <a:rPr lang="en-US" sz="1600" dirty="0">
                <a:latin typeface="Courier" pitchFamily="2" charset="0"/>
              </a:rPr>
              <a:t>::1 y) plus = x + y  </a:t>
            </a:r>
          </a:p>
          <a:p>
            <a:pPr marL="11113" lvl="1" indent="0">
              <a:buNone/>
            </a:pPr>
            <a:endParaRPr lang="en-US" sz="1600" dirty="0"/>
          </a:p>
          <a:p>
            <a:pPr marL="11113" lvl="1" indent="0">
              <a:buNone/>
            </a:pPr>
            <a:r>
              <a:rPr lang="en-US" sz="1600" dirty="0"/>
              <a:t>becomes </a:t>
            </a:r>
          </a:p>
          <a:p>
            <a:pPr marL="11113" lvl="1" indent="0">
              <a:buNone/>
            </a:pPr>
            <a:endParaRPr lang="en-US" sz="1600" dirty="0">
              <a:latin typeface="Courier" pitchFamily="2" charset="0"/>
            </a:endParaRPr>
          </a:p>
          <a:p>
            <a:pPr marL="11113" lvl="1" indent="0">
              <a:buNone/>
            </a:pPr>
            <a:r>
              <a:rPr lang="en-US" sz="1600" dirty="0" err="1">
                <a:latin typeface="Courier" pitchFamily="2" charset="0"/>
              </a:rPr>
              <a:t>map_plus_double_col_double_col</a:t>
            </a:r>
            <a:r>
              <a:rPr lang="en-US" sz="1600" dirty="0">
                <a:latin typeface="Courier" pitchFamily="2" charset="0"/>
              </a:rPr>
              <a:t>(int n, 	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	double*__restrict__ res, 	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	double*__restrict__ col1, 	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	double*__restrict__ col2, 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	int*__restrict__ </a:t>
            </a:r>
            <a:r>
              <a:rPr lang="en-US" sz="1600" dirty="0" err="1">
                <a:latin typeface="Courier" pitchFamily="2" charset="0"/>
              </a:rPr>
              <a:t>sel</a:t>
            </a:r>
            <a:r>
              <a:rPr lang="en-US" sz="1600" dirty="0">
                <a:latin typeface="Courier" pitchFamily="2" charset="0"/>
              </a:rPr>
              <a:t>) 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{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if (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sel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 {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	for(int j=0;j&lt;n;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j++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) {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		int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 =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sel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[j];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		res[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] = col1[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] + col2[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];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	}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} else { 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	for(int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=0;i&lt;n;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++) 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		res[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] = col1[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] + col2[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]; </a:t>
            </a:r>
          </a:p>
          <a:p>
            <a:pPr marL="11113" lvl="1" indent="0">
              <a:buNone/>
            </a:pPr>
            <a:r>
              <a:rPr lang="en-US" sz="1600" dirty="0">
                <a:latin typeface="Courier" pitchFamily="2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946380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BF0E-BA77-FF41-BE25-135E93D1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3EAE8-4E1D-E04B-A49C-EDE5F4CC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898"/>
          <a:stretch/>
        </p:blipFill>
        <p:spPr>
          <a:xfrm>
            <a:off x="258666" y="2663802"/>
            <a:ext cx="7371174" cy="15303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D056617-E496-0C42-AFCC-FFCFF1BFD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70"/>
          <a:stretch/>
        </p:blipFill>
        <p:spPr>
          <a:xfrm>
            <a:off x="258666" y="1551615"/>
            <a:ext cx="7371174" cy="111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E2367-9C6B-1C45-AB62-771CE24F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" y="4136435"/>
            <a:ext cx="7156704" cy="386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46C0BF-54D7-E748-8FA3-58DAC2BB58F0}"/>
              </a:ext>
            </a:extLst>
          </p:cNvPr>
          <p:cNvSpPr txBox="1"/>
          <p:nvPr/>
        </p:nvSpPr>
        <p:spPr>
          <a:xfrm>
            <a:off x="402336" y="4767072"/>
            <a:ext cx="751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56x speedup vs Oracle, 52x vs MySQL</a:t>
            </a:r>
          </a:p>
          <a:p>
            <a:r>
              <a:rPr lang="en-US" dirty="0"/>
              <a:t>Withing a factor of 2 of hand-coded</a:t>
            </a:r>
          </a:p>
          <a:p>
            <a:endParaRPr lang="en-US" dirty="0"/>
          </a:p>
          <a:p>
            <a:r>
              <a:rPr lang="en-US" dirty="0"/>
              <a:t>Comparable speedups on other queries;  some are trickier, e.g., those with extensive joins.</a:t>
            </a:r>
          </a:p>
        </p:txBody>
      </p:sp>
    </p:spTree>
    <p:extLst>
      <p:ext uri="{BB962C8B-B14F-4D97-AF65-F5344CB8AC3E}">
        <p14:creationId xmlns:p14="http://schemas.microsoft.com/office/powerpoint/2010/main" val="1717382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3CC1-3BA7-724F-9783-0CB0E38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54E4-5BF0-D14D-B386-3E620B5D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memory resident workloads, CPU optimizations make a huge difference</a:t>
            </a:r>
          </a:p>
          <a:p>
            <a:r>
              <a:rPr lang="en-US" dirty="0"/>
              <a:t>Key optimizations</a:t>
            </a:r>
          </a:p>
          <a:p>
            <a:pPr lvl="1"/>
            <a:r>
              <a:rPr lang="en-US" dirty="0"/>
              <a:t>Batch at a time processing to promote sequential access, amortize function calls</a:t>
            </a:r>
          </a:p>
          <a:p>
            <a:pPr lvl="1"/>
            <a:r>
              <a:rPr lang="en-US" dirty="0"/>
              <a:t>Column oriented architecture and generated operators avoid expensive offset computations, indirect branches</a:t>
            </a:r>
          </a:p>
        </p:txBody>
      </p:sp>
    </p:spTree>
    <p:extLst>
      <p:ext uri="{BB962C8B-B14F-4D97-AF65-F5344CB8AC3E}">
        <p14:creationId xmlns:p14="http://schemas.microsoft.com/office/powerpoint/2010/main" val="300742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401-B5FC-A445-9DC6-FAA48E29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243486"/>
            <a:ext cx="8229600" cy="1143000"/>
          </a:xfrm>
        </p:spPr>
        <p:txBody>
          <a:bodyPr/>
          <a:lstStyle/>
          <a:p>
            <a:r>
              <a:rPr lang="en-US" dirty="0"/>
              <a:t>Selinger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B93-915D-074A-AE9D-1CBFA8F6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0629" y="1813146"/>
            <a:ext cx="9144000" cy="285747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/>
              <a:t>NCARD(R)</a:t>
            </a:r>
            <a:r>
              <a:rPr lang="en-US" dirty="0"/>
              <a:t>  - "relation cardinality" -  number of records in R</a:t>
            </a:r>
          </a:p>
          <a:p>
            <a:pPr marL="457200" lvl="1" indent="0">
              <a:buNone/>
            </a:pPr>
            <a:r>
              <a:rPr lang="en-US" b="1" dirty="0"/>
              <a:t>TCARD(R)</a:t>
            </a:r>
            <a:r>
              <a:rPr lang="en-US" dirty="0"/>
              <a:t> - # pages R occupies </a:t>
            </a:r>
          </a:p>
          <a:p>
            <a:pPr marL="457200" lvl="1" indent="0">
              <a:buNone/>
            </a:pPr>
            <a:r>
              <a:rPr lang="en-US" b="1" dirty="0"/>
              <a:t>ICARD(I)  </a:t>
            </a:r>
            <a:r>
              <a:rPr lang="en-US" dirty="0"/>
              <a:t>- # keys (distinct values) in index  I</a:t>
            </a:r>
          </a:p>
          <a:p>
            <a:pPr marL="457200" lvl="1" indent="0">
              <a:buNone/>
            </a:pPr>
            <a:r>
              <a:rPr lang="en-US" b="1" dirty="0"/>
              <a:t>NINDX(I)</a:t>
            </a:r>
            <a:r>
              <a:rPr lang="en-US" dirty="0"/>
              <a:t> - pages occupied by index I </a:t>
            </a:r>
          </a:p>
          <a:p>
            <a:pPr marL="457200" lvl="1" indent="0">
              <a:buNone/>
            </a:pPr>
            <a:r>
              <a:rPr lang="en-US" dirty="0"/>
              <a:t>Min and max keys in indexes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Modern databases use much more sophisticated stats – will look at Postgres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6533E-F356-D74D-B8EA-6A49D4C8E121}"/>
              </a:ext>
            </a:extLst>
          </p:cNvPr>
          <p:cNvSpPr txBox="1"/>
          <p:nvPr/>
        </p:nvSpPr>
        <p:spPr>
          <a:xfrm>
            <a:off x="130629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Estimate sizes of relations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Estimate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selectivities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Compute intermediate sizes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Evaluate cost of plan operations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12529CAC-2E26-344F-9E28-221AE2FA0594}"/>
              </a:ext>
            </a:extLst>
          </p:cNvPr>
          <p:cNvSpPr/>
          <p:nvPr/>
        </p:nvSpPr>
        <p:spPr>
          <a:xfrm>
            <a:off x="261256" y="388747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7DF6-2844-EF43-8AFB-120CC16D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8" y="274638"/>
            <a:ext cx="5342351" cy="1143000"/>
          </a:xfrm>
        </p:spPr>
        <p:txBody>
          <a:bodyPr/>
          <a:lstStyle/>
          <a:p>
            <a:r>
              <a:rPr lang="en-US" dirty="0"/>
              <a:t>Enumerating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1DE9-DA84-B34B-9B59-0B95FC9F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976499"/>
            <a:ext cx="8229600" cy="4525963"/>
          </a:xfrm>
        </p:spPr>
        <p:txBody>
          <a:bodyPr/>
          <a:lstStyle/>
          <a:p>
            <a:r>
              <a:rPr lang="en-US" dirty="0"/>
              <a:t>Selinger combines several heuristics with a search over join orders</a:t>
            </a:r>
          </a:p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Push down selections</a:t>
            </a:r>
          </a:p>
          <a:p>
            <a:pPr lvl="1"/>
            <a:r>
              <a:rPr lang="en-US" dirty="0"/>
              <a:t>Don’t consider cross products</a:t>
            </a:r>
          </a:p>
          <a:p>
            <a:pPr lvl="1"/>
            <a:r>
              <a:rPr lang="en-US" dirty="0"/>
              <a:t>Only “left deep” plans</a:t>
            </a:r>
          </a:p>
          <a:p>
            <a:pPr lvl="2"/>
            <a:r>
              <a:rPr lang="en-US" dirty="0"/>
              <a:t>Right side of all joins is base relation</a:t>
            </a:r>
          </a:p>
          <a:p>
            <a:r>
              <a:rPr lang="en-US" dirty="0"/>
              <a:t>Still have to order joins!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D500A-4B9E-D445-952F-1C8ADC8B8954}"/>
              </a:ext>
            </a:extLst>
          </p:cNvPr>
          <p:cNvSpPr txBox="1"/>
          <p:nvPr/>
        </p:nvSpPr>
        <p:spPr>
          <a:xfrm>
            <a:off x="118754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Estimate sizes of relations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Estimate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selectivities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Compute intermediate sizes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Evaluate cost of plan operations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9C2589BB-7CC9-414B-B2B5-E896D1571E92}"/>
              </a:ext>
            </a:extLst>
          </p:cNvPr>
          <p:cNvSpPr/>
          <p:nvPr/>
        </p:nvSpPr>
        <p:spPr>
          <a:xfrm>
            <a:off x="261257" y="1333129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D14E34-4DA7-7F45-9C12-E500150F1E50}"/>
              </a:ext>
            </a:extLst>
          </p:cNvPr>
          <p:cNvGrpSpPr/>
          <p:nvPr/>
        </p:nvGrpSpPr>
        <p:grpSpPr>
          <a:xfrm>
            <a:off x="5836556" y="2632301"/>
            <a:ext cx="2704289" cy="2614232"/>
            <a:chOff x="731545" y="3092450"/>
            <a:chExt cx="2980028" cy="40434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1751C-3747-0549-A9A9-B89FC1EDD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⨝ </a:t>
              </a:r>
              <a:r>
                <a:rPr kumimoji="1" lang="en-US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eno</a:t>
              </a:r>
              <a:r>
                <a:rPr kumimoji="1" lang="en-US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</a:t>
              </a:r>
              <a:r>
                <a:rPr kumimoji="1" lang="en-US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eno</a:t>
              </a:r>
              <a:endPara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D3AAD5-53C9-EE4F-8243-4619897B1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373" y="4584538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⨝ </a:t>
              </a:r>
              <a:r>
                <a:rPr kumimoji="1" lang="en-US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dno</a:t>
              </a:r>
              <a:r>
                <a:rPr kumimoji="1" lang="en-US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</a:t>
              </a:r>
              <a:r>
                <a:rPr kumimoji="1" lang="en-US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dno</a:t>
              </a:r>
              <a:endPara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12BA8-C5C9-D746-AB20-F8558F71F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45" y="6698707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7F4323-7392-4142-B267-981D7880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374" y="6755109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104527-04CB-B24C-9592-71A17E2DB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kids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D92DA9-D5FB-2B43-AD60-EC3ED5CAF7FB}"/>
                </a:ext>
              </a:extLst>
            </p:cNvPr>
            <p:cNvCxnSpPr>
              <a:cxnSpLocks noChangeShapeType="1"/>
              <a:endCxn id="8" idx="2"/>
            </p:cNvCxnSpPr>
            <p:nvPr/>
          </p:nvCxnSpPr>
          <p:spPr bwMode="auto">
            <a:xfrm flipV="1">
              <a:off x="967289" y="5060584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D97156-0C97-2F41-ADF5-DD1819C45CD3}"/>
                </a:ext>
              </a:extLst>
            </p:cNvPr>
            <p:cNvCxnSpPr>
              <a:cxnSpLocks noChangeShapeType="1"/>
              <a:endCxn id="8" idx="2"/>
            </p:cNvCxnSpPr>
            <p:nvPr/>
          </p:nvCxnSpPr>
          <p:spPr bwMode="auto">
            <a:xfrm flipH="1" flipV="1">
              <a:off x="1994404" y="5060584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9CA8E4-06AE-6A44-BF50-E24ECD28D6A4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V="1">
              <a:off x="1994404" y="3569505"/>
              <a:ext cx="755940" cy="101503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2CCBE-7153-4A41-93AF-10B2027B9EE5}"/>
                </a:ext>
              </a:extLst>
            </p:cNvPr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E02986-388A-6142-96CE-C7522123CD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56377" y="5545969"/>
              <a:ext cx="1" cy="126001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87549D-18F4-3F4A-8C56-20826EE0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582" y="3077347"/>
            <a:ext cx="71598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𝛔</a:t>
            </a:r>
            <a:r>
              <a:rPr kumimoji="1" lang="en-US" altLang="en-US" sz="1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sal</a:t>
            </a:r>
            <a:r>
              <a:rPr kumimoji="1" lang="en-US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&gt;10k</a:t>
            </a:r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0749D-AF51-DC41-BC94-3E380633FE2A}"/>
              </a:ext>
            </a:extLst>
          </p:cNvPr>
          <p:cNvSpPr txBox="1"/>
          <p:nvPr/>
        </p:nvSpPr>
        <p:spPr>
          <a:xfrm>
            <a:off x="5283135" y="2935390"/>
            <a:ext cx="127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Predicate push down</a:t>
            </a:r>
          </a:p>
        </p:txBody>
      </p:sp>
    </p:spTree>
    <p:extLst>
      <p:ext uri="{BB962C8B-B14F-4D97-AF65-F5344CB8AC3E}">
        <p14:creationId xmlns:p14="http://schemas.microsoft.com/office/powerpoint/2010/main" val="42822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Selinger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set of relations to join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/>
              <a:t>i</a:t>
            </a:r>
            <a:r>
              <a:rPr lang="en-US" sz="2400" dirty="0"/>
              <a:t> 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dirty="0"/>
              <a:t> = ∞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for a in S:  //a is a relation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= 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-a </a:t>
            </a:r>
            <a:r>
              <a:rPr lang="en-US" sz="2400" dirty="0"/>
              <a:t>+ </a:t>
            </a:r>
          </a:p>
          <a:p>
            <a:pPr marL="0" indent="0">
              <a:buNone/>
            </a:pPr>
            <a:r>
              <a:rPr lang="en-US" sz="2400" dirty="0"/>
              <a:t>				    min. cost to join (S-a) to a + </a:t>
            </a:r>
          </a:p>
          <a:p>
            <a:pPr marL="0" indent="0">
              <a:buNone/>
            </a:pPr>
            <a:r>
              <a:rPr lang="en-US" sz="2400" dirty="0"/>
              <a:t>				    min. access cost for a</a:t>
            </a:r>
          </a:p>
          <a:p>
            <a:pPr marL="0" indent="0">
              <a:buNone/>
            </a:pPr>
            <a:r>
              <a:rPr lang="en-US" sz="2400" dirty="0"/>
              <a:t>			if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 &lt;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optjoin</a:t>
            </a:r>
            <a:r>
              <a:rPr lang="en-US" sz="2400" dirty="0"/>
              <a:t>(S-a) joined optimally w/ a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564827" y="3913031"/>
            <a:ext cx="5510315" cy="377696"/>
            <a:chOff x="1360714" y="5210304"/>
            <a:chExt cx="5510315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2508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Cached in previous step!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5648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4 Relations: ABCD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Optjoin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A = best way to access A   </a:t>
            </a:r>
          </a:p>
          <a:p>
            <a:pPr marL="0" indent="0">
              <a:buNone/>
            </a:pPr>
            <a:r>
              <a:rPr lang="en-US" sz="2000" dirty="0"/>
              <a:t>	(e.g., sequential scan, </a:t>
            </a:r>
          </a:p>
          <a:p>
            <a:pPr marL="0" indent="0">
              <a:buNone/>
            </a:pPr>
            <a:r>
              <a:rPr lang="en-US" sz="2000" dirty="0"/>
              <a:t>	or predicate pushdown into index...)</a:t>
            </a:r>
          </a:p>
          <a:p>
            <a:pPr marL="0" indent="0">
              <a:buNone/>
            </a:pPr>
            <a:r>
              <a:rPr lang="en-US" sz="2000" dirty="0"/>
              <a:t>B = "      "           "            " B </a:t>
            </a:r>
          </a:p>
          <a:p>
            <a:pPr marL="0" indent="0">
              <a:buNone/>
            </a:pPr>
            <a:r>
              <a:rPr lang="en-US" sz="2000" dirty="0"/>
              <a:t>C = "      "           "            " C</a:t>
            </a:r>
          </a:p>
          <a:p>
            <a:pPr marL="0" indent="0">
              <a:buNone/>
            </a:pPr>
            <a:r>
              <a:rPr lang="en-US" sz="2000" dirty="0"/>
              <a:t>D = "      "           "            " 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{A,B} = AB or BA </a:t>
            </a:r>
          </a:p>
          <a:p>
            <a:pPr marL="0" indent="0">
              <a:buNone/>
            </a:pPr>
            <a:r>
              <a:rPr lang="en-US" sz="2000" dirty="0"/>
              <a:t>{A,C} = AC or CA </a:t>
            </a:r>
          </a:p>
          <a:p>
            <a:pPr marL="0" indent="0">
              <a:buNone/>
            </a:pPr>
            <a:r>
              <a:rPr lang="en-US" sz="2000" dirty="0"/>
              <a:t>{B,C} = BC or CB </a:t>
            </a:r>
          </a:p>
          <a:p>
            <a:pPr marL="0" indent="0">
              <a:buNone/>
            </a:pPr>
            <a:r>
              <a:rPr lang="en-US" sz="2000" dirty="0"/>
              <a:t>{A,D} </a:t>
            </a:r>
          </a:p>
          <a:p>
            <a:pPr marL="0" indent="0">
              <a:buNone/>
            </a:pPr>
            <a:r>
              <a:rPr lang="en-US" sz="2000" dirty="0"/>
              <a:t>{B,D} </a:t>
            </a:r>
          </a:p>
          <a:p>
            <a:pPr marL="0" indent="0">
              <a:buNone/>
            </a:pPr>
            <a:r>
              <a:rPr lang="en-US" sz="2000" dirty="0"/>
              <a:t>{C,D}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48DA8-F44E-E242-98B7-59C1CA94DC79}"/>
              </a:ext>
            </a:extLst>
          </p:cNvPr>
          <p:cNvSpPr txBox="1"/>
          <p:nvPr/>
        </p:nvSpPr>
        <p:spPr>
          <a:xfrm>
            <a:off x="6008582" y="4753492"/>
            <a:ext cx="305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Programming Table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07CA042-A4F3-9F4E-939D-0644E44D1A25}"/>
              </a:ext>
            </a:extLst>
          </p:cNvPr>
          <p:cNvGraphicFramePr>
            <a:graphicFrameLocks noGrp="1"/>
          </p:cNvGraphicFramePr>
          <p:nvPr/>
        </p:nvGraphicFramePr>
        <p:xfrm>
          <a:off x="6089605" y="15030"/>
          <a:ext cx="30543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83">
                  <a:extLst>
                    <a:ext uri="{9D8B030D-6E8A-4147-A177-3AD203B41FA5}">
                      <a16:colId xmlns:a16="http://schemas.microsoft.com/office/drawing/2014/main" val="276710247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746334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462080576"/>
                    </a:ext>
                  </a:extLst>
                </a:gridCol>
              </a:tblGrid>
              <a:tr h="252191">
                <a:tc>
                  <a:txBody>
                    <a:bodyPr/>
                    <a:lstStyle/>
                    <a:p>
                      <a:r>
                        <a:rPr lang="en-US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356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7079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45406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92530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01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7941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60922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4892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58901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181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90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93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77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14718-9925-6746-B499-F1472AC46A70}"/>
              </a:ext>
            </a:extLst>
          </p:cNvPr>
          <p:cNvGrpSpPr/>
          <p:nvPr/>
        </p:nvGrpSpPr>
        <p:grpSpPr>
          <a:xfrm>
            <a:off x="6096320" y="384048"/>
            <a:ext cx="3065041" cy="1103432"/>
            <a:chOff x="6084746" y="384048"/>
            <a:chExt cx="3065041" cy="11034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B61DDF-FF89-844F-8F75-5BED58F953DA}"/>
                </a:ext>
              </a:extLst>
            </p:cNvPr>
            <p:cNvSpPr/>
            <p:nvPr/>
          </p:nvSpPr>
          <p:spPr>
            <a:xfrm>
              <a:off x="6095392" y="384048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49F851-10F3-EA4F-88FA-8D37DC189205}"/>
                </a:ext>
              </a:extLst>
            </p:cNvPr>
            <p:cNvSpPr/>
            <p:nvPr/>
          </p:nvSpPr>
          <p:spPr>
            <a:xfrm>
              <a:off x="6094464" y="768806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E971-FA34-244D-A88D-67BB8B8BF020}"/>
                </a:ext>
              </a:extLst>
            </p:cNvPr>
            <p:cNvSpPr/>
            <p:nvPr/>
          </p:nvSpPr>
          <p:spPr>
            <a:xfrm>
              <a:off x="6084746" y="112172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F1156-CD73-784E-BB25-6410FB7C2867}"/>
              </a:ext>
            </a:extLst>
          </p:cNvPr>
          <p:cNvGrpSpPr/>
          <p:nvPr/>
        </p:nvGrpSpPr>
        <p:grpSpPr>
          <a:xfrm>
            <a:off x="6094464" y="1495914"/>
            <a:ext cx="3055323" cy="1124570"/>
            <a:chOff x="6082890" y="1506478"/>
            <a:chExt cx="3055323" cy="11245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AE2FC-DC4B-F441-A87B-765785A00CEF}"/>
                </a:ext>
              </a:extLst>
            </p:cNvPr>
            <p:cNvSpPr/>
            <p:nvPr/>
          </p:nvSpPr>
          <p:spPr>
            <a:xfrm>
              <a:off x="6083818" y="150647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BA3AE-D33F-FB4C-B031-D6C6F1174448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939928-6B89-1C4A-B4C1-0031995DB356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818"/>
            <a:ext cx="8229600" cy="5707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Optjoin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/>
              <a:t>			remove B:  compare  ({A,C})B to B({A,C}) </a:t>
            </a:r>
          </a:p>
          <a:p>
            <a:pPr marL="0" indent="0">
              <a:buNone/>
            </a:pPr>
            <a:r>
              <a:rPr lang="en-US" dirty="0"/>
              <a:t> 			remove C:  compare  C({A,B}) to ({A,B})C </a:t>
            </a:r>
          </a:p>
          <a:p>
            <a:pPr marL="0" indent="0">
              <a:buNone/>
            </a:pPr>
            <a:r>
              <a:rPr lang="en-US" dirty="0"/>
              <a:t>{A,C,D} = …</a:t>
            </a:r>
          </a:p>
          <a:p>
            <a:pPr marL="0" indent="0">
              <a:buNone/>
            </a:pPr>
            <a:r>
              <a:rPr lang="en-US" dirty="0"/>
              <a:t>{A,B,D} = …</a:t>
            </a:r>
          </a:p>
          <a:p>
            <a:pPr marL="0" indent="0">
              <a:buNone/>
            </a:pPr>
            <a:r>
              <a:rPr lang="en-US" dirty="0"/>
              <a:t>{B,C,D} = 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AA9AA-3357-7743-B4A9-A2C50511411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572000" y="1624576"/>
            <a:ext cx="1517605" cy="767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6710E-58F8-B041-841A-3F08D3446E10}"/>
              </a:ext>
            </a:extLst>
          </p:cNvPr>
          <p:cNvSpPr txBox="1"/>
          <p:nvPr/>
        </p:nvSpPr>
        <p:spPr>
          <a:xfrm>
            <a:off x="3446302" y="1077691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Already computed! </a:t>
            </a: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D54D28C-20C5-EA4F-BB69-846EAFA7DA3A}"/>
              </a:ext>
            </a:extLst>
          </p:cNvPr>
          <p:cNvGraphicFramePr>
            <a:graphicFrameLocks noGrp="1"/>
          </p:cNvGraphicFramePr>
          <p:nvPr/>
        </p:nvGraphicFramePr>
        <p:xfrm>
          <a:off x="6089605" y="14644"/>
          <a:ext cx="30543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443">
                  <a:extLst>
                    <a:ext uri="{9D8B030D-6E8A-4147-A177-3AD203B41FA5}">
                      <a16:colId xmlns:a16="http://schemas.microsoft.com/office/drawing/2014/main" val="2767102476"/>
                    </a:ext>
                  </a:extLst>
                </a:gridCol>
                <a:gridCol w="1254957">
                  <a:extLst>
                    <a:ext uri="{9D8B030D-6E8A-4147-A177-3AD203B41FA5}">
                      <a16:colId xmlns:a16="http://schemas.microsoft.com/office/drawing/2014/main" val="1274633409"/>
                    </a:ext>
                  </a:extLst>
                </a:gridCol>
                <a:gridCol w="646995">
                  <a:extLst>
                    <a:ext uri="{9D8B030D-6E8A-4147-A177-3AD203B41FA5}">
                      <a16:colId xmlns:a16="http://schemas.microsoft.com/office/drawing/2014/main" val="462080576"/>
                    </a:ext>
                  </a:extLst>
                </a:gridCol>
              </a:tblGrid>
              <a:tr h="252191">
                <a:tc>
                  <a:txBody>
                    <a:bodyPr/>
                    <a:lstStyle/>
                    <a:p>
                      <a:r>
                        <a:rPr lang="en-US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356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7079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45406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92530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01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7941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60922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4892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(CB)A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58901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181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(CB)D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90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93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((CB)D)A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77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CAF7D9-9079-2642-9D63-F65FBD50775B}"/>
              </a:ext>
            </a:extLst>
          </p:cNvPr>
          <p:cNvCxnSpPr>
            <a:cxnSpLocks/>
          </p:cNvCxnSpPr>
          <p:nvPr/>
        </p:nvCxnSpPr>
        <p:spPr>
          <a:xfrm flipV="1">
            <a:off x="4572000" y="3931921"/>
            <a:ext cx="1517605" cy="910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92E7C-F644-7248-9AE9-42CD74AF39EC}"/>
              </a:ext>
            </a:extLst>
          </p:cNvPr>
          <p:cNvGrpSpPr/>
          <p:nvPr/>
        </p:nvGrpSpPr>
        <p:grpSpPr>
          <a:xfrm>
            <a:off x="6089605" y="2915807"/>
            <a:ext cx="3055323" cy="1124570"/>
            <a:chOff x="6082890" y="1506478"/>
            <a:chExt cx="3055323" cy="112457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B01F99-EF7D-3C4A-A69F-7A94C7E0A448}"/>
                </a:ext>
              </a:extLst>
            </p:cNvPr>
            <p:cNvSpPr/>
            <p:nvPr/>
          </p:nvSpPr>
          <p:spPr>
            <a:xfrm>
              <a:off x="6083818" y="150647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672CB8-EFA2-E648-8809-B2BAA168EDA7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E5DD4C-DA00-B04C-83EA-C6453E7EFBF5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BA7FC-39A0-D844-8460-64CBE84C69DB}"/>
              </a:ext>
            </a:extLst>
          </p:cNvPr>
          <p:cNvGrpSpPr/>
          <p:nvPr/>
        </p:nvGrpSpPr>
        <p:grpSpPr>
          <a:xfrm>
            <a:off x="6088677" y="4058168"/>
            <a:ext cx="3055323" cy="750518"/>
            <a:chOff x="6082890" y="1880530"/>
            <a:chExt cx="3055323" cy="750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84E065-B612-CC49-9E12-7BF30C50846C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C233A6-F4BF-6242-AB3B-81B19720F90C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856" y="1115552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Have to enumerate all sets of size 1…n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subsets of set of size n = </a:t>
                </a:r>
              </a:p>
              <a:p>
                <a:pPr marL="0" indent="0">
                  <a:buNone/>
                </a:pPr>
                <a:r>
                  <a:rPr lang="en-US" dirty="0"/>
                  <a:t>    |power set of n| = </a:t>
                </a:r>
              </a:p>
              <a:p>
                <a:pPr marL="0" indent="0">
                  <a:buNone/>
                </a:pPr>
                <a:r>
                  <a:rPr lang="en-US" dirty="0"/>
                  <a:t>    2</a:t>
                </a:r>
                <a:r>
                  <a:rPr lang="en-US" baseline="30000" dirty="0"/>
                  <a:t>n</a:t>
                </a:r>
                <a:r>
                  <a:rPr lang="en-US" dirty="0"/>
                  <a:t> (here, n is number of relations)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 all binary strings of length N, where a 1 in the </a:t>
                </a:r>
                <a:r>
                  <a:rPr lang="en-US" dirty="0" err="1"/>
                  <a:t>ith</a:t>
                </a:r>
                <a:r>
                  <a:rPr lang="en-US" dirty="0"/>
                  <a:t> position indicates that relation </a:t>
                </a:r>
                <a:r>
                  <a:rPr lang="en-US" dirty="0" err="1"/>
                  <a:t>i</a:t>
                </a:r>
                <a:r>
                  <a:rPr lang="en-US" dirty="0"/>
                  <a:t> is included:</a:t>
                </a:r>
              </a:p>
              <a:p>
                <a:pPr marL="0" indent="0">
                  <a:buNone/>
                </a:pPr>
                <a:r>
                  <a:rPr lang="en-US" dirty="0"/>
                  <a:t>	001, 010, 100, … , 011, 111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56" y="1115552"/>
                <a:ext cx="8229600" cy="4525963"/>
              </a:xfrm>
              <a:blipFill>
                <a:blip r:embed="rId3"/>
                <a:stretch>
                  <a:fillRect l="-1387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2883</TotalTime>
  <Words>3093</Words>
  <Application>Microsoft Macintosh PowerPoint</Application>
  <PresentationFormat>On-screen Show (4:3)</PresentationFormat>
  <Paragraphs>561</Paragraphs>
  <Slides>35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Avenir Next</vt:lpstr>
      <vt:lpstr>Calibri</vt:lpstr>
      <vt:lpstr>Calibri Light</vt:lpstr>
      <vt:lpstr>Cambria Math</vt:lpstr>
      <vt:lpstr>Courier</vt:lpstr>
      <vt:lpstr>Helvetica</vt:lpstr>
      <vt:lpstr>Wingdings</vt:lpstr>
      <vt:lpstr>Office Theme</vt:lpstr>
      <vt:lpstr>1_Office Theme</vt:lpstr>
      <vt:lpstr>Histograms and Main Memory DBs</vt:lpstr>
      <vt:lpstr>Quiz Format</vt:lpstr>
      <vt:lpstr>Query Optimization Recap</vt:lpstr>
      <vt:lpstr>Selinger Statistics</vt:lpstr>
      <vt:lpstr>Enumerating Plans</vt:lpstr>
      <vt:lpstr>Selinger Algorithm</vt:lpstr>
      <vt:lpstr>Example</vt:lpstr>
      <vt:lpstr>Example (con’t)</vt:lpstr>
      <vt:lpstr>Complexity</vt:lpstr>
      <vt:lpstr>Complexity (cont.)</vt:lpstr>
      <vt:lpstr>Interesting Orders</vt:lpstr>
      <vt:lpstr>Improved Statistics</vt:lpstr>
      <vt:lpstr>Histogram Example</vt:lpstr>
      <vt:lpstr>Equi-depth Histogram</vt:lpstr>
      <vt:lpstr>Frequent Values </vt:lpstr>
      <vt:lpstr>Combining Frequent Values and Histograms</vt:lpstr>
      <vt:lpstr>Multicolumn Statistics</vt:lpstr>
      <vt:lpstr>Multicolumn Stats (2)</vt:lpstr>
      <vt:lpstr>Multicolumn Stats(3)</vt:lpstr>
      <vt:lpstr>Postgres Statistics</vt:lpstr>
      <vt:lpstr>Demo – Titanic Passengers Fares</vt:lpstr>
      <vt:lpstr>Study Break</vt:lpstr>
      <vt:lpstr>Study Break</vt:lpstr>
      <vt:lpstr>PowerPoint Presentation</vt:lpstr>
      <vt:lpstr>Overview</vt:lpstr>
      <vt:lpstr>Primer: CPU Performance</vt:lpstr>
      <vt:lpstr>Primer: Branch Mispredictions and Indirect Branches</vt:lpstr>
      <vt:lpstr>Why are row-oriented, record-at-a-time systems slow?</vt:lpstr>
      <vt:lpstr>Example: TPC-H Q1</vt:lpstr>
      <vt:lpstr>TPC-H Q1 in MySQL</vt:lpstr>
      <vt:lpstr>Hand-optimized Code</vt:lpstr>
      <vt:lpstr>MonetDB/X100</vt:lpstr>
      <vt:lpstr>Operator Example</vt:lpstr>
      <vt:lpstr>Performance Summary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Histograms and Main Memory DBs</dc:title>
  <dc:creator>Samuel R Madden</dc:creator>
  <cp:lastModifiedBy>Samuel R Madden</cp:lastModifiedBy>
  <cp:revision>37</cp:revision>
  <dcterms:created xsi:type="dcterms:W3CDTF">2021-03-22T20:47:07Z</dcterms:created>
  <dcterms:modified xsi:type="dcterms:W3CDTF">2021-03-24T21:07:59Z</dcterms:modified>
</cp:coreProperties>
</file>