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4" r:id="rId2"/>
    <p:sldId id="257" r:id="rId3"/>
    <p:sldId id="259" r:id="rId4"/>
    <p:sldId id="267" r:id="rId5"/>
    <p:sldId id="306" r:id="rId6"/>
    <p:sldId id="294" r:id="rId7"/>
    <p:sldId id="272" r:id="rId8"/>
    <p:sldId id="283" r:id="rId9"/>
    <p:sldId id="290" r:id="rId10"/>
    <p:sldId id="274" r:id="rId11"/>
    <p:sldId id="284" r:id="rId12"/>
    <p:sldId id="275" r:id="rId13"/>
    <p:sldId id="285" r:id="rId14"/>
    <p:sldId id="286" r:id="rId15"/>
    <p:sldId id="268" r:id="rId16"/>
    <p:sldId id="307" r:id="rId17"/>
    <p:sldId id="308" r:id="rId18"/>
    <p:sldId id="295" r:id="rId19"/>
    <p:sldId id="270" r:id="rId20"/>
    <p:sldId id="271" r:id="rId21"/>
    <p:sldId id="296" r:id="rId22"/>
    <p:sldId id="297" r:id="rId23"/>
    <p:sldId id="276" r:id="rId24"/>
    <p:sldId id="277" r:id="rId25"/>
    <p:sldId id="278" r:id="rId26"/>
    <p:sldId id="279" r:id="rId27"/>
    <p:sldId id="309" r:id="rId28"/>
    <p:sldId id="280" r:id="rId29"/>
    <p:sldId id="282" r:id="rId30"/>
    <p:sldId id="288" r:id="rId31"/>
    <p:sldId id="289" r:id="rId32"/>
    <p:sldId id="291" r:id="rId33"/>
    <p:sldId id="298" r:id="rId34"/>
    <p:sldId id="310" r:id="rId35"/>
    <p:sldId id="256" r:id="rId36"/>
    <p:sldId id="299" r:id="rId37"/>
    <p:sldId id="258" r:id="rId38"/>
    <p:sldId id="300" r:id="rId39"/>
    <p:sldId id="301" r:id="rId40"/>
    <p:sldId id="302" r:id="rId41"/>
    <p:sldId id="303" r:id="rId42"/>
    <p:sldId id="304" r:id="rId43"/>
    <p:sldId id="260" r:id="rId44"/>
    <p:sldId id="261" r:id="rId45"/>
    <p:sldId id="305" r:id="rId46"/>
  </p:sldIdLst>
  <p:sldSz cx="9144000" cy="6858000" type="screen4x3"/>
  <p:notesSz cx="6858000" cy="9144000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3"/>
    <p:restoredTop sz="94568"/>
  </p:normalViewPr>
  <p:slideViewPr>
    <p:cSldViewPr snapToGrid="0" snapToObjects="1">
      <p:cViewPr>
        <p:scale>
          <a:sx n="117" d="100"/>
          <a:sy n="117" d="100"/>
        </p:scale>
        <p:origin x="128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0018A4-46F7-5E4D-B0C0-86D4BA386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5F00-9FCC-6E4C-8967-06CAA9497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8F9527D-A7B7-2244-9BB8-2821A181EF26}" type="datetimeFigureOut">
              <a:rPr lang="en-US" altLang="en-US"/>
              <a:pPr>
                <a:defRPr/>
              </a:pPr>
              <a:t>2/28/21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EFD29-6755-7D48-8354-DE0A81AC26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11252-4110-064B-A31A-F6B88BF4FB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092BF0F-AB03-C14D-A973-90CDB76F22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48799-D901-374E-B535-D0C7337C4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BD1E1-7520-0845-85EC-B5CB4E82628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FED4EF4-BC6A-2440-90EB-BA2AFB7CF2C4}" type="datetimeFigureOut">
              <a:rPr lang="en-US"/>
              <a:pPr>
                <a:defRPr/>
              </a:pPr>
              <a:t>2/28/21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2D320C-2FBF-C648-8DCD-1EE9C615E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2BE29C-1B59-A248-89D9-253F71E0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C3B82-3372-7242-A09B-FC3C74F581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70209-DAA9-C34B-9A3B-9919E00EA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DFD7C4-4097-9C46-A1C9-75640DAC0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26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34E42257-9E6D-F44A-88F4-DF7555FE86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7CCBCA-EC33-A743-A85D-EB785B593BD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E464A108-F212-B642-A2A4-75C8C387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C604BD9-B15B-734F-B593-D8D083FDF2F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01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>
            <a:extLst>
              <a:ext uri="{FF2B5EF4-FFF2-40B4-BE49-F238E27FC236}">
                <a16:creationId xmlns:a16="http://schemas.microsoft.com/office/drawing/2014/main" id="{95145302-137A-B844-BF11-2A2572D792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0CE47D-F7E2-6544-AAFB-7F8C98FA7CD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823B9004-7D0E-634B-8970-6E63A154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D4F0E06-558A-6742-9B91-804404C1285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753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>
            <a:extLst>
              <a:ext uri="{FF2B5EF4-FFF2-40B4-BE49-F238E27FC236}">
                <a16:creationId xmlns:a16="http://schemas.microsoft.com/office/drawing/2014/main" id="{764C6739-96DD-2D44-9E97-CC3C7DC02B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12AF63-5833-7B47-8813-8C2CC5B6072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640E5870-ED0C-2D43-ABB7-D9A16D9C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12FB68DE-FAEE-6348-A435-D342DCEDC2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Catalog stores a list of available tables, TupleDesc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void addTable(DbFile d, TupleDesc 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 getTable(int tableid)‏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TupleDesc getTupleDesc(int tableid)‏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persisted to disk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43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>
            <a:extLst>
              <a:ext uri="{FF2B5EF4-FFF2-40B4-BE49-F238E27FC236}">
                <a16:creationId xmlns:a16="http://schemas.microsoft.com/office/drawing/2014/main" id="{DDAD16D3-F9C9-784C-886E-D445436FEB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991D67-105A-8540-B511-20F04C013C2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B3B1BEE7-A06A-B346-B057-7910E738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EC64AB9F-AAEF-434B-BE7A-67AF6CDD3A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Manages cache of pages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Evicts pages when cache is full [not lab 1]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All page accesses should use </a:t>
            </a:r>
            <a:r>
              <a:rPr lang="en-GB" dirty="0" err="1">
                <a:cs typeface="+mn-cs"/>
              </a:rPr>
              <a:t>getPage</a:t>
            </a:r>
            <a:endParaRPr lang="en-GB" dirty="0">
              <a:cs typeface="+mn-cs"/>
            </a:endParaRP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 from inside </a:t>
            </a:r>
            <a:r>
              <a:rPr lang="en-GB" dirty="0" err="1"/>
              <a:t>DbFile</a:t>
            </a:r>
            <a:r>
              <a:rPr lang="en-GB" dirty="0"/>
              <a:t>!</a:t>
            </a: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You will eventually implement 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locking for transactions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Flushing of pages for recovery</a:t>
            </a:r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6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>
            <a:extLst>
              <a:ext uri="{FF2B5EF4-FFF2-40B4-BE49-F238E27FC236}">
                <a16:creationId xmlns:a16="http://schemas.microsoft.com/office/drawing/2014/main" id="{9316BC8E-0745-1947-A998-ED31B5BFF8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D3891A-415C-C54B-8A02-3086254066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EF5D27DD-94B8-F943-A319-CA8117B1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7341A2C8-AF3D-6E49-B2DB-CF3493B1FD8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An array of </a:t>
            </a:r>
            <a:r>
              <a:rPr lang="en-GB" dirty="0" err="1"/>
              <a:t>HeapPages</a:t>
            </a:r>
            <a:r>
              <a:rPr lang="en-GB" dirty="0"/>
              <a:t> on disk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Javadoc</a:t>
            </a:r>
            <a:r>
              <a:rPr lang="en-GB" dirty="0"/>
              <a:t> is your friend!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Implement everything except </a:t>
            </a:r>
            <a:r>
              <a:rPr lang="en-GB" dirty="0" err="1"/>
              <a:t>addTuple</a:t>
            </a:r>
            <a:r>
              <a:rPr lang="en-GB" dirty="0"/>
              <a:t> and </a:t>
            </a:r>
            <a:r>
              <a:rPr lang="en-GB" dirty="0" err="1"/>
              <a:t>removeTuple</a:t>
            </a:r>
            <a:endParaRPr lang="en-GB" dirty="0"/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01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>
            <a:extLst>
              <a:ext uri="{FF2B5EF4-FFF2-40B4-BE49-F238E27FC236}">
                <a16:creationId xmlns:a16="http://schemas.microsoft.com/office/drawing/2014/main" id="{D9192E77-DCC9-A347-82F9-73BE41134A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602E6C-C90A-2D44-92D1-2677D33C05C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C1F82512-6283-7544-99DE-3C74D7AF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B99D5C7-905C-204A-96B7-C38E39E4237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Format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Header is a bitmap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Page contents are an array of fixed-length Tuples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Full page size =  </a:t>
            </a:r>
            <a:r>
              <a:rPr lang="en-GB" dirty="0" err="1">
                <a:cs typeface="+mn-cs"/>
              </a:rPr>
              <a:t>BufferPool.PAGE_SIZE</a:t>
            </a:r>
            <a:endParaRPr lang="en-GB" dirty="0">
              <a:cs typeface="+mn-cs"/>
            </a:endParaRP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Number of bits in Header = number of Tuples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Header size + size of tuples = </a:t>
            </a:r>
            <a:r>
              <a:rPr lang="en-GB" dirty="0" err="1">
                <a:cs typeface="+mn-cs"/>
              </a:rPr>
              <a:t>BufferPool.PAGE_SIZE</a:t>
            </a:r>
            <a:endParaRPr lang="en-GB" dirty="0">
              <a:cs typeface="+mn-cs"/>
            </a:endParaRP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Note </a:t>
            </a:r>
            <a:r>
              <a:rPr lang="en-GB" dirty="0" err="1">
                <a:cs typeface="+mn-cs"/>
              </a:rPr>
              <a:t>endianness</a:t>
            </a:r>
            <a:r>
              <a:rPr lang="en-GB" dirty="0">
                <a:cs typeface="+mn-cs"/>
              </a:rPr>
              <a:t>!</a:t>
            </a:r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09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>
            <a:extLst>
              <a:ext uri="{FF2B5EF4-FFF2-40B4-BE49-F238E27FC236}">
                <a16:creationId xmlns:a16="http://schemas.microsoft.com/office/drawing/2014/main" id="{45D2BE46-30CA-D44C-92F0-CFA0A284F7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01B998-A3A3-A748-86C7-771D67D4070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4053125A-E131-8640-B93B-936F886B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6308330-2C14-6C4D-B9BE-962D1BA43CD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991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>
            <a:extLst>
              <a:ext uri="{FF2B5EF4-FFF2-40B4-BE49-F238E27FC236}">
                <a16:creationId xmlns:a16="http://schemas.microsoft.com/office/drawing/2014/main" id="{A78D00BD-9832-5845-8D66-483363AD2F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251F1-ED68-5A43-A20A-BA3FC993DC9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D652E35B-A27C-9446-9FA2-36BA5C68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C4059B71-609A-3048-BD6D-22CC3A1254E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8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>
            <a:extLst>
              <a:ext uri="{FF2B5EF4-FFF2-40B4-BE49-F238E27FC236}">
                <a16:creationId xmlns:a16="http://schemas.microsoft.com/office/drawing/2014/main" id="{734BF0E6-943E-9B4C-AA8E-57ED166F9E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6C2DEF-CAB2-5C40-8E8F-FF1357FAF43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957E79EE-0976-5848-B25C-F2A2DB6B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E113069-20AB-3245-91C2-94EF86A0BC4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7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0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21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4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27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23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5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0466A79D-5DD0-7642-930C-F0251CADBD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D745D8-2AD2-5D44-9410-93D16929833C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580CF9D4-5670-204B-B349-AB99C98D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A82397E-3913-3C4B-B7D8-50DFA002B37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96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7A72A3EA-C8B9-F04B-A69E-A9162970FF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691128-6A40-8F4A-9D2F-B4E9C09D63B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0597F2ED-A091-9C4B-8637-E4961077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7898060-8B97-5040-9E70-9AB0D0CCC3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9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51DD-0108-D742-9998-B78FCF73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3D59-5341-9847-A100-7CA7901E0FDF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810D-B2D6-3A40-8409-A6C1E29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5E12-C99B-584F-89D2-FFB4941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E4568-CD3E-5C41-B638-B6A0D5B6F27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7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9C8C-38DB-9E47-9C37-6BB47E29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0217A-A3EA-8B43-8060-829D1A3CF9EC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7AD3-396A-6E42-821B-BF07CF2B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9F77-8726-8648-B796-F0661690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0C420-CB8A-204F-A537-C0CBD95F413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86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500D-B964-2442-A7AB-B3BE6AF9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F72AF-DE08-4A44-8BF1-2C3A64282A74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E798-CE72-4742-8B9A-ABCEA810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C64D-76F1-384A-93F6-5C74CAA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3191B-BB12-E043-9AF0-505C1D64472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087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28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84BFE8-5017-2A49-ADDC-D8898F4596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0E4688-3C59-0145-8F43-77959A214FA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B185DA-4872-D64E-A6E4-8B31CA85B1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9DEC3-1CA3-A94E-AE6F-9DCD8D812D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800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0A66-E8EA-3646-A16C-E050A9BE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F8BFB-C0F7-574D-8320-E40DD72593E6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1E84-2300-5347-B39E-1DC7831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8C94-98F4-EF40-B59C-007655F6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1F40A-CF65-D24F-AB70-E5142421FE7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41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D1DC-1DE8-D94F-98FA-4E7E7F46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C847-2395-CB4F-9CA9-D2EE0F09F0B5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1898-E6F3-B444-9921-2A69AB3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3E63-43DC-394D-943D-6DF815A0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61653-AB6A-5C46-8AFE-5179122C4E8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0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15D20-4442-2541-A6C3-7CD0828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390D-BB5E-5E45-9FE0-CF476389C924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A8623-2352-9545-A9D7-0775D8B1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985B61-FE32-E640-8152-1E0B40C1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96E30-ECA1-BB4F-BD60-931AD38286D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57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A9D8B1-AEF4-1241-8F3D-97BEA0F4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671F-352E-CF4F-B318-07F40C7CC9BC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CFE26D-FB0F-284C-9462-6F5A5E43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132A35-F0F4-F14E-B5F1-2DF7B709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8FC9A-80E6-3343-AF15-0EC57BE8E05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174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401B39-9644-5F4F-A3CF-471ACBF6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7EA2F-85A4-DA4B-9B65-92855970A4FB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0842C7E-6448-B949-9798-F0003A93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A0380F-2692-394E-BE42-FD31C5A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18338-2F2C-B142-AFF7-433000426B4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75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F904664-3349-4540-B435-89919324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569D-9891-0349-96EC-E57B954BBC6D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26D604-B29D-D940-AC4F-E06BB1D2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C757D2-91B7-DB43-9899-310D5197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D2C46-A7DD-4944-885A-D58AB47D4E6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6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70ACDB-CA1A-E74B-A084-EDAF0EFF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EF98-4821-4A4A-964C-285471A73F55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BEE5-280F-B640-9EBB-929886F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C91291-F190-6645-86FD-6969F63E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AD1E-A726-844A-93ED-8E1C006A17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2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06C26C-856F-D940-BE16-D446FE92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1470-C085-E940-BC61-0BA64C97585F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9E2E7F-809C-6D41-BA28-311B496C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59373-8F41-BF46-9F2C-407EC702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7CA4F-B2A3-454D-8655-DB39F542E21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71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032ED5-2F92-CC41-A565-4F4727A651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3BCAB0-72F8-C246-8247-BE8E89B41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D905-5011-DC44-94AD-F99DDC7D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4746E22-E77A-794C-8955-851AACCB26BD}" type="datetime1">
              <a:rPr lang="ja-JP" altLang="en-US"/>
              <a:pPr>
                <a:defRPr/>
              </a:pPr>
              <a:t>2021/2/28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120F-2A11-DE43-84CC-52F54C78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9F1-45A7-1E4E-A7FD-877FDA8BB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EEAD9F3-E521-FB4A-9825-E27692722D7A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B077C8BC-61D7-5A47-B73F-1428C9925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6.830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6FBF4-3E58-5141-9973-C0D87E95D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Normalization Recap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Database Internals</a:t>
            </a:r>
          </a:p>
          <a:p>
            <a:pPr>
              <a:defRPr/>
            </a:pPr>
            <a:r>
              <a:rPr lang="en-US" dirty="0" err="1"/>
              <a:t>SimpleDB</a:t>
            </a:r>
            <a:r>
              <a:rPr lang="en-US" dirty="0"/>
              <a:t> Overview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3/1/2021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102D-4C7D-294C-A516-CDEE53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39F0-F370-7648-8DC3-75ED7C03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 Control</a:t>
            </a:r>
          </a:p>
          <a:p>
            <a:r>
              <a:rPr lang="en-US" dirty="0"/>
              <a:t>Query Rewriting</a:t>
            </a:r>
          </a:p>
          <a:p>
            <a:r>
              <a:rPr lang="en-US" dirty="0"/>
              <a:t>Plan Formulation (SQL </a:t>
            </a:r>
            <a:r>
              <a:rPr lang="en-US" dirty="0">
                <a:sym typeface="Wingdings" pitchFamily="2" charset="2"/>
              </a:rPr>
              <a:t> Tree)</a:t>
            </a:r>
          </a:p>
          <a:p>
            <a:r>
              <a:rPr lang="en-US" dirty="0">
                <a:sym typeface="Wingdings" pitchFamily="2" charset="2"/>
              </a:rPr>
              <a:t>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AD4B-55D5-9540-BAFA-67A6CA11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C530-EBB0-8D4B-B1C1-ED17E3DC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Substitution</a:t>
            </a:r>
          </a:p>
          <a:p>
            <a:r>
              <a:rPr lang="en-US" dirty="0"/>
              <a:t>Predicate Transforms</a:t>
            </a:r>
          </a:p>
          <a:p>
            <a:r>
              <a:rPr lang="en-US" dirty="0"/>
              <a:t>Subquery Flattening</a:t>
            </a:r>
          </a:p>
        </p:txBody>
      </p:sp>
    </p:spTree>
    <p:extLst>
      <p:ext uri="{BB962C8B-B14F-4D97-AF65-F5344CB8AC3E}">
        <p14:creationId xmlns:p14="http://schemas.microsoft.com/office/powerpoint/2010/main" val="37438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750A-F230-F84A-AEBE-AD05A3A5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Substitution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C78841-3B6E-4D45-B19A-59E4970A8E1A}"/>
              </a:ext>
            </a:extLst>
          </p:cNvPr>
          <p:cNvSpPr/>
          <p:nvPr/>
        </p:nvSpPr>
        <p:spPr>
          <a:xfrm>
            <a:off x="4572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create view </a:t>
            </a:r>
            <a:r>
              <a:rPr lang="en-US" dirty="0" err="1">
                <a:latin typeface="Helvetica" pitchFamily="2" charset="0"/>
              </a:rPr>
              <a:t>sals</a:t>
            </a:r>
            <a:r>
              <a:rPr lang="en-US" dirty="0">
                <a:latin typeface="Helvetica" pitchFamily="2" charset="0"/>
              </a:rPr>
              <a:t> as (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)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7199AD-DB6D-A944-95DF-F413594DFBFB}"/>
              </a:ext>
            </a:extLst>
          </p:cNvPr>
          <p:cNvSpPr/>
          <p:nvPr/>
        </p:nvSpPr>
        <p:spPr>
          <a:xfrm>
            <a:off x="457200" y="1684655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emp : id,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, age, dept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F74F4F-4CF2-CF4C-8255-6410DA06B614}"/>
              </a:ext>
            </a:extLst>
          </p:cNvPr>
          <p:cNvSpPr/>
          <p:nvPr/>
        </p:nvSpPr>
        <p:spPr>
          <a:xfrm>
            <a:off x="457200" y="4804013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 from </a:t>
            </a:r>
            <a:r>
              <a:rPr lang="en-US" dirty="0" err="1">
                <a:latin typeface="Helvetica" pitchFamily="2" charset="0"/>
              </a:rPr>
              <a:t>sals</a:t>
            </a:r>
            <a:r>
              <a:rPr lang="en-US" dirty="0">
                <a:latin typeface="Helvetica" pitchFamily="2" charset="0"/>
              </a:rPr>
              <a:t> where dept = '</a:t>
            </a:r>
            <a:r>
              <a:rPr lang="en-US" dirty="0" err="1">
                <a:latin typeface="Helvetica" pitchFamily="2" charset="0"/>
              </a:rPr>
              <a:t>eecs</a:t>
            </a:r>
            <a:r>
              <a:rPr lang="en-US" dirty="0">
                <a:latin typeface="Helvetica" pitchFamily="2" charset="0"/>
              </a:rPr>
              <a:t>';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B8E5C9-270B-EE4C-8266-CBF0B930AC10}"/>
              </a:ext>
            </a:extLst>
          </p:cNvPr>
          <p:cNvSpPr/>
          <p:nvPr/>
        </p:nvSpPr>
        <p:spPr>
          <a:xfrm>
            <a:off x="5168537" y="2551837"/>
            <a:ext cx="230383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 from (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)where dept = '</a:t>
            </a:r>
            <a:r>
              <a:rPr lang="en-US" dirty="0" err="1">
                <a:latin typeface="Helvetica" pitchFamily="2" charset="0"/>
              </a:rPr>
              <a:t>eecs</a:t>
            </a:r>
            <a:r>
              <a:rPr lang="en-US" dirty="0">
                <a:latin typeface="Helvetica" pitchFamily="2" charset="0"/>
              </a:rPr>
              <a:t>';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82CEB2-BF75-C942-9660-9256B55FAD78}"/>
              </a:ext>
            </a:extLst>
          </p:cNvPr>
          <p:cNvSpPr/>
          <p:nvPr/>
        </p:nvSpPr>
        <p:spPr>
          <a:xfrm>
            <a:off x="689838" y="2967335"/>
            <a:ext cx="3215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dept, avg(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as </a:t>
            </a:r>
            <a:r>
              <a:rPr lang="en-US" dirty="0" err="1">
                <a:latin typeface="Helvetica" pitchFamily="2" charset="0"/>
              </a:rPr>
              <a:t>sal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from emp</a:t>
            </a:r>
          </a:p>
          <a:p>
            <a:r>
              <a:rPr lang="en-US" dirty="0">
                <a:latin typeface="Helvetica" pitchFamily="2" charset="0"/>
              </a:rPr>
              <a:t>group by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5244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7012-089E-C94D-87CB-745C36C0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656A-341E-6141-BACF-B7C55678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01605" cy="4525963"/>
          </a:xfrm>
        </p:spPr>
        <p:txBody>
          <a:bodyPr/>
          <a:lstStyle/>
          <a:p>
            <a:r>
              <a:rPr lang="en-US" dirty="0"/>
              <a:t>Remove &amp; simplify expressions, improve </a:t>
            </a:r>
          </a:p>
          <a:p>
            <a:r>
              <a:rPr lang="en-US" dirty="0"/>
              <a:t>Constant Simplification</a:t>
            </a:r>
          </a:p>
          <a:p>
            <a:pPr marL="457200" lvl="1" indent="0">
              <a:buNone/>
            </a:pPr>
            <a:r>
              <a:rPr lang="en-US" sz="2400" dirty="0">
                <a:latin typeface="Courier" pitchFamily="2" charset="0"/>
              </a:rPr>
              <a:t>WHERE </a:t>
            </a:r>
            <a:r>
              <a:rPr lang="en-US" sz="2400" dirty="0" err="1">
                <a:latin typeface="Courier" pitchFamily="2" charset="0"/>
              </a:rPr>
              <a:t>sal</a:t>
            </a:r>
            <a:r>
              <a:rPr lang="en-US" sz="2400" dirty="0">
                <a:latin typeface="Courier" pitchFamily="2" charset="0"/>
              </a:rPr>
              <a:t> &gt; 1000 + 4000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 WHERE </a:t>
            </a:r>
            <a:r>
              <a:rPr lang="en-US" sz="2400" dirty="0" err="1">
                <a:latin typeface="Courier" pitchFamily="2" charset="0"/>
                <a:sym typeface="Wingdings" pitchFamily="2" charset="2"/>
              </a:rPr>
              <a:t>sal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&gt; 5000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Exploit constraints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pitchFamily="2" charset="0"/>
              </a:rPr>
              <a:t>a.did</a:t>
            </a:r>
            <a:r>
              <a:rPr lang="en-US" sz="1800" dirty="0">
                <a:latin typeface="Courier" pitchFamily="2" charset="0"/>
              </a:rPr>
              <a:t> = 10 and </a:t>
            </a:r>
            <a:r>
              <a:rPr lang="en-US" sz="1800" dirty="0" err="1">
                <a:latin typeface="Courier" pitchFamily="2" charset="0"/>
              </a:rPr>
              <a:t>a.did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dept.dno</a:t>
            </a:r>
            <a:endParaRPr lang="en-US" sz="1800" dirty="0">
              <a:latin typeface="Courier" pitchFamily="2" charset="0"/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Remove redundant expressions</a:t>
            </a:r>
          </a:p>
          <a:p>
            <a:pPr marL="457200" lvl="1" indent="0">
              <a:buNone/>
            </a:pPr>
            <a:r>
              <a:rPr lang="en-US" sz="2400" strike="sngStrike" dirty="0" err="1">
                <a:latin typeface="Courier" pitchFamily="2" charset="0"/>
              </a:rPr>
              <a:t>a.sal</a:t>
            </a:r>
            <a:r>
              <a:rPr lang="en-US" sz="2400" strike="sngStrike" dirty="0">
                <a:latin typeface="Courier" pitchFamily="2" charset="0"/>
              </a:rPr>
              <a:t> &gt; 10k </a:t>
            </a:r>
            <a:r>
              <a:rPr lang="en-US" sz="2400" dirty="0">
                <a:latin typeface="Courier" pitchFamily="2" charset="0"/>
              </a:rPr>
              <a:t>and  </a:t>
            </a:r>
            <a:r>
              <a:rPr lang="en-US" sz="2400" dirty="0" err="1">
                <a:latin typeface="Courier" pitchFamily="2" charset="0"/>
              </a:rPr>
              <a:t>sal</a:t>
            </a:r>
            <a:r>
              <a:rPr lang="en-US" sz="2400" dirty="0">
                <a:latin typeface="Courier" pitchFamily="2" charset="0"/>
              </a:rPr>
              <a:t> &gt; 20k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07156-92B4-FD43-BB2F-B89D67CEF11C}"/>
              </a:ext>
            </a:extLst>
          </p:cNvPr>
          <p:cNvSpPr/>
          <p:nvPr/>
        </p:nvSpPr>
        <p:spPr>
          <a:xfrm>
            <a:off x="5162146" y="432685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 and </a:t>
            </a:r>
            <a:r>
              <a:rPr lang="en-US" i="1" dirty="0" err="1">
                <a:latin typeface="Courier" pitchFamily="2" charset="0"/>
              </a:rPr>
              <a:t>dept.dno</a:t>
            </a:r>
            <a:r>
              <a:rPr lang="en-US" i="1" dirty="0">
                <a:latin typeface="Courier" pitchFamily="2" charset="0"/>
              </a:rPr>
              <a:t> = 10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9C2-C6D9-EA40-93E6-C4A5061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Flattening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D82D-88AC-1941-861B-55ABB0BD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Subqueries Can Be Eliminated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always possible;  consider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5B7E-B8CB-D845-A177-173F5A7442F6}"/>
              </a:ext>
            </a:extLst>
          </p:cNvPr>
          <p:cNvSpPr/>
          <p:nvPr/>
        </p:nvSpPr>
        <p:spPr>
          <a:xfrm>
            <a:off x="631261" y="2304835"/>
            <a:ext cx="33778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 from (</a:t>
            </a:r>
          </a:p>
          <a:p>
            <a:pPr lvl="1"/>
            <a:r>
              <a:rPr lang="en-US" dirty="0">
                <a:latin typeface="Helvetica" pitchFamily="2" charset="0"/>
              </a:rPr>
              <a:t>select dept, avg(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as </a:t>
            </a:r>
            <a:r>
              <a:rPr lang="en-US" dirty="0" err="1">
                <a:latin typeface="Helvetica" pitchFamily="2" charset="0"/>
              </a:rPr>
              <a:t>sal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from emp</a:t>
            </a:r>
          </a:p>
          <a:p>
            <a:pPr lvl="1"/>
            <a:r>
              <a:rPr lang="en-US" dirty="0">
                <a:latin typeface="Helvetica" pitchFamily="2" charset="0"/>
              </a:rPr>
              <a:t>group by dept</a:t>
            </a:r>
            <a:endParaRPr lang="en-US" dirty="0"/>
          </a:p>
          <a:p>
            <a:r>
              <a:rPr lang="en-US" dirty="0">
                <a:latin typeface="Helvetica" pitchFamily="2" charset="0"/>
              </a:rPr>
              <a:t>)where dept = '</a:t>
            </a:r>
            <a:r>
              <a:rPr lang="en-US" dirty="0" err="1">
                <a:latin typeface="Helvetica" pitchFamily="2" charset="0"/>
              </a:rPr>
              <a:t>eecs</a:t>
            </a:r>
            <a:r>
              <a:rPr lang="en-US" dirty="0">
                <a:latin typeface="Helvetica" pitchFamily="2" charset="0"/>
              </a:rPr>
              <a:t>';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535B7-FB0E-AF4C-99C6-3BB504407B4B}"/>
              </a:ext>
            </a:extLst>
          </p:cNvPr>
          <p:cNvSpPr/>
          <p:nvPr/>
        </p:nvSpPr>
        <p:spPr>
          <a:xfrm>
            <a:off x="5533979" y="2443333"/>
            <a:ext cx="22268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avg(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</a:t>
            </a:r>
          </a:p>
          <a:p>
            <a:pPr lvl="1"/>
            <a:r>
              <a:rPr lang="en-US" dirty="0">
                <a:latin typeface="Helvetica" pitchFamily="2" charset="0"/>
              </a:rPr>
              <a:t>from emp</a:t>
            </a:r>
          </a:p>
          <a:p>
            <a:pPr lvl="1"/>
            <a:r>
              <a:rPr lang="en-US" dirty="0">
                <a:latin typeface="Helvetica" pitchFamily="2" charset="0"/>
              </a:rPr>
              <a:t>group by dept</a:t>
            </a:r>
            <a:endParaRPr lang="en-US" dirty="0"/>
          </a:p>
          <a:p>
            <a:r>
              <a:rPr lang="en-US" dirty="0">
                <a:latin typeface="Helvetica" pitchFamily="2" charset="0"/>
              </a:rPr>
              <a:t>where dept = '</a:t>
            </a:r>
            <a:r>
              <a:rPr lang="en-US" dirty="0" err="1">
                <a:latin typeface="Helvetica" pitchFamily="2" charset="0"/>
              </a:rPr>
              <a:t>eecs</a:t>
            </a:r>
            <a:r>
              <a:rPr lang="en-US" dirty="0">
                <a:latin typeface="Helvetica" pitchFamily="2" charset="0"/>
              </a:rPr>
              <a:t>';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94E738-0223-B749-9A2F-FD71CA78BEAC}"/>
              </a:ext>
            </a:extLst>
          </p:cNvPr>
          <p:cNvSpPr/>
          <p:nvPr/>
        </p:nvSpPr>
        <p:spPr>
          <a:xfrm>
            <a:off x="4349068" y="2834233"/>
            <a:ext cx="844952" cy="418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F5F1F-11CC-C94A-86EA-9EDF29B40663}"/>
              </a:ext>
            </a:extLst>
          </p:cNvPr>
          <p:cNvSpPr/>
          <p:nvPr/>
        </p:nvSpPr>
        <p:spPr>
          <a:xfrm>
            <a:off x="211118" y="48114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create view </a:t>
            </a:r>
            <a:r>
              <a:rPr lang="en-US" dirty="0" err="1">
                <a:latin typeface="Helvetica" pitchFamily="2" charset="0"/>
              </a:rPr>
              <a:t>sals</a:t>
            </a:r>
            <a:r>
              <a:rPr lang="en-US" dirty="0">
                <a:latin typeface="Helvetica" pitchFamily="2" charset="0"/>
              </a:rPr>
              <a:t> as {</a:t>
            </a:r>
          </a:p>
          <a:p>
            <a:pPr lvl="1"/>
            <a:r>
              <a:rPr lang="en-US" dirty="0">
                <a:latin typeface="Helvetica" pitchFamily="2" charset="0"/>
              </a:rPr>
              <a:t>select distinct dept,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 </a:t>
            </a:r>
          </a:p>
          <a:p>
            <a:pPr lvl="1"/>
            <a:r>
              <a:rPr lang="en-US" dirty="0">
                <a:latin typeface="Helvetica" pitchFamily="2" charset="0"/>
              </a:rPr>
              <a:t>from emp</a:t>
            </a:r>
          </a:p>
          <a:p>
            <a:r>
              <a:rPr lang="en-US" dirty="0">
                <a:latin typeface="Helvetica" pitchFamily="2" charset="0"/>
              </a:rPr>
              <a:t>}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96933A-C30F-9A43-BE17-B0C0039F4C33}"/>
              </a:ext>
            </a:extLst>
          </p:cNvPr>
          <p:cNvSpPr/>
          <p:nvPr/>
        </p:nvSpPr>
        <p:spPr>
          <a:xfrm>
            <a:off x="197492" y="5999452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avg(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from </a:t>
            </a:r>
            <a:r>
              <a:rPr lang="en-US" dirty="0" err="1">
                <a:latin typeface="Helvetica" pitchFamily="2" charset="0"/>
              </a:rPr>
              <a:t>sals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BA745-5F70-5B49-8B5E-736765BF269E}"/>
              </a:ext>
            </a:extLst>
          </p:cNvPr>
          <p:cNvSpPr/>
          <p:nvPr/>
        </p:nvSpPr>
        <p:spPr>
          <a:xfrm>
            <a:off x="3635023" y="49637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itchFamily="2" charset="0"/>
              </a:rPr>
              <a:t>select avg(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from (</a:t>
            </a:r>
          </a:p>
          <a:p>
            <a:pPr lvl="1"/>
            <a:r>
              <a:rPr lang="en-US" dirty="0">
                <a:latin typeface="Helvetica" pitchFamily="2" charset="0"/>
              </a:rPr>
              <a:t>select distinct dept, </a:t>
            </a:r>
            <a:r>
              <a:rPr lang="en-US" dirty="0" err="1">
                <a:latin typeface="Helvetica" pitchFamily="2" charset="0"/>
              </a:rPr>
              <a:t>sal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Helvetica" pitchFamily="2" charset="0"/>
              </a:rPr>
              <a:t>from emp</a:t>
            </a:r>
          </a:p>
          <a:p>
            <a:r>
              <a:rPr lang="en-US" dirty="0">
                <a:latin typeface="Helvetica" pitchFamily="2" charset="0"/>
              </a:rPr>
              <a:t>)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3C0C08-B0A3-1B43-A43A-E4EAAA735AB7}"/>
              </a:ext>
            </a:extLst>
          </p:cNvPr>
          <p:cNvSpPr/>
          <p:nvPr/>
        </p:nvSpPr>
        <p:spPr>
          <a:xfrm>
            <a:off x="7270046" y="5009998"/>
            <a:ext cx="1873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select avg(distinct </a:t>
            </a:r>
            <a:r>
              <a:rPr lang="en-US" dirty="0" err="1">
                <a:latin typeface="Helvetica" pitchFamily="2" charset="0"/>
              </a:rPr>
              <a:t>sal</a:t>
            </a:r>
            <a:r>
              <a:rPr lang="en-US" dirty="0">
                <a:latin typeface="Helvetica" pitchFamily="2" charset="0"/>
              </a:rPr>
              <a:t>) from emp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19BF1DA-F31F-9940-8407-F34BFF3D601C}"/>
              </a:ext>
            </a:extLst>
          </p:cNvPr>
          <p:cNvSpPr/>
          <p:nvPr/>
        </p:nvSpPr>
        <p:spPr>
          <a:xfrm>
            <a:off x="3182676" y="5286519"/>
            <a:ext cx="452347" cy="418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4A8FC0C-BEDF-7B45-A5F7-0A853D49F7AB}"/>
              </a:ext>
            </a:extLst>
          </p:cNvPr>
          <p:cNvSpPr/>
          <p:nvPr/>
        </p:nvSpPr>
        <p:spPr>
          <a:xfrm>
            <a:off x="6790269" y="5240782"/>
            <a:ext cx="452347" cy="418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63778-9DD6-CA4D-8153-AE64B1C04C98}"/>
              </a:ext>
            </a:extLst>
          </p:cNvPr>
          <p:cNvSpPr txBox="1"/>
          <p:nvPr/>
        </p:nvSpPr>
        <p:spPr>
          <a:xfrm>
            <a:off x="6790269" y="4811402"/>
            <a:ext cx="4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0C2BEA8F-6396-6244-9352-BC272DA84FB0}"/>
              </a:ext>
            </a:extLst>
          </p:cNvPr>
          <p:cNvSpPr/>
          <p:nvPr/>
        </p:nvSpPr>
        <p:spPr>
          <a:xfrm>
            <a:off x="6646882" y="4580292"/>
            <a:ext cx="2286000" cy="2129741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53183F99-9AFE-7B4B-BF9B-DB795667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Study Break (Tricky)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CC32DB9B-B87B-074F-B749-2BDF8993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850"/>
            <a:ext cx="8886825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Flatten this query (</a:t>
            </a:r>
            <a:r>
              <a:rPr lang="en-US" altLang="en-US" i="1" dirty="0">
                <a:ea typeface="ＭＳ Ｐゴシック" panose="020B0600070205080204" pitchFamily="34" charset="-128"/>
              </a:rPr>
              <a:t>departments where number of machines is more than number of employees</a:t>
            </a:r>
            <a:r>
              <a:rPr lang="en-US" altLang="en-US" dirty="0">
                <a:ea typeface="ＭＳ Ｐゴシック" panose="020B0600070205080204" pitchFamily="34" charset="-128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SELECT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dept.name</a:t>
            </a:r>
            <a:endParaRPr lang="en-US" altLang="en-US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FROM dept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WHERE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dept.num_machines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&gt;=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   (SELECT COUNT(emp.*)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    FROM emp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    WHERE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dept.name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emp.dept_name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4DBCA-C4EB-BA43-AAA5-6A0C68DD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6126163"/>
            <a:ext cx="844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What happens if there is a department with no employees?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B3F4CD3B-6B80-4B4B-B0A1-68690DB4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182563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FE3FD7-0D83-9E4C-A774-A5878C73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4024313"/>
            <a:ext cx="9345613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SELECT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dept.name</a:t>
            </a:r>
            <a:endParaRPr lang="en-US" altLang="en-US" sz="2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FROM dept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LEFT OUTER JOIN emp ON (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dept.name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=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emp.dept_name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GROUP BY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dept.name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dept.num_machines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HAVING </a:t>
            </a:r>
            <a:r>
              <a:rPr lang="en-US" altLang="en-US" sz="2400" dirty="0" err="1">
                <a:latin typeface="Courier" pitchFamily="2" charset="0"/>
                <a:ea typeface="ＭＳ Ｐゴシック" panose="020B0600070205080204" pitchFamily="34" charset="-128"/>
              </a:rPr>
              <a:t>dept.num_machines</a:t>
            </a:r>
            <a:r>
              <a:rPr lang="en-US" altLang="en-US" sz="2400" dirty="0">
                <a:latin typeface="Courier" pitchFamily="2" charset="0"/>
                <a:ea typeface="ＭＳ Ｐゴシック" panose="020B0600070205080204" pitchFamily="34" charset="-128"/>
              </a:rPr>
              <a:t> &gt;= COUNT(emp.*)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CCA0126-A547-F044-A378-856BB8A7F269}"/>
              </a:ext>
            </a:extLst>
          </p:cNvPr>
          <p:cNvSpPr txBox="1">
            <a:spLocks/>
          </p:cNvSpPr>
          <p:nvPr/>
        </p:nvSpPr>
        <p:spPr bwMode="auto">
          <a:xfrm>
            <a:off x="63500" y="914400"/>
            <a:ext cx="934561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SELECT </a:t>
            </a:r>
            <a:r>
              <a:rPr lang="en-US" altLang="en-US" sz="2400" dirty="0" err="1">
                <a:latin typeface="Courier" pitchFamily="2" charset="0"/>
              </a:rPr>
              <a:t>dept.name</a:t>
            </a:r>
            <a:endParaRPr lang="en-US" altLang="en-US" sz="2400" dirty="0">
              <a:latin typeface="Courier" pitchFamily="2" charset="0"/>
            </a:endParaRPr>
          </a:p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FROM dept, emp</a:t>
            </a:r>
          </a:p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WHERE </a:t>
            </a:r>
            <a:r>
              <a:rPr lang="en-US" altLang="en-US" sz="2400" dirty="0" err="1">
                <a:latin typeface="Courier" pitchFamily="2" charset="0"/>
              </a:rPr>
              <a:t>dept.name</a:t>
            </a:r>
            <a:r>
              <a:rPr lang="en-US" altLang="en-US" sz="2400" dirty="0">
                <a:latin typeface="Courier" pitchFamily="2" charset="0"/>
              </a:rPr>
              <a:t>=</a:t>
            </a:r>
            <a:r>
              <a:rPr lang="en-US" altLang="en-US" sz="2400" dirty="0" err="1">
                <a:latin typeface="Courier" pitchFamily="2" charset="0"/>
              </a:rPr>
              <a:t>emp.dept_name</a:t>
            </a:r>
            <a:endParaRPr lang="en-US" altLang="en-US" sz="2400" dirty="0">
              <a:latin typeface="Courier" pitchFamily="2" charset="0"/>
            </a:endParaRPr>
          </a:p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GROUP BY </a:t>
            </a:r>
            <a:r>
              <a:rPr lang="en-US" altLang="en-US" sz="2400" dirty="0" err="1">
                <a:latin typeface="Courier" pitchFamily="2" charset="0"/>
              </a:rPr>
              <a:t>dept.name</a:t>
            </a:r>
            <a:r>
              <a:rPr lang="en-US" altLang="en-US" sz="2400" dirty="0">
                <a:latin typeface="Courier" pitchFamily="2" charset="0"/>
              </a:rPr>
              <a:t>,</a:t>
            </a:r>
          </a:p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         </a:t>
            </a:r>
            <a:r>
              <a:rPr lang="en-US" altLang="en-US" sz="2400" dirty="0" err="1">
                <a:latin typeface="Courier" pitchFamily="2" charset="0"/>
              </a:rPr>
              <a:t>dept.num_machines</a:t>
            </a:r>
            <a:r>
              <a:rPr lang="en-US" altLang="en-US" sz="2400" dirty="0">
                <a:latin typeface="Courier" pitchFamily="2" charset="0"/>
              </a:rPr>
              <a:t> </a:t>
            </a:r>
          </a:p>
          <a:p>
            <a:pPr>
              <a:buNone/>
            </a:pPr>
            <a:r>
              <a:rPr lang="en-US" altLang="en-US" sz="2400" dirty="0">
                <a:latin typeface="Courier" pitchFamily="2" charset="0"/>
              </a:rPr>
              <a:t>HAVING </a:t>
            </a:r>
            <a:r>
              <a:rPr lang="en-US" altLang="en-US" sz="2400" dirty="0" err="1">
                <a:latin typeface="Courier" pitchFamily="2" charset="0"/>
              </a:rPr>
              <a:t>dept.num_machines</a:t>
            </a:r>
            <a:r>
              <a:rPr lang="en-US" altLang="en-US" sz="2400" dirty="0">
                <a:latin typeface="Courier" pitchFamily="2" charset="0"/>
              </a:rPr>
              <a:t> &gt;= COUNT(emp.*)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80EDCCA8-C61A-DD47-9016-9120183619FF}"/>
              </a:ext>
            </a:extLst>
          </p:cNvPr>
          <p:cNvSpPr>
            <a:spLocks/>
          </p:cNvSpPr>
          <p:nvPr/>
        </p:nvSpPr>
        <p:spPr bwMode="auto">
          <a:xfrm>
            <a:off x="1293813" y="1417638"/>
            <a:ext cx="6429375" cy="2413000"/>
          </a:xfrm>
          <a:custGeom>
            <a:avLst/>
            <a:gdLst>
              <a:gd name="T0" fmla="*/ 1444465 w 6429375"/>
              <a:gd name="T1" fmla="*/ 845216 h 2413000"/>
              <a:gd name="T2" fmla="*/ 1643885 w 6429375"/>
              <a:gd name="T3" fmla="*/ 313868 h 2413000"/>
              <a:gd name="T4" fmla="*/ 3214688 w 6429375"/>
              <a:gd name="T5" fmla="*/ 903404 h 2413000"/>
              <a:gd name="T6" fmla="*/ 4785490 w 6429375"/>
              <a:gd name="T7" fmla="*/ 313868 h 2413000"/>
              <a:gd name="T8" fmla="*/ 4984910 w 6429375"/>
              <a:gd name="T9" fmla="*/ 845216 h 2413000"/>
              <a:gd name="T10" fmla="*/ 4022279 w 6429375"/>
              <a:gd name="T11" fmla="*/ 1206500 h 2413000"/>
              <a:gd name="T12" fmla="*/ 4984910 w 6429375"/>
              <a:gd name="T13" fmla="*/ 1567784 h 2413000"/>
              <a:gd name="T14" fmla="*/ 4785490 w 6429375"/>
              <a:gd name="T15" fmla="*/ 2099132 h 2413000"/>
              <a:gd name="T16" fmla="*/ 3214688 w 6429375"/>
              <a:gd name="T17" fmla="*/ 1509596 h 2413000"/>
              <a:gd name="T18" fmla="*/ 1643885 w 6429375"/>
              <a:gd name="T19" fmla="*/ 2099132 h 2413000"/>
              <a:gd name="T20" fmla="*/ 1444465 w 6429375"/>
              <a:gd name="T21" fmla="*/ 1567784 h 2413000"/>
              <a:gd name="T22" fmla="*/ 2407096 w 6429375"/>
              <a:gd name="T23" fmla="*/ 1206500 h 2413000"/>
              <a:gd name="T24" fmla="*/ 1444465 w 6429375"/>
              <a:gd name="T25" fmla="*/ 845216 h 241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429375" h="2413000">
                <a:moveTo>
                  <a:pt x="1444465" y="845216"/>
                </a:moveTo>
                <a:lnTo>
                  <a:pt x="1643885" y="313868"/>
                </a:lnTo>
                <a:lnTo>
                  <a:pt x="3214688" y="903404"/>
                </a:lnTo>
                <a:lnTo>
                  <a:pt x="4785490" y="313868"/>
                </a:lnTo>
                <a:lnTo>
                  <a:pt x="4984910" y="845216"/>
                </a:lnTo>
                <a:lnTo>
                  <a:pt x="4022279" y="1206500"/>
                </a:lnTo>
                <a:lnTo>
                  <a:pt x="4984910" y="1567784"/>
                </a:lnTo>
                <a:lnTo>
                  <a:pt x="4785490" y="2099132"/>
                </a:lnTo>
                <a:lnTo>
                  <a:pt x="3214688" y="1509596"/>
                </a:lnTo>
                <a:lnTo>
                  <a:pt x="1643885" y="2099132"/>
                </a:lnTo>
                <a:lnTo>
                  <a:pt x="1444465" y="1567784"/>
                </a:lnTo>
                <a:lnTo>
                  <a:pt x="2407096" y="1206500"/>
                </a:lnTo>
                <a:lnTo>
                  <a:pt x="1444465" y="845216"/>
                </a:lnTo>
                <a:close/>
              </a:path>
            </a:pathLst>
          </a:custGeom>
          <a:solidFill>
            <a:srgbClr val="D99694">
              <a:alpha val="83136"/>
            </a:srgbClr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BE0039-EBC0-2B45-959B-4070A8E8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552450"/>
            <a:ext cx="6135687" cy="1938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400" b="1" dirty="0">
                <a:latin typeface="Arial" charset="0"/>
              </a:rPr>
              <a:t>“</a:t>
            </a:r>
            <a:r>
              <a:rPr lang="en-US" sz="2400" b="1" dirty="0"/>
              <a:t>Query rewrite optimization rules in IBM DB2 universal database</a:t>
            </a:r>
            <a:r>
              <a:rPr lang="en-US" altLang="en-US" sz="2400" b="1" dirty="0">
                <a:latin typeface="Arial" charset="0"/>
              </a:rPr>
              <a:t>”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sz="24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400" b="1" dirty="0"/>
              <a:t>“Rule Engine for Query Transformation in Starburst and IBM DB2 C/S DBMS </a:t>
            </a:r>
            <a:r>
              <a:rPr lang="en-US" sz="2400" b="1" dirty="0">
                <a:latin typeface="Arial" charset="0"/>
              </a:rPr>
              <a:t>“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6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017D-5D8B-E841-ADA5-9DE003FD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EB59-1A16-304E-B485-378D3F35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test=# select * from dept;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name | </a:t>
            </a:r>
            <a:r>
              <a:rPr lang="en-US" sz="2000" dirty="0" err="1">
                <a:latin typeface="Courier" pitchFamily="2" charset="0"/>
              </a:rPr>
              <a:t>num_machines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------+--------------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eecs</a:t>
            </a:r>
            <a:r>
              <a:rPr lang="en-US" sz="2000" dirty="0">
                <a:latin typeface="Courier" pitchFamily="2" charset="0"/>
              </a:rPr>
              <a:t> |           10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me   |            1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(2 rows)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test=# select * from emp;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eid</a:t>
            </a:r>
            <a:r>
              <a:rPr lang="en-US" sz="2000" dirty="0">
                <a:latin typeface="Courier" pitchFamily="2" charset="0"/>
              </a:rPr>
              <a:t> | </a:t>
            </a:r>
            <a:r>
              <a:rPr lang="en-US" sz="2000" dirty="0" err="1">
                <a:latin typeface="Courier" pitchFamily="2" charset="0"/>
              </a:rPr>
              <a:t>dept_name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-----+-----------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1 | me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2 | me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(2 rows)</a:t>
            </a:r>
          </a:p>
        </p:txBody>
      </p:sp>
    </p:spTree>
    <p:extLst>
      <p:ext uri="{BB962C8B-B14F-4D97-AF65-F5344CB8AC3E}">
        <p14:creationId xmlns:p14="http://schemas.microsoft.com/office/powerpoint/2010/main" val="125652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102D-4C7D-294C-A516-CDEE53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39F0-F370-7648-8DC3-75ED7C03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 Control</a:t>
            </a:r>
          </a:p>
          <a:p>
            <a:r>
              <a:rPr lang="en-US" dirty="0"/>
              <a:t>Query Rewriting</a:t>
            </a:r>
          </a:p>
          <a:p>
            <a:r>
              <a:rPr lang="en-US" dirty="0"/>
              <a:t>Plan Formulation (SQL </a:t>
            </a:r>
            <a:r>
              <a:rPr lang="en-US" dirty="0">
                <a:sym typeface="Wingdings" pitchFamily="2" charset="2"/>
              </a:rPr>
              <a:t> Tree)</a:t>
            </a:r>
          </a:p>
          <a:p>
            <a:r>
              <a:rPr lang="en-US" dirty="0">
                <a:sym typeface="Wingdings" pitchFamily="2" charset="2"/>
              </a:rPr>
              <a:t>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CD32C67-DB6D-724E-9E12-7629C8E6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Plan Formulation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89CBA01A-88DE-8E43-9A66-24DDA362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313"/>
            <a:ext cx="3952875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emp (</a:t>
            </a:r>
            <a:r>
              <a:rPr lang="en-US" altLang="en-US" sz="2400" u="sng">
                <a:ea typeface="ＭＳ Ｐゴシック" panose="020B0600070205080204" pitchFamily="34" charset="-128"/>
              </a:rPr>
              <a:t>eno</a:t>
            </a:r>
            <a:r>
              <a:rPr lang="en-US" altLang="en-US" sz="2400">
                <a:ea typeface="ＭＳ Ｐゴシック" panose="020B0600070205080204" pitchFamily="34" charset="-128"/>
              </a:rPr>
              <a:t>, ename, sal, </a:t>
            </a:r>
            <a:r>
              <a:rPr lang="en-US" altLang="en-US" sz="2400" i="1">
                <a:ea typeface="ＭＳ Ｐゴシック" panose="020B0600070205080204" pitchFamily="34" charset="-128"/>
              </a:rPr>
              <a:t>dno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dept (</a:t>
            </a:r>
            <a:r>
              <a:rPr lang="en-US" altLang="en-US" sz="2400" u="sng">
                <a:ea typeface="ＭＳ Ｐゴシック" panose="020B0600070205080204" pitchFamily="34" charset="-128"/>
              </a:rPr>
              <a:t>dno</a:t>
            </a:r>
            <a:r>
              <a:rPr lang="en-US" altLang="en-US" sz="2400">
                <a:ea typeface="ＭＳ Ｐゴシック" panose="020B0600070205080204" pitchFamily="34" charset="-128"/>
              </a:rPr>
              <a:t>, dname, bldg)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kids (</a:t>
            </a:r>
            <a:r>
              <a:rPr lang="en-US" altLang="en-US" sz="2400" u="sng">
                <a:ea typeface="ＭＳ Ｐゴシック" panose="020B0600070205080204" pitchFamily="34" charset="-128"/>
              </a:rPr>
              <a:t>kno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ea typeface="ＭＳ Ｐゴシック" panose="020B0600070205080204" pitchFamily="34" charset="-128"/>
              </a:rPr>
              <a:t>eno</a:t>
            </a:r>
            <a:r>
              <a:rPr lang="en-US" altLang="en-US" sz="2400">
                <a:ea typeface="ＭＳ Ｐゴシック" panose="020B0600070205080204" pitchFamily="34" charset="-128"/>
              </a:rPr>
              <a:t>, kname, bday)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SELECT ename, count(*)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FROM emp, dept, kids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emp.dno=dept.dno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kids.eno=emp.eno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emp.sal &gt; 50000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dept.name = 'eecs'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GROUP BY ename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HAVING count(*) &gt;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1D5C4-34D8-4543-9D0A-A872BEC6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3079750"/>
            <a:ext cx="1009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eno</a:t>
            </a:r>
            <a:r>
              <a:rPr lang="en-US" altLang="en-US" sz="1400" dirty="0">
                <a:latin typeface="Arial" panose="020B0604020202020204" pitchFamily="34" charset="0"/>
              </a:rPr>
              <a:t>=</a:t>
            </a:r>
            <a:r>
              <a:rPr lang="en-US" altLang="en-US" sz="1400" dirty="0" err="1">
                <a:latin typeface="Arial" panose="020B0604020202020204" pitchFamily="34" charset="0"/>
              </a:rPr>
              <a:t>eno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42F56-91DA-BE45-9B8F-2049CD5F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240213"/>
            <a:ext cx="1008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dno=dno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358A6-734F-024A-A254-C09B1B834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6238875"/>
            <a:ext cx="820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300E-2C91-B84D-9C60-B9DCBFF6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6230938"/>
            <a:ext cx="820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24E3A-C167-9E41-9CB0-F1350B62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4191000"/>
            <a:ext cx="81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8785-E3FB-A841-9AFA-24F9D89EF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218113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name=‘eecs’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08FF5-B786-BE48-8C11-A36FECCA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5235575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sal&gt;50k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1E38FA-173B-894B-8492-FBE623CD4FD3}"/>
              </a:ext>
            </a:extLst>
          </p:cNvPr>
          <p:cNvCxnSpPr>
            <a:cxnSpLocks noChangeShapeType="1"/>
            <a:stCxn id="6" idx="0"/>
            <a:endCxn id="9" idx="2"/>
          </p:cNvCxnSpPr>
          <p:nvPr/>
        </p:nvCxnSpPr>
        <p:spPr bwMode="auto">
          <a:xfrm flipV="1">
            <a:off x="4995863" y="5710238"/>
            <a:ext cx="6350" cy="528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BF92F-8E6D-7144-A4F6-0F025EC9292F}"/>
              </a:ext>
            </a:extLst>
          </p:cNvPr>
          <p:cNvCxnSpPr>
            <a:cxnSpLocks noChangeShapeType="1"/>
            <a:stCxn id="9" idx="0"/>
            <a:endCxn id="5" idx="2"/>
          </p:cNvCxnSpPr>
          <p:nvPr/>
        </p:nvCxnSpPr>
        <p:spPr bwMode="auto">
          <a:xfrm flipV="1">
            <a:off x="5002213" y="4948238"/>
            <a:ext cx="898525" cy="269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399FA-0B52-A746-8584-9729FFF7F78E}"/>
              </a:ext>
            </a:extLst>
          </p:cNvPr>
          <p:cNvCxnSpPr>
            <a:cxnSpLocks noChangeShapeType="1"/>
            <a:stCxn id="10" idx="0"/>
            <a:endCxn id="5" idx="2"/>
          </p:cNvCxnSpPr>
          <p:nvPr/>
        </p:nvCxnSpPr>
        <p:spPr bwMode="auto">
          <a:xfrm flipH="1" flipV="1">
            <a:off x="5900738" y="4948238"/>
            <a:ext cx="854075" cy="287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D89E4-49CD-1A48-9256-18206454F13F}"/>
              </a:ext>
            </a:extLst>
          </p:cNvPr>
          <p:cNvCxnSpPr>
            <a:cxnSpLocks noChangeShapeType="1"/>
            <a:stCxn id="5" idx="0"/>
            <a:endCxn id="4" idx="2"/>
          </p:cNvCxnSpPr>
          <p:nvPr/>
        </p:nvCxnSpPr>
        <p:spPr bwMode="auto">
          <a:xfrm flipV="1">
            <a:off x="5900738" y="3787775"/>
            <a:ext cx="869950" cy="4524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4A1364-0AE8-DD42-8723-08E54090B498}"/>
              </a:ext>
            </a:extLst>
          </p:cNvPr>
          <p:cNvCxnSpPr>
            <a:cxnSpLocks noChangeShapeType="1"/>
            <a:stCxn id="8" idx="0"/>
            <a:endCxn id="4" idx="2"/>
          </p:cNvCxnSpPr>
          <p:nvPr/>
        </p:nvCxnSpPr>
        <p:spPr bwMode="auto">
          <a:xfrm flipH="1" flipV="1">
            <a:off x="6770688" y="3787775"/>
            <a:ext cx="735012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DFA801-2322-7F49-901A-03E973C4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820738"/>
            <a:ext cx="1546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>
                <a:latin typeface="Arial" panose="020B0604020202020204" pitchFamily="34" charset="0"/>
              </a:rPr>
              <a:t>Π</a:t>
            </a:r>
            <a:r>
              <a:rPr lang="en-US" altLang="en-US" sz="1800" baseline="-25000">
                <a:latin typeface="Arial" panose="020B0604020202020204" pitchFamily="34" charset="0"/>
              </a:rPr>
              <a:t>ename,count</a:t>
            </a:r>
            <a:endParaRPr lang="en-US" altLang="en-US" sz="3600" baseline="-25000"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DE729-1190-E444-91DA-32F86CE2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276475"/>
            <a:ext cx="3141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𝛂</a:t>
            </a:r>
            <a:r>
              <a:rPr lang="en-US" altLang="en-US" sz="2000" baseline="-25000">
                <a:latin typeface="Arial" panose="020B0604020202020204" pitchFamily="34" charset="0"/>
              </a:rPr>
              <a:t>agg:count(*), group by ename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A3244D-0819-1541-9A7F-9D300B7A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1568450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count &gt; 7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D6A615-A290-D34A-94AF-BAA6640EE24A}"/>
              </a:ext>
            </a:extLst>
          </p:cNvPr>
          <p:cNvCxnSpPr>
            <a:cxnSpLocks noChangeShapeType="1"/>
            <a:stCxn id="4" idx="0"/>
            <a:endCxn id="22" idx="2"/>
          </p:cNvCxnSpPr>
          <p:nvPr/>
        </p:nvCxnSpPr>
        <p:spPr bwMode="auto">
          <a:xfrm flipV="1">
            <a:off x="6770688" y="2830513"/>
            <a:ext cx="573087" cy="249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8E178-98AB-4B4D-86A6-20E38C15A51B}"/>
              </a:ext>
            </a:extLst>
          </p:cNvPr>
          <p:cNvCxnSpPr>
            <a:cxnSpLocks noChangeShapeType="1"/>
            <a:stCxn id="22" idx="0"/>
            <a:endCxn id="23" idx="2"/>
          </p:cNvCxnSpPr>
          <p:nvPr/>
        </p:nvCxnSpPr>
        <p:spPr bwMode="auto">
          <a:xfrm flipV="1">
            <a:off x="7343775" y="2060575"/>
            <a:ext cx="7938" cy="2159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F4E075-4338-E34B-A302-2C217A762E85}"/>
              </a:ext>
            </a:extLst>
          </p:cNvPr>
          <p:cNvCxnSpPr>
            <a:cxnSpLocks noChangeShapeType="1"/>
            <a:stCxn id="23" idx="0"/>
            <a:endCxn id="21" idx="2"/>
          </p:cNvCxnSpPr>
          <p:nvPr/>
        </p:nvCxnSpPr>
        <p:spPr bwMode="auto">
          <a:xfrm flipH="1" flipV="1">
            <a:off x="7348538" y="1374775"/>
            <a:ext cx="3175" cy="1936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AD1CB-93DF-094E-9F91-32694DBB2FA6}"/>
              </a:ext>
            </a:extLst>
          </p:cNvPr>
          <p:cNvCxnSpPr>
            <a:cxnSpLocks noChangeShapeType="1"/>
            <a:stCxn id="7" idx="0"/>
            <a:endCxn id="10" idx="2"/>
          </p:cNvCxnSpPr>
          <p:nvPr/>
        </p:nvCxnSpPr>
        <p:spPr bwMode="auto">
          <a:xfrm flipH="1" flipV="1">
            <a:off x="6754813" y="5727700"/>
            <a:ext cx="635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BCAFDB2-6922-B144-A306-073E99C3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Hobby Schema</a:t>
            </a:r>
            <a:endParaRPr lang="ja-JP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595FA9-B466-124C-AF6A-D7855D501E3C}"/>
              </a:ext>
            </a:extLst>
          </p:cNvPr>
          <p:cNvGraphicFramePr>
            <a:graphicFrameLocks noGrp="1"/>
          </p:cNvGraphicFramePr>
          <p:nvPr/>
        </p:nvGraphicFramePr>
        <p:xfrm>
          <a:off x="201613" y="1397000"/>
          <a:ext cx="6818312" cy="1857375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SSN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Name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Address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Hobby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Cost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bugs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345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mary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lake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tennis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$$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456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joe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first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00" name="TextBox 4">
            <a:extLst>
              <a:ext uri="{FF2B5EF4-FFF2-40B4-BE49-F238E27FC236}">
                <a16:creationId xmlns:a16="http://schemas.microsoft.com/office/drawing/2014/main" id="{C80B71FA-7BC6-8342-8983-624336D8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429000"/>
            <a:ext cx="8485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“Wide” schema – has redundancy and anomalies in the presence of updates, inserts, and deletes</a:t>
            </a:r>
          </a:p>
        </p:txBody>
      </p:sp>
      <p:sp>
        <p:nvSpPr>
          <p:cNvPr id="15401" name="TextBox 7">
            <a:extLst>
              <a:ext uri="{FF2B5EF4-FFF2-40B4-BE49-F238E27FC236}">
                <a16:creationId xmlns:a16="http://schemas.microsoft.com/office/drawing/2014/main" id="{1B1ECCDF-0DB4-0B40-BF8A-FA6CBC39C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1619250"/>
            <a:ext cx="131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Table key is Hobby, SSN</a:t>
            </a:r>
            <a:endParaRPr lang="ja-JP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44AD4-46A0-B047-8DF4-CA926AF4E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5208588"/>
            <a:ext cx="1362075" cy="601662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Person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E4ED-63D3-0346-AB39-2B17A26D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5208588"/>
            <a:ext cx="1362075" cy="601662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Hobby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09BD03-FED5-F447-B798-8F683E27008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433888"/>
            <a:ext cx="1911350" cy="2174875"/>
            <a:chOff x="201613" y="4433455"/>
            <a:chExt cx="1911205" cy="21751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6E71C3-26C8-414F-B9A7-9035D2DE8DCF}"/>
                </a:ext>
              </a:extLst>
            </p:cNvPr>
            <p:cNvSpPr/>
            <p:nvPr/>
          </p:nvSpPr>
          <p:spPr>
            <a:xfrm>
              <a:off x="201613" y="4433455"/>
              <a:ext cx="1547695" cy="6239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u="sng" dirty="0"/>
                <a:t>SSN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323E0E-24C3-9E44-B160-981BB3E311DA}"/>
                </a:ext>
              </a:extLst>
            </p:cNvPr>
            <p:cNvSpPr/>
            <p:nvPr/>
          </p:nvSpPr>
          <p:spPr>
            <a:xfrm>
              <a:off x="201613" y="5209844"/>
              <a:ext cx="1547695" cy="6223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Address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660251-3B9C-654D-BCE5-7BD072FC0054}"/>
                </a:ext>
              </a:extLst>
            </p:cNvPr>
            <p:cNvSpPr/>
            <p:nvPr/>
          </p:nvSpPr>
          <p:spPr>
            <a:xfrm>
              <a:off x="201613" y="5984647"/>
              <a:ext cx="1547695" cy="6239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Name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38670D-6374-C244-8F15-368A0F9F5373}"/>
                </a:ext>
              </a:extLst>
            </p:cNvPr>
            <p:cNvCxnSpPr>
              <a:cxnSpLocks noChangeShapeType="1"/>
              <a:stCxn id="4" idx="1"/>
              <a:endCxn id="5" idx="6"/>
            </p:cNvCxnSpPr>
            <p:nvPr/>
          </p:nvCxnSpPr>
          <p:spPr bwMode="auto">
            <a:xfrm flipH="1" flipV="1">
              <a:off x="1749308" y="4744646"/>
              <a:ext cx="363510" cy="7652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7DBCD5-6B04-2848-BA74-051D3CF0052D}"/>
                </a:ext>
              </a:extLst>
            </p:cNvPr>
            <p:cNvCxnSpPr>
              <a:cxnSpLocks noChangeShapeType="1"/>
              <a:stCxn id="4" idx="1"/>
              <a:endCxn id="14" idx="6"/>
            </p:cNvCxnSpPr>
            <p:nvPr/>
          </p:nvCxnSpPr>
          <p:spPr bwMode="auto">
            <a:xfrm flipH="1">
              <a:off x="1749308" y="5509922"/>
              <a:ext cx="363510" cy="1111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F4CFD9-5BE0-D04F-90B3-22E1E8204BDF}"/>
                </a:ext>
              </a:extLst>
            </p:cNvPr>
            <p:cNvCxnSpPr>
              <a:cxnSpLocks noChangeShapeType="1"/>
              <a:stCxn id="4" idx="1"/>
            </p:cNvCxnSpPr>
            <p:nvPr/>
          </p:nvCxnSpPr>
          <p:spPr bwMode="auto">
            <a:xfrm flipH="1">
              <a:off x="1749308" y="5509922"/>
              <a:ext cx="363510" cy="77480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364FE2-F756-4B43-B182-828B0E5D0CE9}"/>
              </a:ext>
            </a:extLst>
          </p:cNvPr>
          <p:cNvGrpSpPr>
            <a:grpSpLocks/>
          </p:cNvGrpSpPr>
          <p:nvPr/>
        </p:nvGrpSpPr>
        <p:grpSpPr bwMode="auto">
          <a:xfrm>
            <a:off x="5624513" y="4745038"/>
            <a:ext cx="1841500" cy="1400175"/>
            <a:chOff x="5624944" y="4745182"/>
            <a:chExt cx="1841069" cy="139930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38FC64-6E6C-F346-A322-C6972119E9D3}"/>
                </a:ext>
              </a:extLst>
            </p:cNvPr>
            <p:cNvSpPr/>
            <p:nvPr/>
          </p:nvSpPr>
          <p:spPr>
            <a:xfrm>
              <a:off x="5918562" y="4745182"/>
              <a:ext cx="1547451" cy="6235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u="sng" dirty="0"/>
                <a:t>Name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45FF6C-B4CC-8740-A6A8-3D56ADB4C400}"/>
                </a:ext>
              </a:extLst>
            </p:cNvPr>
            <p:cNvSpPr/>
            <p:nvPr/>
          </p:nvSpPr>
          <p:spPr>
            <a:xfrm>
              <a:off x="5918562" y="5520988"/>
              <a:ext cx="1547451" cy="6235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Cost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E90F83-51D0-A148-85CF-0C081EBCDF68}"/>
                </a:ext>
              </a:extLst>
            </p:cNvPr>
            <p:cNvCxnSpPr>
              <a:cxnSpLocks noChangeShapeType="1"/>
              <a:stCxn id="17" idx="2"/>
              <a:endCxn id="16" idx="3"/>
            </p:cNvCxnSpPr>
            <p:nvPr/>
          </p:nvCxnSpPr>
          <p:spPr bwMode="auto">
            <a:xfrm flipH="1">
              <a:off x="5624944" y="5056139"/>
              <a:ext cx="293618" cy="4537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454FE6-3539-EC4E-A3F2-C71D0FA1FBEA}"/>
                </a:ext>
              </a:extLst>
            </p:cNvPr>
            <p:cNvCxnSpPr>
              <a:cxnSpLocks noChangeShapeType="1"/>
              <a:stCxn id="18" idx="2"/>
              <a:endCxn id="16" idx="3"/>
            </p:cNvCxnSpPr>
            <p:nvPr/>
          </p:nvCxnSpPr>
          <p:spPr bwMode="auto">
            <a:xfrm flipH="1" flipV="1">
              <a:off x="5624944" y="5509883"/>
              <a:ext cx="293618" cy="32364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918928-9D26-274D-8D6E-82665DA32637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5151438"/>
            <a:ext cx="798512" cy="369887"/>
            <a:chOff x="3475181" y="5151703"/>
            <a:chExt cx="798945" cy="36933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6849DC-8A05-D848-AAC4-B4406F0ACCF9}"/>
                </a:ext>
              </a:extLst>
            </p:cNvPr>
            <p:cNvCxnSpPr>
              <a:cxnSpLocks noChangeShapeType="1"/>
              <a:stCxn id="16" idx="1"/>
              <a:endCxn id="4" idx="3"/>
            </p:cNvCxnSpPr>
            <p:nvPr/>
          </p:nvCxnSpPr>
          <p:spPr bwMode="auto">
            <a:xfrm flipH="1">
              <a:off x="3475181" y="5509940"/>
              <a:ext cx="787827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9" name="TextBox 36">
              <a:extLst>
                <a:ext uri="{FF2B5EF4-FFF2-40B4-BE49-F238E27FC236}">
                  <a16:creationId xmlns:a16="http://schemas.microsoft.com/office/drawing/2014/main" id="{B9365F16-4B2A-1C43-B09B-70D361FF3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727" y="5151703"/>
              <a:ext cx="660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n:n</a:t>
              </a:r>
            </a:p>
          </p:txBody>
        </p:sp>
      </p:grpSp>
      <p:sp>
        <p:nvSpPr>
          <p:cNvPr id="15407" name="TextBox 6">
            <a:extLst>
              <a:ext uri="{FF2B5EF4-FFF2-40B4-BE49-F238E27FC236}">
                <a16:creationId xmlns:a16="http://schemas.microsoft.com/office/drawing/2014/main" id="{66D21DD5-1477-F446-AB56-BBDB0D3EF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4298950"/>
            <a:ext cx="282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/>
              <a:t>Entity Relationship Diagram</a:t>
            </a:r>
            <a:endParaRPr lang="ja-JP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BCDE441-A886-F341-9564-3D1E4AED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Query Optimization</a:t>
            </a:r>
          </a:p>
        </p:txBody>
      </p:sp>
      <p:sp>
        <p:nvSpPr>
          <p:cNvPr id="22530" name="TextBox 3">
            <a:extLst>
              <a:ext uri="{FF2B5EF4-FFF2-40B4-BE49-F238E27FC236}">
                <a16:creationId xmlns:a16="http://schemas.microsoft.com/office/drawing/2014/main" id="{651FE1E6-89BB-B444-A5BB-D71E0942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092450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eno=eno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E2BB49B8-893D-A741-A81A-4119E31E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4254500"/>
            <a:ext cx="695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dno=dno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909996B7-9776-4B4A-AF90-DB861CE1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6253163"/>
            <a:ext cx="4714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dept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69F64B2D-739B-1F4D-BA93-8859482A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243638"/>
            <a:ext cx="519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AEC214E-0372-6044-9024-DA70E3AC4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03700"/>
            <a:ext cx="434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kids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AD8D81D1-2158-6A4E-84D0-D368537A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230813"/>
            <a:ext cx="1116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name=‘eecs’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C335CF32-EC12-A848-A207-895BF890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248275"/>
            <a:ext cx="7889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sal&gt;50k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7D61EA-BDA6-0840-8CB3-E02CB91D4CAB}"/>
              </a:ext>
            </a:extLst>
          </p:cNvPr>
          <p:cNvCxnSpPr>
            <a:cxnSpLocks noChangeShapeType="1"/>
            <a:stCxn id="22532" idx="0"/>
            <a:endCxn id="22535" idx="2"/>
          </p:cNvCxnSpPr>
          <p:nvPr/>
        </p:nvCxnSpPr>
        <p:spPr bwMode="auto">
          <a:xfrm flipH="1" flipV="1">
            <a:off x="1055688" y="5722938"/>
            <a:ext cx="12700" cy="530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DB431-D119-7F41-A651-A1628704E62D}"/>
              </a:ext>
            </a:extLst>
          </p:cNvPr>
          <p:cNvCxnSpPr>
            <a:cxnSpLocks noChangeShapeType="1"/>
            <a:stCxn id="22535" idx="0"/>
            <a:endCxn id="22531" idx="2"/>
          </p:cNvCxnSpPr>
          <p:nvPr/>
        </p:nvCxnSpPr>
        <p:spPr bwMode="auto">
          <a:xfrm flipV="1">
            <a:off x="1055688" y="4960938"/>
            <a:ext cx="869950" cy="269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A0AF27-A5FA-134E-A5C1-753E6128B087}"/>
              </a:ext>
            </a:extLst>
          </p:cNvPr>
          <p:cNvCxnSpPr>
            <a:cxnSpLocks noChangeShapeType="1"/>
            <a:stCxn id="22536" idx="0"/>
            <a:endCxn id="22531" idx="2"/>
          </p:cNvCxnSpPr>
          <p:nvPr/>
        </p:nvCxnSpPr>
        <p:spPr bwMode="auto">
          <a:xfrm flipH="1" flipV="1">
            <a:off x="1925638" y="4960938"/>
            <a:ext cx="719137" cy="287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675943-BE36-E04B-B344-997EC11CD0A7}"/>
              </a:ext>
            </a:extLst>
          </p:cNvPr>
          <p:cNvCxnSpPr>
            <a:cxnSpLocks noChangeShapeType="1"/>
            <a:stCxn id="22531" idx="0"/>
            <a:endCxn id="22530" idx="2"/>
          </p:cNvCxnSpPr>
          <p:nvPr/>
        </p:nvCxnSpPr>
        <p:spPr bwMode="auto">
          <a:xfrm flipV="1">
            <a:off x="1925638" y="3800475"/>
            <a:ext cx="823912" cy="4540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DA3069-79F3-534E-8E36-BE2CFC792FD6}"/>
              </a:ext>
            </a:extLst>
          </p:cNvPr>
          <p:cNvCxnSpPr>
            <a:cxnSpLocks noChangeShapeType="1"/>
            <a:stCxn id="22534" idx="0"/>
            <a:endCxn id="22530" idx="2"/>
          </p:cNvCxnSpPr>
          <p:nvPr/>
        </p:nvCxnSpPr>
        <p:spPr bwMode="auto">
          <a:xfrm flipH="1" flipV="1">
            <a:off x="2749550" y="3800475"/>
            <a:ext cx="744538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TextBox 20">
            <a:extLst>
              <a:ext uri="{FF2B5EF4-FFF2-40B4-BE49-F238E27FC236}">
                <a16:creationId xmlns:a16="http://schemas.microsoft.com/office/drawing/2014/main" id="{6C31F77B-A956-E448-8E69-321355E0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806450"/>
            <a:ext cx="1223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 dirty="0">
                <a:latin typeface="Arial" panose="020B0604020202020204" pitchFamily="34" charset="0"/>
              </a:rPr>
              <a:t>Π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ename,count</a:t>
            </a:r>
            <a:endParaRPr lang="en-US" altLang="en-US" sz="3600" baseline="-25000" dirty="0">
              <a:latin typeface="Arial" panose="020B0604020202020204" pitchFamily="34" charset="0"/>
            </a:endParaRPr>
          </a:p>
        </p:txBody>
      </p:sp>
      <p:sp>
        <p:nvSpPr>
          <p:cNvPr id="22543" name="TextBox 21">
            <a:extLst>
              <a:ext uri="{FF2B5EF4-FFF2-40B4-BE49-F238E27FC236}">
                <a16:creationId xmlns:a16="http://schemas.microsoft.com/office/drawing/2014/main" id="{677731FA-BA20-CE44-B831-D3C99EA4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249488"/>
            <a:ext cx="25638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𝛂</a:t>
            </a:r>
            <a:r>
              <a:rPr lang="en-US" altLang="en-US" sz="2000" baseline="-25000">
                <a:latin typeface="Arial" panose="020B0604020202020204" pitchFamily="34" charset="0"/>
              </a:rPr>
              <a:t>agg:count(*), group by ename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2544" name="TextBox 22">
            <a:extLst>
              <a:ext uri="{FF2B5EF4-FFF2-40B4-BE49-F238E27FC236}">
                <a16:creationId xmlns:a16="http://schemas.microsoft.com/office/drawing/2014/main" id="{61736085-2D62-B843-A6C7-D4BF611D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541463"/>
            <a:ext cx="892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count &gt; 7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E717F0-7F57-FC44-88BF-F69322DE1542}"/>
              </a:ext>
            </a:extLst>
          </p:cNvPr>
          <p:cNvCxnSpPr>
            <a:cxnSpLocks noChangeShapeType="1"/>
            <a:stCxn id="22530" idx="0"/>
            <a:endCxn id="22543" idx="2"/>
          </p:cNvCxnSpPr>
          <p:nvPr/>
        </p:nvCxnSpPr>
        <p:spPr bwMode="auto">
          <a:xfrm flipV="1">
            <a:off x="2749550" y="2803525"/>
            <a:ext cx="487363" cy="2889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43A40B-6B82-D74C-AE15-93EE9344D651}"/>
              </a:ext>
            </a:extLst>
          </p:cNvPr>
          <p:cNvCxnSpPr>
            <a:cxnSpLocks noChangeShapeType="1"/>
            <a:stCxn id="22543" idx="0"/>
            <a:endCxn id="22544" idx="2"/>
          </p:cNvCxnSpPr>
          <p:nvPr/>
        </p:nvCxnSpPr>
        <p:spPr bwMode="auto">
          <a:xfrm flipV="1">
            <a:off x="3236913" y="2033588"/>
            <a:ext cx="1587" cy="2159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B52FF7-BD82-8F46-A5A6-91358D95C0AE}"/>
              </a:ext>
            </a:extLst>
          </p:cNvPr>
          <p:cNvCxnSpPr>
            <a:cxnSpLocks noChangeShapeType="1"/>
            <a:stCxn id="22544" idx="0"/>
            <a:endCxn id="22542" idx="2"/>
          </p:cNvCxnSpPr>
          <p:nvPr/>
        </p:nvCxnSpPr>
        <p:spPr bwMode="auto">
          <a:xfrm flipH="1" flipV="1">
            <a:off x="3233738" y="1360488"/>
            <a:ext cx="4762" cy="1809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6DD902-B730-7547-A8A9-09E4AFAB52EB}"/>
              </a:ext>
            </a:extLst>
          </p:cNvPr>
          <p:cNvCxnSpPr>
            <a:cxnSpLocks noChangeShapeType="1"/>
            <a:stCxn id="22533" idx="0"/>
            <a:endCxn id="22536" idx="2"/>
          </p:cNvCxnSpPr>
          <p:nvPr/>
        </p:nvCxnSpPr>
        <p:spPr bwMode="auto">
          <a:xfrm flipH="1" flipV="1">
            <a:off x="2644775" y="5741988"/>
            <a:ext cx="12700" cy="5016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1BBA86-6E99-2C41-A37D-4684E99E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1008063"/>
            <a:ext cx="36433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Logical planning</a:t>
            </a:r>
            <a:r>
              <a:rPr lang="en-US" altLang="en-US" sz="2400">
                <a:latin typeface="Arial" panose="020B0604020202020204" pitchFamily="34" charset="0"/>
              </a:rPr>
              <a:t>: operator ordering (exponential search space)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Physical planning</a:t>
            </a:r>
            <a:r>
              <a:rPr lang="en-US" altLang="en-US" sz="2400">
                <a:latin typeface="Arial" panose="020B0604020202020204" pitchFamily="34" charset="0"/>
              </a:rPr>
              <a:t>: operator implementation &amp; access methods (indexes vs heap files)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6FBD63-8667-B04C-AE67-A90D8EC17DE2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754688"/>
            <a:ext cx="4006850" cy="1103312"/>
            <a:chOff x="1734670" y="5755341"/>
            <a:chExt cx="4007224" cy="110265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F3D2A488-A0E1-C341-B3AF-90403B86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670" y="5755341"/>
              <a:ext cx="1814681" cy="1102659"/>
            </a:xfrm>
            <a:custGeom>
              <a:avLst/>
              <a:gdLst>
                <a:gd name="T0" fmla="*/ 0 w 1814681"/>
                <a:gd name="T1" fmla="*/ 551330 h 1102659"/>
                <a:gd name="T2" fmla="*/ 907341 w 1814681"/>
                <a:gd name="T3" fmla="*/ 0 h 1102659"/>
                <a:gd name="T4" fmla="*/ 1814682 w 1814681"/>
                <a:gd name="T5" fmla="*/ 551330 h 1102659"/>
                <a:gd name="T6" fmla="*/ 907341 w 1814681"/>
                <a:gd name="T7" fmla="*/ 1102660 h 1102659"/>
                <a:gd name="T8" fmla="*/ 0 w 1814681"/>
                <a:gd name="T9" fmla="*/ 551330 h 1102659"/>
                <a:gd name="T10" fmla="*/ 100849 w 1814681"/>
                <a:gd name="T11" fmla="*/ 551330 h 1102659"/>
                <a:gd name="T12" fmla="*/ 907340 w 1814681"/>
                <a:gd name="T13" fmla="*/ 1001810 h 1102659"/>
                <a:gd name="T14" fmla="*/ 1713831 w 1814681"/>
                <a:gd name="T15" fmla="*/ 551330 h 1102659"/>
                <a:gd name="T16" fmla="*/ 907340 w 1814681"/>
                <a:gd name="T17" fmla="*/ 100850 h 1102659"/>
                <a:gd name="T18" fmla="*/ 100849 w 1814681"/>
                <a:gd name="T19" fmla="*/ 551330 h 11026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4681" h="1102659">
                  <a:moveTo>
                    <a:pt x="0" y="551330"/>
                  </a:moveTo>
                  <a:cubicBezTo>
                    <a:pt x="0" y="246839"/>
                    <a:pt x="406230" y="0"/>
                    <a:pt x="907341" y="0"/>
                  </a:cubicBezTo>
                  <a:cubicBezTo>
                    <a:pt x="1408452" y="0"/>
                    <a:pt x="1814682" y="246839"/>
                    <a:pt x="1814682" y="551330"/>
                  </a:cubicBezTo>
                  <a:cubicBezTo>
                    <a:pt x="1814682" y="855821"/>
                    <a:pt x="1408452" y="1102660"/>
                    <a:pt x="907341" y="1102660"/>
                  </a:cubicBezTo>
                  <a:cubicBezTo>
                    <a:pt x="406230" y="1102660"/>
                    <a:pt x="0" y="855821"/>
                    <a:pt x="0" y="551330"/>
                  </a:cubicBezTo>
                  <a:close/>
                  <a:moveTo>
                    <a:pt x="100849" y="551330"/>
                  </a:moveTo>
                  <a:cubicBezTo>
                    <a:pt x="100849" y="800123"/>
                    <a:pt x="461927" y="1001810"/>
                    <a:pt x="907340" y="1001810"/>
                  </a:cubicBezTo>
                  <a:cubicBezTo>
                    <a:pt x="1352753" y="1001810"/>
                    <a:pt x="1713831" y="800123"/>
                    <a:pt x="1713831" y="551330"/>
                  </a:cubicBezTo>
                  <a:cubicBezTo>
                    <a:pt x="1713831" y="302537"/>
                    <a:pt x="1352753" y="100850"/>
                    <a:pt x="907340" y="100850"/>
                  </a:cubicBezTo>
                  <a:cubicBezTo>
                    <a:pt x="461927" y="100850"/>
                    <a:pt x="100849" y="302537"/>
                    <a:pt x="100849" y="5513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9" name="TextBox 49">
              <a:extLst>
                <a:ext uri="{FF2B5EF4-FFF2-40B4-BE49-F238E27FC236}">
                  <a16:creationId xmlns:a16="http://schemas.microsoft.com/office/drawing/2014/main" id="{2CD7F6E6-7A63-9D44-ABC9-2631CE8F8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82554"/>
              <a:ext cx="21604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Storage model &amp; access methods?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9BEF91-2618-8846-B903-DFED7F531539}"/>
              </a:ext>
            </a:extLst>
          </p:cNvPr>
          <p:cNvGrpSpPr>
            <a:grpSpLocks/>
          </p:cNvGrpSpPr>
          <p:nvPr/>
        </p:nvGrpSpPr>
        <p:grpSpPr bwMode="auto">
          <a:xfrm>
            <a:off x="931863" y="4051300"/>
            <a:ext cx="4729162" cy="2111375"/>
            <a:chOff x="932329" y="4052047"/>
            <a:chExt cx="4728883" cy="2111188"/>
          </a:xfrm>
        </p:grpSpPr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B07BC94A-576C-F543-A1C7-AF1A9D1D0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29" y="4052047"/>
              <a:ext cx="1815993" cy="1103215"/>
            </a:xfrm>
            <a:custGeom>
              <a:avLst/>
              <a:gdLst>
                <a:gd name="T0" fmla="*/ 0 w 1815993"/>
                <a:gd name="T1" fmla="*/ 551608 h 1103215"/>
                <a:gd name="T2" fmla="*/ 907997 w 1815993"/>
                <a:gd name="T3" fmla="*/ 0 h 1103215"/>
                <a:gd name="T4" fmla="*/ 1815994 w 1815993"/>
                <a:gd name="T5" fmla="*/ 551608 h 1103215"/>
                <a:gd name="T6" fmla="*/ 907997 w 1815993"/>
                <a:gd name="T7" fmla="*/ 1103216 h 1103215"/>
                <a:gd name="T8" fmla="*/ 0 w 1815993"/>
                <a:gd name="T9" fmla="*/ 551608 h 1103215"/>
                <a:gd name="T10" fmla="*/ 100900 w 1815993"/>
                <a:gd name="T11" fmla="*/ 551608 h 1103215"/>
                <a:gd name="T12" fmla="*/ 907996 w 1815993"/>
                <a:gd name="T13" fmla="*/ 1002315 h 1103215"/>
                <a:gd name="T14" fmla="*/ 1715092 w 1815993"/>
                <a:gd name="T15" fmla="*/ 551608 h 1103215"/>
                <a:gd name="T16" fmla="*/ 907996 w 1815993"/>
                <a:gd name="T17" fmla="*/ 100901 h 1103215"/>
                <a:gd name="T18" fmla="*/ 100900 w 1815993"/>
                <a:gd name="T19" fmla="*/ 551608 h 1103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5993" h="1103215">
                  <a:moveTo>
                    <a:pt x="0" y="551608"/>
                  </a:moveTo>
                  <a:cubicBezTo>
                    <a:pt x="0" y="246963"/>
                    <a:pt x="406524" y="0"/>
                    <a:pt x="907997" y="0"/>
                  </a:cubicBezTo>
                  <a:cubicBezTo>
                    <a:pt x="1409470" y="0"/>
                    <a:pt x="1815994" y="246963"/>
                    <a:pt x="1815994" y="551608"/>
                  </a:cubicBezTo>
                  <a:cubicBezTo>
                    <a:pt x="1815994" y="856253"/>
                    <a:pt x="1409470" y="1103216"/>
                    <a:pt x="907997" y="1103216"/>
                  </a:cubicBezTo>
                  <a:cubicBezTo>
                    <a:pt x="406524" y="1103216"/>
                    <a:pt x="0" y="856253"/>
                    <a:pt x="0" y="551608"/>
                  </a:cubicBezTo>
                  <a:close/>
                  <a:moveTo>
                    <a:pt x="100900" y="551608"/>
                  </a:moveTo>
                  <a:cubicBezTo>
                    <a:pt x="100900" y="800527"/>
                    <a:pt x="462249" y="1002315"/>
                    <a:pt x="907996" y="1002315"/>
                  </a:cubicBezTo>
                  <a:cubicBezTo>
                    <a:pt x="1353743" y="1002315"/>
                    <a:pt x="1715092" y="800527"/>
                    <a:pt x="1715092" y="551608"/>
                  </a:cubicBezTo>
                  <a:cubicBezTo>
                    <a:pt x="1715092" y="302689"/>
                    <a:pt x="1353743" y="100901"/>
                    <a:pt x="907996" y="100901"/>
                  </a:cubicBezTo>
                  <a:cubicBezTo>
                    <a:pt x="462249" y="100901"/>
                    <a:pt x="100900" y="302689"/>
                    <a:pt x="100900" y="551608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56" name="TextBox 48">
              <a:extLst>
                <a:ext uri="{FF2B5EF4-FFF2-40B4-BE49-F238E27FC236}">
                  <a16:creationId xmlns:a16="http://schemas.microsoft.com/office/drawing/2014/main" id="{6254CECA-6B50-5746-B33A-5CFE73560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918" y="5204012"/>
              <a:ext cx="20842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Implementation?</a:t>
              </a: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18C3356F-85D6-6649-B859-29A87AECC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032" y="5060021"/>
              <a:ext cx="1814405" cy="1103214"/>
            </a:xfrm>
            <a:custGeom>
              <a:avLst/>
              <a:gdLst>
                <a:gd name="T0" fmla="*/ 0 w 1814405"/>
                <a:gd name="T1" fmla="*/ 551607 h 1103214"/>
                <a:gd name="T2" fmla="*/ 907203 w 1814405"/>
                <a:gd name="T3" fmla="*/ 0 h 1103214"/>
                <a:gd name="T4" fmla="*/ 1814406 w 1814405"/>
                <a:gd name="T5" fmla="*/ 551607 h 1103214"/>
                <a:gd name="T6" fmla="*/ 907203 w 1814405"/>
                <a:gd name="T7" fmla="*/ 1103214 h 1103214"/>
                <a:gd name="T8" fmla="*/ 0 w 1814405"/>
                <a:gd name="T9" fmla="*/ 551607 h 1103214"/>
                <a:gd name="T10" fmla="*/ 100900 w 1814405"/>
                <a:gd name="T11" fmla="*/ 551607 h 1103214"/>
                <a:gd name="T12" fmla="*/ 907203 w 1814405"/>
                <a:gd name="T13" fmla="*/ 1002314 h 1103214"/>
                <a:gd name="T14" fmla="*/ 1713506 w 1814405"/>
                <a:gd name="T15" fmla="*/ 551607 h 1103214"/>
                <a:gd name="T16" fmla="*/ 907203 w 1814405"/>
                <a:gd name="T17" fmla="*/ 100900 h 1103214"/>
                <a:gd name="T18" fmla="*/ 100900 w 1814405"/>
                <a:gd name="T19" fmla="*/ 551607 h 11032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4405" h="1103214">
                  <a:moveTo>
                    <a:pt x="0" y="551607"/>
                  </a:moveTo>
                  <a:cubicBezTo>
                    <a:pt x="0" y="246963"/>
                    <a:pt x="406169" y="0"/>
                    <a:pt x="907203" y="0"/>
                  </a:cubicBezTo>
                  <a:cubicBezTo>
                    <a:pt x="1408237" y="0"/>
                    <a:pt x="1814406" y="246963"/>
                    <a:pt x="1814406" y="551607"/>
                  </a:cubicBezTo>
                  <a:cubicBezTo>
                    <a:pt x="1814406" y="856251"/>
                    <a:pt x="1408237" y="1103214"/>
                    <a:pt x="907203" y="1103214"/>
                  </a:cubicBezTo>
                  <a:cubicBezTo>
                    <a:pt x="406169" y="1103214"/>
                    <a:pt x="0" y="856251"/>
                    <a:pt x="0" y="551607"/>
                  </a:cubicBezTo>
                  <a:close/>
                  <a:moveTo>
                    <a:pt x="100900" y="551607"/>
                  </a:moveTo>
                  <a:cubicBezTo>
                    <a:pt x="100900" y="800526"/>
                    <a:pt x="461894" y="1002314"/>
                    <a:pt x="907203" y="1002314"/>
                  </a:cubicBezTo>
                  <a:cubicBezTo>
                    <a:pt x="1352512" y="1002314"/>
                    <a:pt x="1713506" y="800526"/>
                    <a:pt x="1713506" y="551607"/>
                  </a:cubicBezTo>
                  <a:cubicBezTo>
                    <a:pt x="1713506" y="302688"/>
                    <a:pt x="1352512" y="100900"/>
                    <a:pt x="907203" y="100900"/>
                  </a:cubicBezTo>
                  <a:cubicBezTo>
                    <a:pt x="461894" y="100900"/>
                    <a:pt x="100900" y="302688"/>
                    <a:pt x="100900" y="551607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FB992D-BDBB-8E4D-938E-FABD20F98BF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79788"/>
            <a:ext cx="1882775" cy="1227137"/>
            <a:chOff x="381001" y="3379695"/>
            <a:chExt cx="1882588" cy="1228000"/>
          </a:xfrm>
        </p:grpSpPr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51B4870-D675-424A-BC46-1155932B678C}"/>
                </a:ext>
              </a:extLst>
            </p:cNvPr>
            <p:cNvCxnSpPr>
              <a:cxnSpLocks noChangeShapeType="1"/>
              <a:stCxn id="22530" idx="1"/>
              <a:endCxn id="22531" idx="1"/>
            </p:cNvCxnSpPr>
            <p:nvPr/>
          </p:nvCxnSpPr>
          <p:spPr bwMode="auto">
            <a:xfrm rot="10800000" flipV="1">
              <a:off x="1577857" y="3446417"/>
              <a:ext cx="668272" cy="1161278"/>
            </a:xfrm>
            <a:prstGeom prst="curvedConnector3">
              <a:avLst>
                <a:gd name="adj1" fmla="val 132213"/>
              </a:avLst>
            </a:prstGeom>
            <a:noFill/>
            <a:ln w="60325">
              <a:solidFill>
                <a:srgbClr val="77933C"/>
              </a:solidFill>
              <a:round/>
              <a:headEnd type="stealth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4" name="TextBox 57">
              <a:extLst>
                <a:ext uri="{FF2B5EF4-FFF2-40B4-BE49-F238E27FC236}">
                  <a16:creationId xmlns:a16="http://schemas.microsoft.com/office/drawing/2014/main" id="{23D4AA91-E0F3-184F-9AB7-46D4D0A4D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1" y="3379695"/>
              <a:ext cx="1882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Order?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Few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2F60-7BC8-FE4E-B614-867DB4F18575}"/>
              </a:ext>
            </a:extLst>
          </p:cNvPr>
          <p:cNvSpPr txBox="1"/>
          <p:nvPr/>
        </p:nvSpPr>
        <p:spPr>
          <a:xfrm>
            <a:off x="23162" y="4524187"/>
            <a:ext cx="89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r>
              <a:rPr lang="en-US" dirty="0"/>
              <a:t> + </a:t>
            </a:r>
            <a:r>
              <a:rPr lang="en-US" dirty="0" err="1"/>
              <a:t>Lec</a:t>
            </a:r>
            <a:r>
              <a:rPr lang="en-US" dirty="0"/>
              <a:t>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2748252" y="6551546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54C67-E686-2447-9043-66692C86C07F}"/>
              </a:ext>
            </a:extLst>
          </p:cNvPr>
          <p:cNvSpPr txBox="1"/>
          <p:nvPr/>
        </p:nvSpPr>
        <p:spPr>
          <a:xfrm>
            <a:off x="58154" y="3391620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D8B2-F9A5-1D44-826A-FF6D9B2C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3A6-0AE5-504F-8423-6DFF296B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query involves chaining together a series of </a:t>
            </a:r>
            <a:r>
              <a:rPr lang="en-US" u="sng" dirty="0"/>
              <a:t>operators</a:t>
            </a:r>
            <a:r>
              <a:rPr lang="en-US" dirty="0"/>
              <a:t> that implement the query</a:t>
            </a:r>
          </a:p>
          <a:p>
            <a:r>
              <a:rPr lang="en-US" dirty="0"/>
              <a:t>Operator types:</a:t>
            </a:r>
            <a:br>
              <a:rPr lang="en-US" dirty="0"/>
            </a:br>
            <a:r>
              <a:rPr lang="en-US" dirty="0"/>
              <a:t>	</a:t>
            </a:r>
            <a:r>
              <a:rPr lang="en-US" u="sng" dirty="0"/>
              <a:t>scan</a:t>
            </a:r>
            <a:r>
              <a:rPr lang="en-US" dirty="0"/>
              <a:t> from disk/mem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filter</a:t>
            </a:r>
            <a:r>
              <a:rPr lang="en-US" dirty="0"/>
              <a:t> records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join </a:t>
            </a:r>
            <a:r>
              <a:rPr lang="en-US" dirty="0"/>
              <a:t>records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aggregate</a:t>
            </a:r>
            <a:r>
              <a:rPr lang="en-US" dirty="0"/>
              <a:t> records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3F1C-166D-6546-87C2-AE027E3BFF4B}"/>
              </a:ext>
            </a:extLst>
          </p:cNvPr>
          <p:cNvSpPr txBox="1"/>
          <p:nvPr/>
        </p:nvSpPr>
        <p:spPr>
          <a:xfrm>
            <a:off x="4666940" y="3294639"/>
            <a:ext cx="37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Requires a model of data representation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CF98F2-4520-1645-BEEC-4DE6EF7F412A}"/>
              </a:ext>
            </a:extLst>
          </p:cNvPr>
          <p:cNvGrpSpPr/>
          <p:nvPr/>
        </p:nvGrpSpPr>
        <p:grpSpPr>
          <a:xfrm>
            <a:off x="4709436" y="4166971"/>
            <a:ext cx="2040873" cy="1733190"/>
            <a:chOff x="1244010" y="2639296"/>
            <a:chExt cx="2040873" cy="17331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050F87-9C03-BC4D-B65B-C1D0A811D310}"/>
                </a:ext>
              </a:extLst>
            </p:cNvPr>
            <p:cNvGrpSpPr/>
            <p:nvPr/>
          </p:nvGrpSpPr>
          <p:grpSpPr>
            <a:xfrm>
              <a:off x="1244010" y="2639296"/>
              <a:ext cx="2023208" cy="1733190"/>
              <a:chOff x="2138532" y="3234786"/>
              <a:chExt cx="2023208" cy="1733190"/>
            </a:xfrm>
            <a:solidFill>
              <a:schemeClr val="bg1"/>
            </a:solidFill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D1C6AB-DA6B-D845-80D2-4683EFB680C1}"/>
                  </a:ext>
                </a:extLst>
              </p:cNvPr>
              <p:cNvSpPr/>
              <p:nvPr/>
            </p:nvSpPr>
            <p:spPr>
              <a:xfrm>
                <a:off x="2138532" y="3234786"/>
                <a:ext cx="2023208" cy="1733189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D345E-5E25-FE4E-B5BC-07D7A8194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355" y="3610683"/>
                <a:ext cx="1536061" cy="38472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dirty="0">
                    <a:latin typeface="Arial" panose="020B0604020202020204" pitchFamily="34" charset="0"/>
                  </a:rPr>
                  <a:t>⨝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 err="1">
                    <a:latin typeface="Arial" panose="020B0604020202020204" pitchFamily="34" charset="0"/>
                  </a:rPr>
                  <a:t>starName</a:t>
                </a:r>
                <a:r>
                  <a:rPr lang="en-US" altLang="en-US" sz="1100" dirty="0">
                    <a:latin typeface="Arial" panose="020B0604020202020204" pitchFamily="34" charset="0"/>
                  </a:rPr>
                  <a:t> = name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1E2803-32C3-094F-A15C-DE2710F5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019" y="4249910"/>
                <a:ext cx="1371600" cy="21544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dirty="0">
                    <a:latin typeface="Arial" panose="020B0604020202020204" pitchFamily="34" charset="0"/>
                  </a:rPr>
                  <a:t>𝛔</a:t>
                </a:r>
                <a:r>
                  <a:rPr lang="en-US" altLang="en-US" sz="1400" baseline="-25000" dirty="0">
                    <a:latin typeface="Arial" panose="020B0604020202020204" pitchFamily="34" charset="0"/>
                  </a:rPr>
                  <a:t>birthday…</a:t>
                </a:r>
                <a:endParaRPr lang="en-US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E0D221-5BC4-3D4F-96D5-F5FD5B6EEFBF}"/>
                  </a:ext>
                </a:extLst>
              </p:cNvPr>
              <p:cNvSpPr txBox="1"/>
              <p:nvPr/>
            </p:nvSpPr>
            <p:spPr>
              <a:xfrm>
                <a:off x="2246811" y="4706366"/>
                <a:ext cx="1442808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movieStar</a:t>
                </a:r>
                <a:endParaRPr lang="en-US" sz="11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8EB160C-CCA2-8E4D-8B9C-6B44E4621F7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V="1">
                <a:off x="3348386" y="3446679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18476D-D01F-DD48-ADBD-8749D65ACD78}"/>
                  </a:ext>
                </a:extLst>
              </p:cNvPr>
              <p:cNvCxnSpPr/>
              <p:nvPr/>
            </p:nvCxnSpPr>
            <p:spPr>
              <a:xfrm flipV="1">
                <a:off x="2773473" y="4073854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09C5F35-8205-2741-9D80-747F4AC8E4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6351" y="4465354"/>
                <a:ext cx="0" cy="254506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0AC77D6-B9C3-1B44-B47D-64DB25F59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5520" y="4073854"/>
                <a:ext cx="212662" cy="213297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49B182-830F-7842-99DD-2311C3620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209" y="2639297"/>
              <a:ext cx="7596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 sz="1400" dirty="0">
                  <a:latin typeface="Arial" panose="020B0604020202020204" pitchFamily="34" charset="0"/>
                </a:rPr>
                <a:t>Π</a:t>
              </a:r>
              <a:r>
                <a:rPr lang="en-US" altLang="en-US" sz="1400" baseline="-25000" dirty="0" err="1">
                  <a:latin typeface="Arial" panose="020B0604020202020204" pitchFamily="34" charset="0"/>
                </a:rPr>
                <a:t>movieTitle</a:t>
              </a:r>
              <a:endParaRPr lang="en-US" altLang="en-US" sz="28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076C21-4F28-DC4B-A934-2AEBC1AA5D1B}"/>
                </a:ext>
              </a:extLst>
            </p:cNvPr>
            <p:cNvSpPr txBox="1"/>
            <p:nvPr/>
          </p:nvSpPr>
          <p:spPr>
            <a:xfrm>
              <a:off x="2576916" y="3640926"/>
              <a:ext cx="644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starsIn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34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A6EA-6EF5-6942-B161-93E1BC0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67B0-CB71-2040-AA43-5772AC2B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Arrangement of records on disk / in memory</a:t>
            </a:r>
          </a:p>
          <a:p>
            <a:r>
              <a:rPr lang="en-US" dirty="0"/>
              <a:t>Disk / memory are linear, tables are 2D</a:t>
            </a:r>
          </a:p>
          <a:p>
            <a:pPr lvl="1"/>
            <a:r>
              <a:rPr lang="en-US" dirty="0"/>
              <a:t>”Row Major” - Row at a time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9F7CB4-DCB9-CD44-BAFB-FEF01714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77315"/>
              </p:ext>
            </p:extLst>
          </p:nvPr>
        </p:nvGraphicFramePr>
        <p:xfrm>
          <a:off x="719768" y="4074748"/>
          <a:ext cx="2219740" cy="17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48">
                  <a:extLst>
                    <a:ext uri="{9D8B030D-6E8A-4147-A177-3AD203B41FA5}">
                      <a16:colId xmlns:a16="http://schemas.microsoft.com/office/drawing/2014/main" val="3390420521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982564229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3837566744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1853447686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602916467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400429450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2841386242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3144793729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2886301526"/>
                  </a:ext>
                </a:extLst>
              </a:tr>
            </a:tbl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8B86A8AC-CFAF-2749-9302-7670936A034C}"/>
              </a:ext>
            </a:extLst>
          </p:cNvPr>
          <p:cNvSpPr/>
          <p:nvPr/>
        </p:nvSpPr>
        <p:spPr>
          <a:xfrm>
            <a:off x="4114800" y="3793777"/>
            <a:ext cx="4008783" cy="29280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EF76-9F31-2B48-85B3-02D940B3AD42}"/>
              </a:ext>
            </a:extLst>
          </p:cNvPr>
          <p:cNvSpPr txBox="1"/>
          <p:nvPr/>
        </p:nvSpPr>
        <p:spPr>
          <a:xfrm>
            <a:off x="5309118" y="3992009"/>
            <a:ext cx="320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BAF8E-E117-4747-948B-6EFE79D4D225}"/>
              </a:ext>
            </a:extLst>
          </p:cNvPr>
          <p:cNvSpPr txBox="1"/>
          <p:nvPr/>
        </p:nvSpPr>
        <p:spPr>
          <a:xfrm>
            <a:off x="4351663" y="5413811"/>
            <a:ext cx="3635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	1	2	3	4	5 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6	7	8	9	10	11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1CFA01-0D64-F344-A302-709D78468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92292"/>
              </p:ext>
            </p:extLst>
          </p:nvPr>
        </p:nvGraphicFramePr>
        <p:xfrm>
          <a:off x="722243" y="4528930"/>
          <a:ext cx="2219740" cy="449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948">
                  <a:extLst>
                    <a:ext uri="{9D8B030D-6E8A-4147-A177-3AD203B41FA5}">
                      <a16:colId xmlns:a16="http://schemas.microsoft.com/office/drawing/2014/main" val="496829976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215378952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1327673014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3202880338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3924349307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6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FEA1C5-B339-2345-A082-BF48EEC24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99515"/>
              </p:ext>
            </p:extLst>
          </p:nvPr>
        </p:nvGraphicFramePr>
        <p:xfrm>
          <a:off x="2073966" y="4979504"/>
          <a:ext cx="887896" cy="449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948">
                  <a:extLst>
                    <a:ext uri="{9D8B030D-6E8A-4147-A177-3AD203B41FA5}">
                      <a16:colId xmlns:a16="http://schemas.microsoft.com/office/drawing/2014/main" val="3296302059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470339101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EA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70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5CA88DF-B280-C949-A4AB-3481708CB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32823"/>
              </p:ext>
            </p:extLst>
          </p:nvPr>
        </p:nvGraphicFramePr>
        <p:xfrm>
          <a:off x="715618" y="4979504"/>
          <a:ext cx="1331844" cy="449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948">
                  <a:extLst>
                    <a:ext uri="{9D8B030D-6E8A-4147-A177-3AD203B41FA5}">
                      <a16:colId xmlns:a16="http://schemas.microsoft.com/office/drawing/2014/main" val="447735280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471553985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296118575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EA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5500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5001608-EB4E-D144-80B4-597E926F7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9523"/>
              </p:ext>
            </p:extLst>
          </p:nvPr>
        </p:nvGraphicFramePr>
        <p:xfrm>
          <a:off x="715617" y="5423452"/>
          <a:ext cx="2219740" cy="449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948">
                  <a:extLst>
                    <a:ext uri="{9D8B030D-6E8A-4147-A177-3AD203B41FA5}">
                      <a16:colId xmlns:a16="http://schemas.microsoft.com/office/drawing/2014/main" val="496829976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2215378952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1327673014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3202880338"/>
                    </a:ext>
                  </a:extLst>
                </a:gridCol>
                <a:gridCol w="443948">
                  <a:extLst>
                    <a:ext uri="{9D8B030D-6E8A-4147-A177-3AD203B41FA5}">
                      <a16:colId xmlns:a16="http://schemas.microsoft.com/office/drawing/2014/main" val="3924349307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982" marR="78982" marT="39491" marB="3949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6 0.00069 L 0.3401 0.060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31 -0.00139 L 0.55035 -0.005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5 0.02569 L 0.24965 0.122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73 0.00533 L 0.47327 0.05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A6EA-6EF5-6942-B161-93E1BC0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67B0-CB71-2040-AA43-5772AC2B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Arrangement of records on disk / in memory</a:t>
            </a:r>
          </a:p>
          <a:p>
            <a:r>
              <a:rPr lang="en-US" dirty="0"/>
              <a:t>Disk / memory are linear, tables are 2D</a:t>
            </a:r>
          </a:p>
          <a:p>
            <a:pPr lvl="1"/>
            <a:r>
              <a:rPr lang="en-US" dirty="0"/>
              <a:t>”Row Major” - Row at a time</a:t>
            </a:r>
          </a:p>
          <a:p>
            <a:pPr lvl="1"/>
            <a:r>
              <a:rPr lang="en-US" dirty="0"/>
              <a:t>“Column Major” Column at a time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9F7CB4-DCB9-CD44-BAFB-FEF017145662}"/>
              </a:ext>
            </a:extLst>
          </p:cNvPr>
          <p:cNvGraphicFramePr>
            <a:graphicFrameLocks noGrp="1"/>
          </p:cNvGraphicFramePr>
          <p:nvPr/>
        </p:nvGraphicFramePr>
        <p:xfrm>
          <a:off x="719768" y="4074748"/>
          <a:ext cx="2328232" cy="17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58">
                  <a:extLst>
                    <a:ext uri="{9D8B030D-6E8A-4147-A177-3AD203B41FA5}">
                      <a16:colId xmlns:a16="http://schemas.microsoft.com/office/drawing/2014/main" val="2982564229"/>
                    </a:ext>
                  </a:extLst>
                </a:gridCol>
                <a:gridCol w="582058">
                  <a:extLst>
                    <a:ext uri="{9D8B030D-6E8A-4147-A177-3AD203B41FA5}">
                      <a16:colId xmlns:a16="http://schemas.microsoft.com/office/drawing/2014/main" val="3837566744"/>
                    </a:ext>
                  </a:extLst>
                </a:gridCol>
                <a:gridCol w="582058">
                  <a:extLst>
                    <a:ext uri="{9D8B030D-6E8A-4147-A177-3AD203B41FA5}">
                      <a16:colId xmlns:a16="http://schemas.microsoft.com/office/drawing/2014/main" val="1853447686"/>
                    </a:ext>
                  </a:extLst>
                </a:gridCol>
                <a:gridCol w="582058">
                  <a:extLst>
                    <a:ext uri="{9D8B030D-6E8A-4147-A177-3AD203B41FA5}">
                      <a16:colId xmlns:a16="http://schemas.microsoft.com/office/drawing/2014/main" val="2602916467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400429450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2841386242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3144793729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2886301526"/>
                  </a:ext>
                </a:extLst>
              </a:tr>
            </a:tbl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8B86A8AC-CFAF-2749-9302-7670936A034C}"/>
              </a:ext>
            </a:extLst>
          </p:cNvPr>
          <p:cNvSpPr/>
          <p:nvPr/>
        </p:nvSpPr>
        <p:spPr>
          <a:xfrm>
            <a:off x="4114800" y="3793777"/>
            <a:ext cx="3160643" cy="292804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EF76-9F31-2B48-85B3-02D940B3AD42}"/>
              </a:ext>
            </a:extLst>
          </p:cNvPr>
          <p:cNvSpPr txBox="1"/>
          <p:nvPr/>
        </p:nvSpPr>
        <p:spPr>
          <a:xfrm>
            <a:off x="5309118" y="3992009"/>
            <a:ext cx="320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BAF8E-E117-4747-948B-6EFE79D4D225}"/>
              </a:ext>
            </a:extLst>
          </p:cNvPr>
          <p:cNvSpPr txBox="1"/>
          <p:nvPr/>
        </p:nvSpPr>
        <p:spPr>
          <a:xfrm>
            <a:off x="4351663" y="5413811"/>
            <a:ext cx="3635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0	1	2	3	4	5 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6	7	8	9	10	11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D32FA9F-08E4-1C46-A822-380ADE209B0B}"/>
              </a:ext>
            </a:extLst>
          </p:cNvPr>
          <p:cNvGraphicFramePr>
            <a:graphicFrameLocks noGrp="1"/>
          </p:cNvGraphicFramePr>
          <p:nvPr/>
        </p:nvGraphicFramePr>
        <p:xfrm>
          <a:off x="1869695" y="4074748"/>
          <a:ext cx="601032" cy="17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32">
                  <a:extLst>
                    <a:ext uri="{9D8B030D-6E8A-4147-A177-3AD203B41FA5}">
                      <a16:colId xmlns:a16="http://schemas.microsoft.com/office/drawing/2014/main" val="1601293149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01152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6941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8364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193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37FD5E-9703-B748-A612-8906F54D7DFB}"/>
              </a:ext>
            </a:extLst>
          </p:cNvPr>
          <p:cNvGraphicFramePr>
            <a:graphicFrameLocks noGrp="1"/>
          </p:cNvGraphicFramePr>
          <p:nvPr/>
        </p:nvGraphicFramePr>
        <p:xfrm>
          <a:off x="1286732" y="4974004"/>
          <a:ext cx="582058" cy="899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058">
                  <a:extLst>
                    <a:ext uri="{9D8B030D-6E8A-4147-A177-3AD203B41FA5}">
                      <a16:colId xmlns:a16="http://schemas.microsoft.com/office/drawing/2014/main" val="3841137777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314536116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2198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08FEEE-8344-4347-B661-A2233F9E4999}"/>
              </a:ext>
            </a:extLst>
          </p:cNvPr>
          <p:cNvGraphicFramePr>
            <a:graphicFrameLocks noGrp="1"/>
          </p:cNvGraphicFramePr>
          <p:nvPr/>
        </p:nvGraphicFramePr>
        <p:xfrm>
          <a:off x="1291268" y="4074748"/>
          <a:ext cx="582058" cy="8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58">
                  <a:extLst>
                    <a:ext uri="{9D8B030D-6E8A-4147-A177-3AD203B41FA5}">
                      <a16:colId xmlns:a16="http://schemas.microsoft.com/office/drawing/2014/main" val="3070349690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1220424751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982" marR="78982" marT="39491" marB="39491"/>
                </a:tc>
                <a:extLst>
                  <a:ext uri="{0D108BD9-81ED-4DB2-BD59-A6C34878D82A}">
                    <a16:rowId xmlns:a16="http://schemas.microsoft.com/office/drawing/2014/main" val="112947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251A263-4C4B-C245-8096-EDF0C48BA4C2}"/>
              </a:ext>
            </a:extLst>
          </p:cNvPr>
          <p:cNvGraphicFramePr>
            <a:graphicFrameLocks noGrp="1"/>
          </p:cNvGraphicFramePr>
          <p:nvPr/>
        </p:nvGraphicFramePr>
        <p:xfrm>
          <a:off x="719768" y="4074748"/>
          <a:ext cx="601032" cy="179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32">
                  <a:extLst>
                    <a:ext uri="{9D8B030D-6E8A-4147-A177-3AD203B41FA5}">
                      <a16:colId xmlns:a16="http://schemas.microsoft.com/office/drawing/2014/main" val="1601293149"/>
                    </a:ext>
                  </a:extLst>
                </a:gridCol>
              </a:tblGrid>
              <a:tr h="44962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01152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996941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8364"/>
                  </a:ext>
                </a:extLst>
              </a:tr>
              <a:tr h="449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19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250F7B-DECC-5347-82BA-ABF20CEEB7BC}"/>
              </a:ext>
            </a:extLst>
          </p:cNvPr>
          <p:cNvSpPr txBox="1"/>
          <p:nvPr/>
        </p:nvSpPr>
        <p:spPr>
          <a:xfrm rot="1379041">
            <a:off x="7358063" y="4043364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now, let’s assume row-major!</a:t>
            </a:r>
          </a:p>
        </p:txBody>
      </p:sp>
    </p:spTree>
    <p:extLst>
      <p:ext uri="{BB962C8B-B14F-4D97-AF65-F5344CB8AC3E}">
        <p14:creationId xmlns:p14="http://schemas.microsoft.com/office/powerpoint/2010/main" val="25296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2 -0.00208 L 0.46076 0.008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42 -2.22222E-6 L 0.55694 0.073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67" y="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5 -0.00139 L 0.36371 0.079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7 -0.00208 L 0.45659 0.149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3827-2CF1-5E48-8046-10CFF5F0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F7E5-76E8-2B45-BE42-D0A6BC23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Method: way to read data from disk</a:t>
            </a:r>
          </a:p>
          <a:p>
            <a:endParaRPr lang="en-US" dirty="0"/>
          </a:p>
          <a:p>
            <a:r>
              <a:rPr lang="en-US" dirty="0"/>
              <a:t>Heap File: unordered arrangement of records</a:t>
            </a:r>
          </a:p>
          <a:p>
            <a:pPr lvl="1"/>
            <a:r>
              <a:rPr lang="en-US" dirty="0"/>
              <a:t>Arranged in pages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EA0F81-750B-3944-B655-C9D4F832A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855"/>
              </p:ext>
            </p:extLst>
          </p:nvPr>
        </p:nvGraphicFramePr>
        <p:xfrm>
          <a:off x="1909761" y="4383087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5C821B5-97C0-7044-B28C-0B866976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81196"/>
              </p:ext>
            </p:extLst>
          </p:nvPr>
        </p:nvGraphicFramePr>
        <p:xfrm>
          <a:off x="4076699" y="4392612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76F1236-AE2F-5547-A7AE-4B3689910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79181"/>
              </p:ext>
            </p:extLst>
          </p:nvPr>
        </p:nvGraphicFramePr>
        <p:xfrm>
          <a:off x="6243640" y="4402137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FD0623-ED75-2841-A8F9-185F05B9B277}"/>
              </a:ext>
            </a:extLst>
          </p:cNvPr>
          <p:cNvSpPr txBox="1"/>
          <p:nvPr/>
        </p:nvSpPr>
        <p:spPr>
          <a:xfrm>
            <a:off x="1857375" y="5486399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			    Page 2			   Page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FF45E-7178-4547-8DCE-25CD2E09F29E}"/>
              </a:ext>
            </a:extLst>
          </p:cNvPr>
          <p:cNvSpPr/>
          <p:nvPr/>
        </p:nvSpPr>
        <p:spPr>
          <a:xfrm>
            <a:off x="8057532" y="46445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418A9-3083-7448-B701-6E5F1829100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0857" y="4840287"/>
            <a:ext cx="1038904" cy="1408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1AAE-22AC-644B-8FC5-39C511480638}"/>
              </a:ext>
            </a:extLst>
          </p:cNvPr>
          <p:cNvSpPr txBox="1"/>
          <p:nvPr/>
        </p:nvSpPr>
        <p:spPr>
          <a:xfrm>
            <a:off x="419098" y="6211669"/>
            <a:ext cx="415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Header: Start offset of each record, which parts of page are occupied,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3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CF96-1295-714B-92BB-682FBC2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8852-F744-5247-A267-EB7C1618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Heap File In Stored Order</a:t>
            </a:r>
          </a:p>
          <a:p>
            <a:pPr lvl="1"/>
            <a:r>
              <a:rPr lang="en-US" dirty="0"/>
              <a:t>Even with a predicate, read all records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184134-F440-9C4B-9DD9-3D4261AF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1722"/>
              </p:ext>
            </p:extLst>
          </p:nvPr>
        </p:nvGraphicFramePr>
        <p:xfrm>
          <a:off x="1795461" y="3654425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A2893-91FE-A646-981E-40423F259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33296"/>
              </p:ext>
            </p:extLst>
          </p:nvPr>
        </p:nvGraphicFramePr>
        <p:xfrm>
          <a:off x="3962399" y="3663950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5B8B86-FFF0-6B44-8C0B-43E53FF8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35966"/>
              </p:ext>
            </p:extLst>
          </p:nvPr>
        </p:nvGraphicFramePr>
        <p:xfrm>
          <a:off x="6129340" y="3673475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CFBAAD-473D-0C49-92A0-492485728D0A}"/>
              </a:ext>
            </a:extLst>
          </p:cNvPr>
          <p:cNvSpPr txBox="1"/>
          <p:nvPr/>
        </p:nvSpPr>
        <p:spPr>
          <a:xfrm>
            <a:off x="1743075" y="4757737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			    Page 2			   Page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C6D2E-A4CB-9142-858A-6BACF0FC475A}"/>
              </a:ext>
            </a:extLst>
          </p:cNvPr>
          <p:cNvSpPr/>
          <p:nvPr/>
        </p:nvSpPr>
        <p:spPr>
          <a:xfrm>
            <a:off x="7943232" y="39158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FDAFB1-21CE-AF4D-AD55-33FF9EA618B0}"/>
              </a:ext>
            </a:extLst>
          </p:cNvPr>
          <p:cNvCxnSpPr/>
          <p:nvPr/>
        </p:nvCxnSpPr>
        <p:spPr>
          <a:xfrm>
            <a:off x="1828801" y="3228975"/>
            <a:ext cx="5743575" cy="0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F9AE-995B-B544-B249-996FCD2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44F8-77E4-F744-A1D9-0F502CD4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maps from a value or range of values of some attribute to records with that value or values</a:t>
            </a:r>
          </a:p>
          <a:p>
            <a:r>
              <a:rPr lang="en-US" dirty="0"/>
              <a:t>Several types of indexes, including trees (most commonly </a:t>
            </a:r>
            <a:r>
              <a:rPr lang="en-US" dirty="0" err="1"/>
              <a:t>B+Trees</a:t>
            </a:r>
            <a:r>
              <a:rPr lang="en-US" dirty="0"/>
              <a:t>) and hash 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127CC-01C6-2642-AA2F-E76D9AEA6D88}"/>
              </a:ext>
            </a:extLst>
          </p:cNvPr>
          <p:cNvSpPr txBox="1"/>
          <p:nvPr/>
        </p:nvSpPr>
        <p:spPr>
          <a:xfrm>
            <a:off x="457200" y="4359411"/>
            <a:ext cx="7808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API:</a:t>
            </a:r>
          </a:p>
          <a:p>
            <a:r>
              <a:rPr lang="en-US" sz="2400" b="1" dirty="0"/>
              <a:t>Lookup</a:t>
            </a:r>
            <a:r>
              <a:rPr lang="en-US" sz="2400" dirty="0"/>
              <a:t>(value) </a:t>
            </a:r>
            <a:r>
              <a:rPr lang="en-US" sz="2400" dirty="0">
                <a:sym typeface="Wingdings" pitchFamily="2" charset="2"/>
              </a:rPr>
              <a:t> records</a:t>
            </a:r>
          </a:p>
          <a:p>
            <a:r>
              <a:rPr lang="en-US" sz="2400" b="1" dirty="0">
                <a:sym typeface="Wingdings" pitchFamily="2" charset="2"/>
              </a:rPr>
              <a:t>Lookup</a:t>
            </a:r>
            <a:r>
              <a:rPr lang="en-US" sz="2400" dirty="0">
                <a:sym typeface="Wingdings" pitchFamily="2" charset="2"/>
              </a:rPr>
              <a:t>(v1 .. </a:t>
            </a:r>
            <a:r>
              <a:rPr lang="en-US" sz="2400" dirty="0" err="1">
                <a:sym typeface="Wingdings" pitchFamily="2" charset="2"/>
              </a:rPr>
              <a:t>vn</a:t>
            </a:r>
            <a:r>
              <a:rPr lang="en-US" sz="2400" dirty="0">
                <a:sym typeface="Wingdings" pitchFamily="2" charset="2"/>
              </a:rPr>
              <a:t>)  records</a:t>
            </a:r>
          </a:p>
          <a:p>
            <a:endParaRPr lang="en-US" sz="2400" dirty="0"/>
          </a:p>
          <a:p>
            <a:r>
              <a:rPr lang="en-US" sz="2400" dirty="0"/>
              <a:t>Value is an attribute of the table, called the “key” of the index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5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AF-88B5-1148-84D9-F766E78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F558-D862-234D-A9F0-62CB1D670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57855"/>
              </p:ext>
            </p:extLst>
          </p:nvPr>
        </p:nvGraphicFramePr>
        <p:xfrm>
          <a:off x="1638299" y="4311649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82814-3131-B947-A532-B036694B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46101"/>
              </p:ext>
            </p:extLst>
          </p:nvPr>
        </p:nvGraphicFramePr>
        <p:xfrm>
          <a:off x="3733799" y="4349749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E339B-F6F0-164D-89FF-F6656D6B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013"/>
              </p:ext>
            </p:extLst>
          </p:nvPr>
        </p:nvGraphicFramePr>
        <p:xfrm>
          <a:off x="5900740" y="4359274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D6ED40-4161-1748-9753-AE20CD90424F}"/>
              </a:ext>
            </a:extLst>
          </p:cNvPr>
          <p:cNvSpPr txBox="1"/>
          <p:nvPr/>
        </p:nvSpPr>
        <p:spPr>
          <a:xfrm>
            <a:off x="757238" y="538638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6D014-32A6-8D4B-8050-2D6B9A87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8064"/>
              </p:ext>
            </p:extLst>
          </p:nvPr>
        </p:nvGraphicFramePr>
        <p:xfrm>
          <a:off x="3443287" y="1528763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F492D-C243-9A45-9DBB-828E66113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53366"/>
              </p:ext>
            </p:extLst>
          </p:nvPr>
        </p:nvGraphicFramePr>
        <p:xfrm>
          <a:off x="1323974" y="2452688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3BEC6-39B0-8644-B00F-16F16A538602}"/>
              </a:ext>
            </a:extLst>
          </p:cNvPr>
          <p:cNvCxnSpPr>
            <a:endCxn id="14" idx="0"/>
          </p:cNvCxnSpPr>
          <p:nvPr/>
        </p:nvCxnSpPr>
        <p:spPr>
          <a:xfrm flipH="1">
            <a:off x="2376487" y="2100263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2CF3B0-C25B-0C4E-A924-DB54EBB065F4}"/>
              </a:ext>
            </a:extLst>
          </p:cNvPr>
          <p:cNvCxnSpPr>
            <a:cxnSpLocks/>
          </p:cNvCxnSpPr>
          <p:nvPr/>
        </p:nvCxnSpPr>
        <p:spPr>
          <a:xfrm>
            <a:off x="1485900" y="3057525"/>
            <a:ext cx="3443288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DF9CC-2F75-C140-BAD1-AC37CE9488C5}"/>
              </a:ext>
            </a:extLst>
          </p:cNvPr>
          <p:cNvCxnSpPr>
            <a:cxnSpLocks/>
          </p:cNvCxnSpPr>
          <p:nvPr/>
        </p:nvCxnSpPr>
        <p:spPr>
          <a:xfrm>
            <a:off x="1857375" y="3100388"/>
            <a:ext cx="2728913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2D15BE-EEF4-3940-8CEC-5B47E7F448BF}"/>
              </a:ext>
            </a:extLst>
          </p:cNvPr>
          <p:cNvCxnSpPr>
            <a:cxnSpLocks/>
          </p:cNvCxnSpPr>
          <p:nvPr/>
        </p:nvCxnSpPr>
        <p:spPr>
          <a:xfrm>
            <a:off x="2200275" y="3086100"/>
            <a:ext cx="428625" cy="23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97765E-AA81-674F-A783-46991C554D10}"/>
              </a:ext>
            </a:extLst>
          </p:cNvPr>
          <p:cNvCxnSpPr>
            <a:cxnSpLocks/>
          </p:cNvCxnSpPr>
          <p:nvPr/>
        </p:nvCxnSpPr>
        <p:spPr>
          <a:xfrm>
            <a:off x="2586038" y="3086100"/>
            <a:ext cx="2671762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4B2690-CE32-D64A-9661-B618E014C67A}"/>
              </a:ext>
            </a:extLst>
          </p:cNvPr>
          <p:cNvCxnSpPr>
            <a:cxnSpLocks/>
          </p:cNvCxnSpPr>
          <p:nvPr/>
        </p:nvCxnSpPr>
        <p:spPr>
          <a:xfrm>
            <a:off x="3143250" y="3114675"/>
            <a:ext cx="3914775" cy="22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409E7AE-ACCA-F14B-A9A8-73E17FB29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23682"/>
              </p:ext>
            </p:extLst>
          </p:nvPr>
        </p:nvGraphicFramePr>
        <p:xfrm>
          <a:off x="3733799" y="2433638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D80BE5-C886-1849-AC41-E2A9F9E64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46178"/>
              </p:ext>
            </p:extLst>
          </p:nvPr>
        </p:nvGraphicFramePr>
        <p:xfrm>
          <a:off x="4829174" y="242887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5B27D98-8B29-9640-905B-C2A67638C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65911"/>
              </p:ext>
            </p:extLst>
          </p:nvPr>
        </p:nvGraphicFramePr>
        <p:xfrm>
          <a:off x="5924549" y="2409826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BA7AD11-5A80-A44F-88B5-9007E85AB0D8}"/>
              </a:ext>
            </a:extLst>
          </p:cNvPr>
          <p:cNvSpPr txBox="1"/>
          <p:nvPr/>
        </p:nvSpPr>
        <p:spPr>
          <a:xfrm>
            <a:off x="752475" y="61960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5E809-E10B-2A4B-98BB-ABA455471D24}"/>
              </a:ext>
            </a:extLst>
          </p:cNvPr>
          <p:cNvSpPr txBox="1"/>
          <p:nvPr/>
        </p:nvSpPr>
        <p:spPr>
          <a:xfrm rot="16200000">
            <a:off x="338137" y="53959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065D6-60E7-DF41-AFCB-370A440A7483}"/>
              </a:ext>
            </a:extLst>
          </p:cNvPr>
          <p:cNvSpPr txBox="1"/>
          <p:nvPr/>
        </p:nvSpPr>
        <p:spPr>
          <a:xfrm>
            <a:off x="11287125" y="1414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959FB-F93C-6F4E-BD79-262FEF5D593B}"/>
              </a:ext>
            </a:extLst>
          </p:cNvPr>
          <p:cNvSpPr txBox="1"/>
          <p:nvPr/>
        </p:nvSpPr>
        <p:spPr>
          <a:xfrm>
            <a:off x="7407797" y="1783795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DC99C-4161-BB41-B57A-D5ED8690B4AE}"/>
              </a:ext>
            </a:extLst>
          </p:cNvPr>
          <p:cNvSpPr txBox="1"/>
          <p:nvPr/>
        </p:nvSpPr>
        <p:spPr>
          <a:xfrm>
            <a:off x="7700946" y="4745832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10735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DB15162-CD79-0445-B037-93B5DF94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47262"/>
              </p:ext>
            </p:extLst>
          </p:nvPr>
        </p:nvGraphicFramePr>
        <p:xfrm>
          <a:off x="5924549" y="2409826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AABAF-88B5-1148-84D9-F766E78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Scan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F558-D862-234D-A9F0-62CB1D67007A}"/>
              </a:ext>
            </a:extLst>
          </p:cNvPr>
          <p:cNvGraphicFramePr>
            <a:graphicFrameLocks noGrp="1"/>
          </p:cNvGraphicFramePr>
          <p:nvPr/>
        </p:nvGraphicFramePr>
        <p:xfrm>
          <a:off x="1638299" y="4311649"/>
          <a:ext cx="1647826" cy="1760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82814-3131-B947-A532-B036694BDB3E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4349749"/>
          <a:ext cx="1703875" cy="168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E339B-F6F0-164D-89FF-F6656D6B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86926"/>
              </p:ext>
            </p:extLst>
          </p:nvPr>
        </p:nvGraphicFramePr>
        <p:xfrm>
          <a:off x="5900740" y="4359274"/>
          <a:ext cx="1703875" cy="168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D6ED40-4161-1748-9753-AE20CD90424F}"/>
              </a:ext>
            </a:extLst>
          </p:cNvPr>
          <p:cNvSpPr txBox="1"/>
          <p:nvPr/>
        </p:nvSpPr>
        <p:spPr>
          <a:xfrm>
            <a:off x="757238" y="538638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6D014-32A6-8D4B-8050-2D6B9A8798C3}"/>
              </a:ext>
            </a:extLst>
          </p:cNvPr>
          <p:cNvGraphicFramePr>
            <a:graphicFrameLocks noGrp="1"/>
          </p:cNvGraphicFramePr>
          <p:nvPr/>
        </p:nvGraphicFramePr>
        <p:xfrm>
          <a:off x="3443287" y="1528763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F492D-C243-9A45-9DBB-828E661132F6}"/>
              </a:ext>
            </a:extLst>
          </p:cNvPr>
          <p:cNvGraphicFramePr>
            <a:graphicFrameLocks noGrp="1"/>
          </p:cNvGraphicFramePr>
          <p:nvPr/>
        </p:nvGraphicFramePr>
        <p:xfrm>
          <a:off x="1323974" y="2452688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409E7AE-ACCA-F14B-A9A8-73E17FB29C4D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2433638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D80BE5-C886-1849-AC41-E2A9F9E64BA7}"/>
              </a:ext>
            </a:extLst>
          </p:cNvPr>
          <p:cNvGraphicFramePr>
            <a:graphicFrameLocks noGrp="1"/>
          </p:cNvGraphicFramePr>
          <p:nvPr/>
        </p:nvGraphicFramePr>
        <p:xfrm>
          <a:off x="4829174" y="242887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E4FE9-1A05-D448-8627-72EE4AC3F3DF}"/>
              </a:ext>
            </a:extLst>
          </p:cNvPr>
          <p:cNvSpPr txBox="1"/>
          <p:nvPr/>
        </p:nvSpPr>
        <p:spPr>
          <a:xfrm>
            <a:off x="7158037" y="742950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Traverse the records in Attr1 order, or lookup a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3819-8EC0-E643-9A56-4EBF6D91B155}"/>
              </a:ext>
            </a:extLst>
          </p:cNvPr>
          <p:cNvSpPr txBox="1"/>
          <p:nvPr/>
        </p:nvSpPr>
        <p:spPr>
          <a:xfrm>
            <a:off x="7143750" y="2343151"/>
            <a:ext cx="14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Attr1 &gt;= 6 &amp; </a:t>
            </a:r>
          </a:p>
          <a:p>
            <a:r>
              <a:rPr lang="en-US" b="1" dirty="0"/>
              <a:t>Attr1 &lt; 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C891C0-62A0-0F4F-9199-DEA850C35FAE}"/>
              </a:ext>
            </a:extLst>
          </p:cNvPr>
          <p:cNvCxnSpPr/>
          <p:nvPr/>
        </p:nvCxnSpPr>
        <p:spPr>
          <a:xfrm>
            <a:off x="4757738" y="1185862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763607-D941-5A4C-BD04-A53C02EFA9CF}"/>
              </a:ext>
            </a:extLst>
          </p:cNvPr>
          <p:cNvCxnSpPr/>
          <p:nvPr/>
        </p:nvCxnSpPr>
        <p:spPr>
          <a:xfrm>
            <a:off x="5367338" y="2066924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41ACC-1B6B-B848-B735-7E33679F264F}"/>
              </a:ext>
            </a:extLst>
          </p:cNvPr>
          <p:cNvGrpSpPr/>
          <p:nvPr/>
        </p:nvGrpSpPr>
        <p:grpSpPr>
          <a:xfrm>
            <a:off x="2914650" y="2928938"/>
            <a:ext cx="4529138" cy="1443037"/>
            <a:chOff x="2914650" y="2928938"/>
            <a:chExt cx="4529138" cy="144303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E5E8D6-A16E-DB45-BA93-ECFDA41C9C8D}"/>
                </a:ext>
              </a:extLst>
            </p:cNvPr>
            <p:cNvCxnSpPr/>
            <p:nvPr/>
          </p:nvCxnSpPr>
          <p:spPr>
            <a:xfrm>
              <a:off x="5043488" y="3028950"/>
              <a:ext cx="2400300" cy="13430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2912EC-4405-5B4A-A9C4-68DA553F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675" y="3043238"/>
              <a:ext cx="1143000" cy="127158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5ED51-D339-C443-85B4-CED803D45DA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086475" y="2928938"/>
              <a:ext cx="666202" cy="143033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341843-7D2E-354D-B48E-03132F513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2957513"/>
              <a:ext cx="3557588" cy="13573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E1A468-4944-9241-9115-95867C419A37}"/>
              </a:ext>
            </a:extLst>
          </p:cNvPr>
          <p:cNvCxnSpPr/>
          <p:nvPr/>
        </p:nvCxnSpPr>
        <p:spPr>
          <a:xfrm>
            <a:off x="4276726" y="3890961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8E7D4-D849-7D4A-90C1-42AEDA1D8D82}"/>
              </a:ext>
            </a:extLst>
          </p:cNvPr>
          <p:cNvCxnSpPr/>
          <p:nvPr/>
        </p:nvCxnSpPr>
        <p:spPr>
          <a:xfrm>
            <a:off x="5343526" y="1157286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3A020-8890-E94A-B1D0-29E2C37CA640}"/>
              </a:ext>
            </a:extLst>
          </p:cNvPr>
          <p:cNvCxnSpPr/>
          <p:nvPr/>
        </p:nvCxnSpPr>
        <p:spPr>
          <a:xfrm>
            <a:off x="6081713" y="1981198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3CE69B-86FF-CA4B-8A81-6C6E3E8F7C9F}"/>
              </a:ext>
            </a:extLst>
          </p:cNvPr>
          <p:cNvCxnSpPr/>
          <p:nvPr/>
        </p:nvCxnSpPr>
        <p:spPr>
          <a:xfrm>
            <a:off x="6791325" y="3919536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2F7955-C49E-024A-9DC9-2650D55E7558}"/>
              </a:ext>
            </a:extLst>
          </p:cNvPr>
          <p:cNvSpPr txBox="1"/>
          <p:nvPr/>
        </p:nvSpPr>
        <p:spPr>
          <a:xfrm>
            <a:off x="1457325" y="6243638"/>
            <a:ext cx="40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random vs sequential access!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B2515-FE60-CA45-8B42-963A65B2795F}"/>
              </a:ext>
            </a:extLst>
          </p:cNvPr>
          <p:cNvSpPr txBox="1"/>
          <p:nvPr/>
        </p:nvSpPr>
        <p:spPr>
          <a:xfrm>
            <a:off x="7700946" y="4745832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8130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3BA28149-E7AF-114A-94EA-551D300D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/>
              <a:t>BCNFify Example for Hobbies </a:t>
            </a:r>
            <a:endParaRPr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43E7B7-1708-F24D-859B-FDE3FD674381}"/>
              </a:ext>
            </a:extLst>
          </p:cNvPr>
          <p:cNvGraphicFramePr>
            <a:graphicFrameLocks noGrp="1"/>
          </p:cNvGraphicFramePr>
          <p:nvPr/>
        </p:nvGraphicFramePr>
        <p:xfrm>
          <a:off x="112713" y="1870075"/>
          <a:ext cx="2697162" cy="1279768"/>
        </p:xfrm>
        <a:graphic>
          <a:graphicData uri="http://schemas.openxmlformats.org/drawingml/2006/table">
            <a:tbl>
              <a:tblPr/>
              <a:tblGrid>
                <a:gridCol w="122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0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,N,A,C)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S,H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N,A,C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N, 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C</a:t>
                      </a: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7" name="Rectangle 5">
            <a:extLst>
              <a:ext uri="{FF2B5EF4-FFF2-40B4-BE49-F238E27FC236}">
                <a16:creationId xmlns:a16="http://schemas.microsoft.com/office/drawing/2014/main" id="{7526B4A2-FAF1-764D-8F1D-E057FED6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417638"/>
            <a:ext cx="473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S = SSN, H = Hobby, N = Name, A = Addr, C = Cost</a:t>
            </a:r>
            <a:endParaRPr lang="ja-JP" altLang="en-US" sz="1800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9500DCB-1A3B-DC4C-A650-6F7544D98831}"/>
              </a:ext>
            </a:extLst>
          </p:cNvPr>
          <p:cNvGrpSpPr>
            <a:grpSpLocks/>
          </p:cNvGrpSpPr>
          <p:nvPr/>
        </p:nvGrpSpPr>
        <p:grpSpPr bwMode="auto">
          <a:xfrm>
            <a:off x="1243013" y="2552700"/>
            <a:ext cx="2255837" cy="609600"/>
            <a:chOff x="1334749" y="2552718"/>
            <a:chExt cx="2256655" cy="6098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E4C7A4-614E-284A-8373-C84C18AA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49" y="2552718"/>
              <a:ext cx="1567430" cy="323976"/>
            </a:xfrm>
            <a:prstGeom prst="rect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52" name="TextBox 9">
              <a:extLst>
                <a:ext uri="{FF2B5EF4-FFF2-40B4-BE49-F238E27FC236}">
                  <a16:creationId xmlns:a16="http://schemas.microsoft.com/office/drawing/2014/main" id="{E9F016CA-3E58-4F4A-B2C4-DADC40FA5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violates bcnf</a:t>
              </a:r>
              <a:endParaRPr lang="ja-JP" altLang="en-US" sz="180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CC4C47-E430-6949-9E07-6AD5D3C04B12}"/>
              </a:ext>
            </a:extLst>
          </p:cNvPr>
          <p:cNvGraphicFramePr>
            <a:graphicFrameLocks noGrp="1"/>
          </p:cNvGraphicFramePr>
          <p:nvPr/>
        </p:nvGraphicFramePr>
        <p:xfrm>
          <a:off x="3802063" y="1963738"/>
          <a:ext cx="2697162" cy="901704"/>
        </p:xfrm>
        <a:graphic>
          <a:graphicData uri="http://schemas.openxmlformats.org/drawingml/2006/table">
            <a:tbl>
              <a:tblPr/>
              <a:tblGrid>
                <a:gridCol w="122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N,A)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N, 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C4ACC1-30BF-9B48-97DB-E4FDE1D1A925}"/>
              </a:ext>
            </a:extLst>
          </p:cNvPr>
          <p:cNvGraphicFramePr>
            <a:graphicFrameLocks noGrp="1"/>
          </p:cNvGraphicFramePr>
          <p:nvPr/>
        </p:nvGraphicFramePr>
        <p:xfrm>
          <a:off x="3802063" y="3149600"/>
          <a:ext cx="2697162" cy="1006508"/>
        </p:xfrm>
        <a:graphic>
          <a:graphicData uri="http://schemas.openxmlformats.org/drawingml/2006/table">
            <a:tbl>
              <a:tblPr/>
              <a:tblGrid>
                <a:gridCol w="122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S,H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22">
            <a:extLst>
              <a:ext uri="{FF2B5EF4-FFF2-40B4-BE49-F238E27FC236}">
                <a16:creationId xmlns:a16="http://schemas.microsoft.com/office/drawing/2014/main" id="{4D103D71-0992-BE46-A49B-F5BBC62F33B7}"/>
              </a:ext>
            </a:extLst>
          </p:cNvPr>
          <p:cNvGrpSpPr>
            <a:grpSpLocks/>
          </p:cNvGrpSpPr>
          <p:nvPr/>
        </p:nvGrpSpPr>
        <p:grpSpPr bwMode="auto">
          <a:xfrm>
            <a:off x="5021263" y="3830638"/>
            <a:ext cx="2257425" cy="609600"/>
            <a:chOff x="1334749" y="2552718"/>
            <a:chExt cx="2256655" cy="6098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F5F70-97C1-1A43-BA4D-38D39C8E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749" y="2552718"/>
              <a:ext cx="1567915" cy="323976"/>
            </a:xfrm>
            <a:prstGeom prst="rect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ja-JP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450" name="TextBox 24">
              <a:extLst>
                <a:ext uri="{FF2B5EF4-FFF2-40B4-BE49-F238E27FC236}">
                  <a16:creationId xmlns:a16="http://schemas.microsoft.com/office/drawing/2014/main" id="{8F6E60C7-DDA9-644A-93EF-7F67FBA06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violates bcnf</a:t>
              </a:r>
              <a:endParaRPr lang="ja-JP" altLang="en-US" sz="1800"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CBE5CE-D4DE-8642-B791-598F2599F1FC}"/>
              </a:ext>
            </a:extLst>
          </p:cNvPr>
          <p:cNvGraphicFramePr>
            <a:graphicFrameLocks noGrp="1"/>
          </p:cNvGraphicFramePr>
          <p:nvPr/>
        </p:nvGraphicFramePr>
        <p:xfrm>
          <a:off x="5303838" y="4445000"/>
          <a:ext cx="2697162" cy="901704"/>
        </p:xfrm>
        <a:graphic>
          <a:graphicData uri="http://schemas.openxmlformats.org/drawingml/2006/table">
            <a:tbl>
              <a:tblPr/>
              <a:tblGrid>
                <a:gridCol w="122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sym typeface="Wingdings" charset="2"/>
                        </a:rPr>
                        <a:t> C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C38EF36-57F0-8748-8C61-DA179BACE820}"/>
              </a:ext>
            </a:extLst>
          </p:cNvPr>
          <p:cNvGraphicFramePr>
            <a:graphicFrameLocks noGrp="1"/>
          </p:cNvGraphicFramePr>
          <p:nvPr/>
        </p:nvGraphicFramePr>
        <p:xfrm>
          <a:off x="5340350" y="5667375"/>
          <a:ext cx="2697163" cy="901704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kumimoji="1"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kumimoji="1"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sym typeface="Wingdings" charset="2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B67EE34-238B-A943-B039-B85F73E8D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14176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u="sng"/>
              <a:t>Iter 1</a:t>
            </a:r>
            <a:endParaRPr lang="ja-JP" altLang="en-US" sz="1800" u="sn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DD2CF2-804A-1844-BF3E-EC911D732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77958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u="sng"/>
              <a:t>Iter 2</a:t>
            </a:r>
            <a:endParaRPr lang="ja-JP" altLang="en-US" sz="1800" u="sn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5313F6-2855-ED4C-B52F-F5E57C6E4B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204787" y="3122612"/>
            <a:ext cx="1231900" cy="92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7" name="TextBox 34">
            <a:extLst>
              <a:ext uri="{FF2B5EF4-FFF2-40B4-BE49-F238E27FC236}">
                <a16:creationId xmlns:a16="http://schemas.microsoft.com/office/drawing/2014/main" id="{CEED61C8-6291-8F43-A7AF-6454E9D9C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3830638"/>
            <a:ext cx="827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Arial" panose="020B0604020202020204" pitchFamily="34" charset="0"/>
              </a:rPr>
              <a:t>key</a:t>
            </a:r>
            <a:endParaRPr lang="ja-JP" altLang="en-US" sz="1800"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A26114-E824-004B-8FF1-F3801E24A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44402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u="sng"/>
              <a:t>Iter 3</a:t>
            </a:r>
            <a:endParaRPr lang="ja-JP" alt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043-75B3-D842-AC1F-05F49F18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5AA-03BA-A74E-AB62-968E9ADA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708"/>
            <a:ext cx="8229600" cy="4525963"/>
          </a:xfrm>
        </p:spPr>
        <p:txBody>
          <a:bodyPr/>
          <a:lstStyle/>
          <a:p>
            <a:r>
              <a:rPr lang="en-US" dirty="0"/>
              <a:t>Order pages on disk in index order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37CBAEE-AB1C-4848-ABBC-CC99E1A2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06947"/>
              </p:ext>
            </p:extLst>
          </p:nvPr>
        </p:nvGraphicFramePr>
        <p:xfrm>
          <a:off x="1638299" y="5098890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05C248-4A11-3D43-8F65-9560BA161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7870"/>
              </p:ext>
            </p:extLst>
          </p:nvPr>
        </p:nvGraphicFramePr>
        <p:xfrm>
          <a:off x="3733799" y="5136990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C06A3F10-2D82-9C4C-940A-A6520B51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42462"/>
              </p:ext>
            </p:extLst>
          </p:nvPr>
        </p:nvGraphicFramePr>
        <p:xfrm>
          <a:off x="5900740" y="5146515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E73C06-52BF-B246-BB0A-65EEA2F1139E}"/>
              </a:ext>
            </a:extLst>
          </p:cNvPr>
          <p:cNvSpPr txBox="1"/>
          <p:nvPr/>
        </p:nvSpPr>
        <p:spPr>
          <a:xfrm>
            <a:off x="757238" y="6173629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FD03F72-1AB5-564E-B7E2-9AB3E3AF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27964"/>
              </p:ext>
            </p:extLst>
          </p:nvPr>
        </p:nvGraphicFramePr>
        <p:xfrm>
          <a:off x="3443287" y="2316004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9EE440E-6F3B-A14D-A7E6-B58DFCBD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81525"/>
              </p:ext>
            </p:extLst>
          </p:nvPr>
        </p:nvGraphicFramePr>
        <p:xfrm>
          <a:off x="1323974" y="3239929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10EB-F459-844E-B5E7-73545F9C1C1A}"/>
              </a:ext>
            </a:extLst>
          </p:cNvPr>
          <p:cNvCxnSpPr>
            <a:endCxn id="26" idx="0"/>
          </p:cNvCxnSpPr>
          <p:nvPr/>
        </p:nvCxnSpPr>
        <p:spPr>
          <a:xfrm flipH="1">
            <a:off x="2376487" y="2887504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CC1A0-650E-C94F-9410-013D105D8760}"/>
              </a:ext>
            </a:extLst>
          </p:cNvPr>
          <p:cNvCxnSpPr>
            <a:cxnSpLocks/>
          </p:cNvCxnSpPr>
          <p:nvPr/>
        </p:nvCxnSpPr>
        <p:spPr>
          <a:xfrm>
            <a:off x="1485900" y="3844766"/>
            <a:ext cx="3443288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23BC5-4D78-0846-92FD-A10EA6798301}"/>
              </a:ext>
            </a:extLst>
          </p:cNvPr>
          <p:cNvCxnSpPr>
            <a:cxnSpLocks/>
          </p:cNvCxnSpPr>
          <p:nvPr/>
        </p:nvCxnSpPr>
        <p:spPr>
          <a:xfrm>
            <a:off x="1857375" y="3887629"/>
            <a:ext cx="2728913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29ED99-4FC3-3341-ABB2-9013D89080F0}"/>
              </a:ext>
            </a:extLst>
          </p:cNvPr>
          <p:cNvCxnSpPr>
            <a:cxnSpLocks/>
          </p:cNvCxnSpPr>
          <p:nvPr/>
        </p:nvCxnSpPr>
        <p:spPr>
          <a:xfrm>
            <a:off x="2200275" y="3873341"/>
            <a:ext cx="428625" cy="23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98BE9E-8731-7840-ABB0-C71570B34B00}"/>
              </a:ext>
            </a:extLst>
          </p:cNvPr>
          <p:cNvCxnSpPr>
            <a:cxnSpLocks/>
          </p:cNvCxnSpPr>
          <p:nvPr/>
        </p:nvCxnSpPr>
        <p:spPr>
          <a:xfrm>
            <a:off x="2586038" y="3873341"/>
            <a:ext cx="2671762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3CD93-70EC-594D-9E07-1D34A3B080B8}"/>
              </a:ext>
            </a:extLst>
          </p:cNvPr>
          <p:cNvCxnSpPr>
            <a:cxnSpLocks/>
          </p:cNvCxnSpPr>
          <p:nvPr/>
        </p:nvCxnSpPr>
        <p:spPr>
          <a:xfrm>
            <a:off x="3143250" y="3901916"/>
            <a:ext cx="3914775" cy="22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C617749-EC89-A34E-AAC9-A60D232E6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20081"/>
              </p:ext>
            </p:extLst>
          </p:nvPr>
        </p:nvGraphicFramePr>
        <p:xfrm>
          <a:off x="3733799" y="3220879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21146E-2CD2-C941-BFBF-7EE42FB0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61090"/>
              </p:ext>
            </p:extLst>
          </p:nvPr>
        </p:nvGraphicFramePr>
        <p:xfrm>
          <a:off x="4829174" y="3216117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253983E-C436-8040-9D36-794625A5DD44}"/>
              </a:ext>
            </a:extLst>
          </p:cNvPr>
          <p:cNvSpPr txBox="1"/>
          <p:nvPr/>
        </p:nvSpPr>
        <p:spPr>
          <a:xfrm>
            <a:off x="752475" y="698325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7636A9-8E18-1447-9C69-0CF2F60B09BE}"/>
              </a:ext>
            </a:extLst>
          </p:cNvPr>
          <p:cNvSpPr txBox="1"/>
          <p:nvPr/>
        </p:nvSpPr>
        <p:spPr>
          <a:xfrm rot="16200000">
            <a:off x="338137" y="618315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773098A-B6D6-124A-AA73-96D36FDF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8566"/>
              </p:ext>
            </p:extLst>
          </p:nvPr>
        </p:nvGraphicFramePr>
        <p:xfrm>
          <a:off x="5924549" y="3197067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DFD2FAF-0064-6F46-973B-AB5C0613CCFF}"/>
              </a:ext>
            </a:extLst>
          </p:cNvPr>
          <p:cNvSpPr txBox="1"/>
          <p:nvPr/>
        </p:nvSpPr>
        <p:spPr>
          <a:xfrm>
            <a:off x="7470014" y="2477571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F34AE5-09F5-1845-B448-332572F74DDC}"/>
              </a:ext>
            </a:extLst>
          </p:cNvPr>
          <p:cNvSpPr txBox="1"/>
          <p:nvPr/>
        </p:nvSpPr>
        <p:spPr>
          <a:xfrm>
            <a:off x="7763163" y="5439608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117213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043-75B3-D842-AC1F-05F49F18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37CBAEE-AB1C-4848-ABBC-CC99E1A2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68176"/>
              </p:ext>
            </p:extLst>
          </p:nvPr>
        </p:nvGraphicFramePr>
        <p:xfrm>
          <a:off x="1615150" y="5087157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05C248-4A11-3D43-8F65-9560BA161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48543"/>
              </p:ext>
            </p:extLst>
          </p:nvPr>
        </p:nvGraphicFramePr>
        <p:xfrm>
          <a:off x="3710650" y="5125257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C06A3F10-2D82-9C4C-940A-A6520B51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85124"/>
              </p:ext>
            </p:extLst>
          </p:nvPr>
        </p:nvGraphicFramePr>
        <p:xfrm>
          <a:off x="5877591" y="5134782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E73C06-52BF-B246-BB0A-65EEA2F1139E}"/>
              </a:ext>
            </a:extLst>
          </p:cNvPr>
          <p:cNvSpPr txBox="1"/>
          <p:nvPr/>
        </p:nvSpPr>
        <p:spPr>
          <a:xfrm>
            <a:off x="734089" y="6161896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FD03F72-1AB5-564E-B7E2-9AB3E3AF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054"/>
              </p:ext>
            </p:extLst>
          </p:nvPr>
        </p:nvGraphicFramePr>
        <p:xfrm>
          <a:off x="3420138" y="2304271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9EE440E-6F3B-A14D-A7E6-B58DFCBD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34696"/>
              </p:ext>
            </p:extLst>
          </p:nvPr>
        </p:nvGraphicFramePr>
        <p:xfrm>
          <a:off x="1300825" y="3228196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10EB-F459-844E-B5E7-73545F9C1C1A}"/>
              </a:ext>
            </a:extLst>
          </p:cNvPr>
          <p:cNvCxnSpPr>
            <a:endCxn id="26" idx="0"/>
          </p:cNvCxnSpPr>
          <p:nvPr/>
        </p:nvCxnSpPr>
        <p:spPr>
          <a:xfrm flipH="1">
            <a:off x="2353338" y="2875771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CC1A0-650E-C94F-9410-013D105D8760}"/>
              </a:ext>
            </a:extLst>
          </p:cNvPr>
          <p:cNvCxnSpPr>
            <a:cxnSpLocks/>
          </p:cNvCxnSpPr>
          <p:nvPr/>
        </p:nvCxnSpPr>
        <p:spPr>
          <a:xfrm>
            <a:off x="1462751" y="3833033"/>
            <a:ext cx="890587" cy="1254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23BC5-4D78-0846-92FD-A10EA6798301}"/>
              </a:ext>
            </a:extLst>
          </p:cNvPr>
          <p:cNvCxnSpPr>
            <a:cxnSpLocks/>
          </p:cNvCxnSpPr>
          <p:nvPr/>
        </p:nvCxnSpPr>
        <p:spPr>
          <a:xfrm>
            <a:off x="1834226" y="3875896"/>
            <a:ext cx="816377" cy="121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29ED99-4FC3-3341-ABB2-9013D89080F0}"/>
              </a:ext>
            </a:extLst>
          </p:cNvPr>
          <p:cNvCxnSpPr>
            <a:cxnSpLocks/>
          </p:cNvCxnSpPr>
          <p:nvPr/>
        </p:nvCxnSpPr>
        <p:spPr>
          <a:xfrm>
            <a:off x="2177126" y="3861608"/>
            <a:ext cx="716545" cy="122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98BE9E-8731-7840-ABB0-C71570B34B00}"/>
              </a:ext>
            </a:extLst>
          </p:cNvPr>
          <p:cNvCxnSpPr>
            <a:cxnSpLocks/>
          </p:cNvCxnSpPr>
          <p:nvPr/>
        </p:nvCxnSpPr>
        <p:spPr>
          <a:xfrm>
            <a:off x="2562889" y="3861608"/>
            <a:ext cx="557212" cy="122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33CD93-70EC-594D-9E07-1D34A3B080B8}"/>
              </a:ext>
            </a:extLst>
          </p:cNvPr>
          <p:cNvCxnSpPr>
            <a:cxnSpLocks/>
          </p:cNvCxnSpPr>
          <p:nvPr/>
        </p:nvCxnSpPr>
        <p:spPr>
          <a:xfrm>
            <a:off x="3120101" y="3890183"/>
            <a:ext cx="1100137" cy="123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C617749-EC89-A34E-AAC9-A60D232E6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87716"/>
              </p:ext>
            </p:extLst>
          </p:nvPr>
        </p:nvGraphicFramePr>
        <p:xfrm>
          <a:off x="3710650" y="320914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21146E-2CD2-C941-BFBF-7EE42FB0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50475"/>
              </p:ext>
            </p:extLst>
          </p:nvPr>
        </p:nvGraphicFramePr>
        <p:xfrm>
          <a:off x="4806025" y="3204384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253983E-C436-8040-9D36-794625A5DD44}"/>
              </a:ext>
            </a:extLst>
          </p:cNvPr>
          <p:cNvSpPr txBox="1"/>
          <p:nvPr/>
        </p:nvSpPr>
        <p:spPr>
          <a:xfrm>
            <a:off x="729326" y="6971521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7636A9-8E18-1447-9C69-0CF2F60B09BE}"/>
              </a:ext>
            </a:extLst>
          </p:cNvPr>
          <p:cNvSpPr txBox="1"/>
          <p:nvPr/>
        </p:nvSpPr>
        <p:spPr>
          <a:xfrm rot="16200000">
            <a:off x="314988" y="6171421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B6BC080-E58A-C541-B365-AA74A713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73140"/>
              </p:ext>
            </p:extLst>
          </p:nvPr>
        </p:nvGraphicFramePr>
        <p:xfrm>
          <a:off x="5901400" y="3185334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7609B38-101B-AC4C-983F-5D85906799C0}"/>
              </a:ext>
            </a:extLst>
          </p:cNvPr>
          <p:cNvSpPr txBox="1">
            <a:spLocks/>
          </p:cNvSpPr>
          <p:nvPr/>
        </p:nvSpPr>
        <p:spPr bwMode="auto">
          <a:xfrm>
            <a:off x="457200" y="139270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Order pages on disk in index order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44E386-B2DF-114E-82E7-F032B56E84D3}"/>
              </a:ext>
            </a:extLst>
          </p:cNvPr>
          <p:cNvSpPr txBox="1"/>
          <p:nvPr/>
        </p:nvSpPr>
        <p:spPr>
          <a:xfrm>
            <a:off x="7470014" y="2477571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5EEB8-AD91-BA43-B0CB-10EFABDC5FA2}"/>
              </a:ext>
            </a:extLst>
          </p:cNvPr>
          <p:cNvSpPr txBox="1"/>
          <p:nvPr/>
        </p:nvSpPr>
        <p:spPr>
          <a:xfrm>
            <a:off x="7763163" y="5439608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C2B30-A66B-724D-BBBB-E250732C7629}"/>
              </a:ext>
            </a:extLst>
          </p:cNvPr>
          <p:cNvSpPr txBox="1"/>
          <p:nvPr/>
        </p:nvSpPr>
        <p:spPr>
          <a:xfrm>
            <a:off x="4455897" y="4245226"/>
            <a:ext cx="412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Eliminates random I/O for index scans on Attr1 (but only Attr1!)</a:t>
            </a:r>
          </a:p>
        </p:txBody>
      </p:sp>
    </p:spTree>
    <p:extLst>
      <p:ext uri="{BB962C8B-B14F-4D97-AF65-F5344CB8AC3E}">
        <p14:creationId xmlns:p14="http://schemas.microsoft.com/office/powerpoint/2010/main" val="2825735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CD2C-7610-B345-915F-637E681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Operators: Iterator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9F5569-729F-AB41-B1D8-C24F6CC04E7F}"/>
              </a:ext>
            </a:extLst>
          </p:cNvPr>
          <p:cNvGrpSpPr/>
          <p:nvPr/>
        </p:nvGrpSpPr>
        <p:grpSpPr>
          <a:xfrm>
            <a:off x="208381" y="1907341"/>
            <a:ext cx="5140859" cy="3935677"/>
            <a:chOff x="1244010" y="2639296"/>
            <a:chExt cx="2040873" cy="1916613"/>
          </a:xfrm>
          <a:effectLst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BA6FFF-1CD2-564E-B478-2DF8D100C8DF}"/>
                </a:ext>
              </a:extLst>
            </p:cNvPr>
            <p:cNvGrpSpPr/>
            <p:nvPr/>
          </p:nvGrpSpPr>
          <p:grpSpPr>
            <a:xfrm>
              <a:off x="1244010" y="2639296"/>
              <a:ext cx="2023208" cy="1916613"/>
              <a:chOff x="2138532" y="3234786"/>
              <a:chExt cx="2023208" cy="1916613"/>
            </a:xfrm>
            <a:solidFill>
              <a:schemeClr val="bg1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757D0C-40F8-A842-AB8A-688318B30F5D}"/>
                  </a:ext>
                </a:extLst>
              </p:cNvPr>
              <p:cNvSpPr/>
              <p:nvPr/>
            </p:nvSpPr>
            <p:spPr>
              <a:xfrm>
                <a:off x="2138532" y="3234786"/>
                <a:ext cx="2023208" cy="19166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8D91F-3649-454C-ADDD-763ADB50E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355" y="3610683"/>
                <a:ext cx="1536061" cy="92333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⨝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err="1">
                    <a:latin typeface="Arial" panose="020B0604020202020204" pitchFamily="34" charset="0"/>
                  </a:rPr>
                  <a:t>starName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= name</a:t>
                </a:r>
                <a:endParaRPr lang="en-US" altLang="en-US" sz="4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63E2F-54F0-BC47-94EF-54AA6DF01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019" y="4249910"/>
                <a:ext cx="1371600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𝛔</a:t>
                </a:r>
                <a:r>
                  <a:rPr lang="en-US" altLang="en-US" sz="2400" baseline="-25000" dirty="0">
                    <a:latin typeface="Arial" panose="020B0604020202020204" pitchFamily="34" charset="0"/>
                  </a:rPr>
                  <a:t>birthday…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17C345-02CA-2D43-A402-64EE5555858A}"/>
                  </a:ext>
                </a:extLst>
              </p:cNvPr>
              <p:cNvSpPr txBox="1"/>
              <p:nvPr/>
            </p:nvSpPr>
            <p:spPr>
              <a:xfrm>
                <a:off x="2246811" y="4706366"/>
                <a:ext cx="14428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movieStar</a:t>
                </a:r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7491319-C688-7F4C-950D-D4D14BA56ECA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3348386" y="3446679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AC0A243-DF56-7A48-B19F-681118455AF3}"/>
                  </a:ext>
                </a:extLst>
              </p:cNvPr>
              <p:cNvCxnSpPr/>
              <p:nvPr/>
            </p:nvCxnSpPr>
            <p:spPr>
              <a:xfrm flipV="1">
                <a:off x="2773473" y="4073854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BDC7B6-17FF-8C4C-9523-321EA844D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6351" y="4465354"/>
                <a:ext cx="0" cy="254506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52AF69-8233-0046-942D-B386F148E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5520" y="4073854"/>
                <a:ext cx="212662" cy="213297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58604D-D439-E940-81B2-0B12B53BE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209" y="2639297"/>
              <a:ext cx="75967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 sz="2400" dirty="0">
                  <a:latin typeface="Arial" panose="020B0604020202020204" pitchFamily="34" charset="0"/>
                </a:rPr>
                <a:t>Π</a:t>
              </a:r>
              <a:r>
                <a:rPr lang="en-US" altLang="en-US" sz="2400" baseline="-25000" dirty="0" err="1">
                  <a:latin typeface="Arial" panose="020B0604020202020204" pitchFamily="34" charset="0"/>
                </a:rPr>
                <a:t>movieTitle</a:t>
              </a:r>
              <a:endParaRPr lang="en-US" altLang="en-US" sz="4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4C2413-072A-F94B-9B9E-AA1DA52F12A4}"/>
                </a:ext>
              </a:extLst>
            </p:cNvPr>
            <p:cNvSpPr txBox="1"/>
            <p:nvPr/>
          </p:nvSpPr>
          <p:spPr>
            <a:xfrm>
              <a:off x="2576916" y="3640926"/>
              <a:ext cx="64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starsIn</a:t>
              </a:r>
              <a:endParaRPr lang="en-US" dirty="0"/>
            </a:p>
          </p:txBody>
        </p: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45286489-9F28-2748-9264-DA2CF8564138}"/>
              </a:ext>
            </a:extLst>
          </p:cNvPr>
          <p:cNvSpPr/>
          <p:nvPr/>
        </p:nvSpPr>
        <p:spPr>
          <a:xfrm>
            <a:off x="995180" y="2356457"/>
            <a:ext cx="2785631" cy="2514600"/>
          </a:xfrm>
          <a:custGeom>
            <a:avLst/>
            <a:gdLst>
              <a:gd name="connsiteX0" fmla="*/ 88868 w 2950940"/>
              <a:gd name="connsiteY0" fmla="*/ 2523744 h 2523744"/>
              <a:gd name="connsiteX1" fmla="*/ 88868 w 2950940"/>
              <a:gd name="connsiteY1" fmla="*/ 2176272 h 2523744"/>
              <a:gd name="connsiteX2" fmla="*/ 1012412 w 2950940"/>
              <a:gd name="connsiteY2" fmla="*/ 1417320 h 2523744"/>
              <a:gd name="connsiteX3" fmla="*/ 2950940 w 2950940"/>
              <a:gd name="connsiteY3" fmla="*/ 0 h 2523744"/>
              <a:gd name="connsiteX0" fmla="*/ 4985 w 2867057"/>
              <a:gd name="connsiteY0" fmla="*/ 2523744 h 2523744"/>
              <a:gd name="connsiteX1" fmla="*/ 919385 w 2867057"/>
              <a:gd name="connsiteY1" fmla="*/ 2286000 h 2523744"/>
              <a:gd name="connsiteX2" fmla="*/ 928529 w 2867057"/>
              <a:gd name="connsiteY2" fmla="*/ 1417320 h 2523744"/>
              <a:gd name="connsiteX3" fmla="*/ 2867057 w 2867057"/>
              <a:gd name="connsiteY3" fmla="*/ 0 h 2523744"/>
              <a:gd name="connsiteX0" fmla="*/ 5667 w 2867739"/>
              <a:gd name="connsiteY0" fmla="*/ 2523744 h 2523744"/>
              <a:gd name="connsiteX1" fmla="*/ 920067 w 2867739"/>
              <a:gd name="connsiteY1" fmla="*/ 2286000 h 2523744"/>
              <a:gd name="connsiteX2" fmla="*/ 1587579 w 2867739"/>
              <a:gd name="connsiteY2" fmla="*/ 969264 h 2523744"/>
              <a:gd name="connsiteX3" fmla="*/ 2867739 w 2867739"/>
              <a:gd name="connsiteY3" fmla="*/ 0 h 2523744"/>
              <a:gd name="connsiteX0" fmla="*/ 17902 w 2230750"/>
              <a:gd name="connsiteY0" fmla="*/ 2551176 h 2551176"/>
              <a:gd name="connsiteX1" fmla="*/ 283078 w 2230750"/>
              <a:gd name="connsiteY1" fmla="*/ 2286000 h 2551176"/>
              <a:gd name="connsiteX2" fmla="*/ 950590 w 2230750"/>
              <a:gd name="connsiteY2" fmla="*/ 969264 h 2551176"/>
              <a:gd name="connsiteX3" fmla="*/ 2230750 w 2230750"/>
              <a:gd name="connsiteY3" fmla="*/ 0 h 2551176"/>
              <a:gd name="connsiteX0" fmla="*/ 24143 w 2236991"/>
              <a:gd name="connsiteY0" fmla="*/ 2551176 h 2551176"/>
              <a:gd name="connsiteX1" fmla="*/ 289319 w 2236991"/>
              <a:gd name="connsiteY1" fmla="*/ 2286000 h 2551176"/>
              <a:gd name="connsiteX2" fmla="*/ 1404887 w 2236991"/>
              <a:gd name="connsiteY2" fmla="*/ 1243584 h 2551176"/>
              <a:gd name="connsiteX3" fmla="*/ 2236991 w 2236991"/>
              <a:gd name="connsiteY3" fmla="*/ 0 h 2551176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631" h="2514600">
                <a:moveTo>
                  <a:pt x="24143" y="2514600"/>
                </a:moveTo>
                <a:cubicBezTo>
                  <a:pt x="-52819" y="2433066"/>
                  <a:pt x="59195" y="2467356"/>
                  <a:pt x="289319" y="2249424"/>
                </a:cubicBezTo>
                <a:cubicBezTo>
                  <a:pt x="519443" y="2031492"/>
                  <a:pt x="927875" y="1569720"/>
                  <a:pt x="1404887" y="1207008"/>
                </a:cubicBezTo>
                <a:cubicBezTo>
                  <a:pt x="1881899" y="844296"/>
                  <a:pt x="2768105" y="618744"/>
                  <a:pt x="27856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4143 w 2785631"/>
                      <a:gd name="connsiteY0" fmla="*/ 2514600 h 2514600"/>
                      <a:gd name="connsiteX1" fmla="*/ 289319 w 2785631"/>
                      <a:gd name="connsiteY1" fmla="*/ 2249424 h 2514600"/>
                      <a:gd name="connsiteX2" fmla="*/ 1404887 w 2785631"/>
                      <a:gd name="connsiteY2" fmla="*/ 1207008 h 2514600"/>
                      <a:gd name="connsiteX3" fmla="*/ 2785631 w 2785631"/>
                      <a:gd name="connsiteY3" fmla="*/ 0 h 2514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5631" h="2514600" extrusionOk="0">
                        <a:moveTo>
                          <a:pt x="24143" y="2514600"/>
                        </a:moveTo>
                        <a:cubicBezTo>
                          <a:pt x="-76351" y="2418551"/>
                          <a:pt x="26856" y="2479493"/>
                          <a:pt x="289319" y="2249424"/>
                        </a:cubicBezTo>
                        <a:cubicBezTo>
                          <a:pt x="694837" y="2068417"/>
                          <a:pt x="768818" y="1574778"/>
                          <a:pt x="1404887" y="1207008"/>
                        </a:cubicBezTo>
                        <a:cubicBezTo>
                          <a:pt x="1854933" y="870629"/>
                          <a:pt x="2760652" y="659936"/>
                          <a:pt x="278563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C94B411-8855-984E-876F-7FE4DFF2A5AE}"/>
              </a:ext>
            </a:extLst>
          </p:cNvPr>
          <p:cNvSpPr/>
          <p:nvPr/>
        </p:nvSpPr>
        <p:spPr>
          <a:xfrm flipH="1">
            <a:off x="3780811" y="2356457"/>
            <a:ext cx="326132" cy="1635395"/>
          </a:xfrm>
          <a:custGeom>
            <a:avLst/>
            <a:gdLst>
              <a:gd name="connsiteX0" fmla="*/ 88868 w 2950940"/>
              <a:gd name="connsiteY0" fmla="*/ 2523744 h 2523744"/>
              <a:gd name="connsiteX1" fmla="*/ 88868 w 2950940"/>
              <a:gd name="connsiteY1" fmla="*/ 2176272 h 2523744"/>
              <a:gd name="connsiteX2" fmla="*/ 1012412 w 2950940"/>
              <a:gd name="connsiteY2" fmla="*/ 1417320 h 2523744"/>
              <a:gd name="connsiteX3" fmla="*/ 2950940 w 2950940"/>
              <a:gd name="connsiteY3" fmla="*/ 0 h 2523744"/>
              <a:gd name="connsiteX0" fmla="*/ 4985 w 2867057"/>
              <a:gd name="connsiteY0" fmla="*/ 2523744 h 2523744"/>
              <a:gd name="connsiteX1" fmla="*/ 919385 w 2867057"/>
              <a:gd name="connsiteY1" fmla="*/ 2286000 h 2523744"/>
              <a:gd name="connsiteX2" fmla="*/ 928529 w 2867057"/>
              <a:gd name="connsiteY2" fmla="*/ 1417320 h 2523744"/>
              <a:gd name="connsiteX3" fmla="*/ 2867057 w 2867057"/>
              <a:gd name="connsiteY3" fmla="*/ 0 h 2523744"/>
              <a:gd name="connsiteX0" fmla="*/ 5667 w 2867739"/>
              <a:gd name="connsiteY0" fmla="*/ 2523744 h 2523744"/>
              <a:gd name="connsiteX1" fmla="*/ 920067 w 2867739"/>
              <a:gd name="connsiteY1" fmla="*/ 2286000 h 2523744"/>
              <a:gd name="connsiteX2" fmla="*/ 1587579 w 2867739"/>
              <a:gd name="connsiteY2" fmla="*/ 969264 h 2523744"/>
              <a:gd name="connsiteX3" fmla="*/ 2867739 w 2867739"/>
              <a:gd name="connsiteY3" fmla="*/ 0 h 2523744"/>
              <a:gd name="connsiteX0" fmla="*/ 17902 w 2230750"/>
              <a:gd name="connsiteY0" fmla="*/ 2551176 h 2551176"/>
              <a:gd name="connsiteX1" fmla="*/ 283078 w 2230750"/>
              <a:gd name="connsiteY1" fmla="*/ 2286000 h 2551176"/>
              <a:gd name="connsiteX2" fmla="*/ 950590 w 2230750"/>
              <a:gd name="connsiteY2" fmla="*/ 969264 h 2551176"/>
              <a:gd name="connsiteX3" fmla="*/ 2230750 w 2230750"/>
              <a:gd name="connsiteY3" fmla="*/ 0 h 2551176"/>
              <a:gd name="connsiteX0" fmla="*/ 24143 w 2236991"/>
              <a:gd name="connsiteY0" fmla="*/ 2551176 h 2551176"/>
              <a:gd name="connsiteX1" fmla="*/ 289319 w 2236991"/>
              <a:gd name="connsiteY1" fmla="*/ 2286000 h 2551176"/>
              <a:gd name="connsiteX2" fmla="*/ 1404887 w 2236991"/>
              <a:gd name="connsiteY2" fmla="*/ 1243584 h 2551176"/>
              <a:gd name="connsiteX3" fmla="*/ 2236991 w 2236991"/>
              <a:gd name="connsiteY3" fmla="*/ 0 h 2551176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631" h="2514600">
                <a:moveTo>
                  <a:pt x="24143" y="2514600"/>
                </a:moveTo>
                <a:cubicBezTo>
                  <a:pt x="-52819" y="2433066"/>
                  <a:pt x="59195" y="2467356"/>
                  <a:pt x="289319" y="2249424"/>
                </a:cubicBezTo>
                <a:cubicBezTo>
                  <a:pt x="519443" y="2031492"/>
                  <a:pt x="927875" y="1569720"/>
                  <a:pt x="1404887" y="1207008"/>
                </a:cubicBezTo>
                <a:cubicBezTo>
                  <a:pt x="1881899" y="844296"/>
                  <a:pt x="2768105" y="618744"/>
                  <a:pt x="27856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4143 w 2785631"/>
                      <a:gd name="connsiteY0" fmla="*/ 2514600 h 2514600"/>
                      <a:gd name="connsiteX1" fmla="*/ 289319 w 2785631"/>
                      <a:gd name="connsiteY1" fmla="*/ 2249424 h 2514600"/>
                      <a:gd name="connsiteX2" fmla="*/ 1404887 w 2785631"/>
                      <a:gd name="connsiteY2" fmla="*/ 1207008 h 2514600"/>
                      <a:gd name="connsiteX3" fmla="*/ 2785631 w 2785631"/>
                      <a:gd name="connsiteY3" fmla="*/ 0 h 2514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5631" h="2514600" extrusionOk="0">
                        <a:moveTo>
                          <a:pt x="24143" y="2514600"/>
                        </a:moveTo>
                        <a:cubicBezTo>
                          <a:pt x="-76351" y="2418551"/>
                          <a:pt x="26856" y="2479493"/>
                          <a:pt x="289319" y="2249424"/>
                        </a:cubicBezTo>
                        <a:cubicBezTo>
                          <a:pt x="694837" y="2068417"/>
                          <a:pt x="768818" y="1574778"/>
                          <a:pt x="1404887" y="1207008"/>
                        </a:cubicBezTo>
                        <a:cubicBezTo>
                          <a:pt x="1854933" y="870629"/>
                          <a:pt x="2760652" y="659936"/>
                          <a:pt x="278563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35396-0998-1E4C-BFB5-586DF50BA3A8}"/>
              </a:ext>
            </a:extLst>
          </p:cNvPr>
          <p:cNvSpPr txBox="1"/>
          <p:nvPr/>
        </p:nvSpPr>
        <p:spPr>
          <a:xfrm>
            <a:off x="2606040" y="4434256"/>
            <a:ext cx="170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flows from bottom to 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020CA-253C-6A48-ABC6-C6E34C741B53}"/>
              </a:ext>
            </a:extLst>
          </p:cNvPr>
          <p:cNvSpPr txBox="1"/>
          <p:nvPr/>
        </p:nvSpPr>
        <p:spPr>
          <a:xfrm>
            <a:off x="5486400" y="1691640"/>
            <a:ext cx="35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operator implements a simple iterator interface:</a:t>
            </a:r>
          </a:p>
          <a:p>
            <a:endParaRPr lang="en-US" dirty="0"/>
          </a:p>
          <a:p>
            <a:r>
              <a:rPr lang="en-US" dirty="0"/>
              <a:t>	open(params)</a:t>
            </a:r>
          </a:p>
          <a:p>
            <a:r>
              <a:rPr lang="en-US" dirty="0"/>
              <a:t>	</a:t>
            </a:r>
            <a:r>
              <a:rPr lang="en-US" dirty="0" err="1"/>
              <a:t>getNext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record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Any iterator can compose with any other iterator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9FA36-B94A-9A42-B6E7-0BD61C2F3028}"/>
              </a:ext>
            </a:extLst>
          </p:cNvPr>
          <p:cNvSpPr txBox="1"/>
          <p:nvPr/>
        </p:nvSpPr>
        <p:spPr>
          <a:xfrm>
            <a:off x="5586984" y="4434256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it1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movieStar</a:t>
            </a:r>
            <a:r>
              <a:rPr lang="en-US" dirty="0"/>
              <a:t>”, …)</a:t>
            </a:r>
          </a:p>
          <a:p>
            <a:r>
              <a:rPr lang="en-US" dirty="0"/>
              <a:t>it2 = </a:t>
            </a:r>
            <a:r>
              <a:rPr lang="en-US" dirty="0" err="1"/>
              <a:t>Filter.open</a:t>
            </a:r>
            <a:r>
              <a:rPr lang="en-US" dirty="0"/>
              <a:t>(it1, </a:t>
            </a:r>
            <a:r>
              <a:rPr lang="en-US" dirty="0" err="1"/>
              <a:t>bday</a:t>
            </a:r>
            <a:r>
              <a:rPr lang="en-US" dirty="0"/>
              <a:t>=x, …)</a:t>
            </a:r>
          </a:p>
          <a:p>
            <a:r>
              <a:rPr lang="en-US" dirty="0"/>
              <a:t>it3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starsIn</a:t>
            </a:r>
            <a:r>
              <a:rPr lang="en-US" dirty="0"/>
              <a:t>”, …)</a:t>
            </a:r>
          </a:p>
          <a:p>
            <a:r>
              <a:rPr lang="en-US" dirty="0"/>
              <a:t>it4 = </a:t>
            </a:r>
            <a:r>
              <a:rPr lang="en-US" dirty="0" err="1"/>
              <a:t>Join.open</a:t>
            </a:r>
            <a:r>
              <a:rPr lang="en-US" dirty="0"/>
              <a:t>(it2, it3, </a:t>
            </a:r>
          </a:p>
          <a:p>
            <a:r>
              <a:rPr lang="en-US" dirty="0"/>
              <a:t>         </a:t>
            </a:r>
            <a:r>
              <a:rPr lang="en-US" dirty="0" err="1"/>
              <a:t>starName</a:t>
            </a:r>
            <a:r>
              <a:rPr lang="en-US" dirty="0"/>
              <a:t>=name)</a:t>
            </a:r>
          </a:p>
          <a:p>
            <a:r>
              <a:rPr lang="en-US" dirty="0"/>
              <a:t>it5 = </a:t>
            </a:r>
            <a:r>
              <a:rPr lang="en-US" dirty="0" err="1"/>
              <a:t>Proj.open</a:t>
            </a:r>
            <a:r>
              <a:rPr lang="en-US" dirty="0"/>
              <a:t>(it4, </a:t>
            </a:r>
            <a:r>
              <a:rPr lang="en-US" dirty="0" err="1"/>
              <a:t>movieTitle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7B8C-DE79-7645-A5C4-6C996D7C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F0470-1F8D-5445-B352-9A3EDE924181}"/>
              </a:ext>
            </a:extLst>
          </p:cNvPr>
          <p:cNvSpPr txBox="1"/>
          <p:nvPr/>
        </p:nvSpPr>
        <p:spPr>
          <a:xfrm>
            <a:off x="338328" y="1417638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it1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movieStar</a:t>
            </a:r>
            <a:r>
              <a:rPr lang="en-US" dirty="0"/>
              <a:t>”, …)</a:t>
            </a:r>
          </a:p>
          <a:p>
            <a:r>
              <a:rPr lang="en-US" dirty="0"/>
              <a:t>it2 = </a:t>
            </a:r>
            <a:r>
              <a:rPr lang="en-US" dirty="0" err="1"/>
              <a:t>Filter.open</a:t>
            </a:r>
            <a:r>
              <a:rPr lang="en-US" dirty="0"/>
              <a:t>(it1, </a:t>
            </a:r>
            <a:r>
              <a:rPr lang="en-US" dirty="0" err="1"/>
              <a:t>bday</a:t>
            </a:r>
            <a:r>
              <a:rPr lang="en-US" dirty="0"/>
              <a:t>=x, …)</a:t>
            </a:r>
          </a:p>
          <a:p>
            <a:r>
              <a:rPr lang="en-US" dirty="0"/>
              <a:t>it3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starsIn</a:t>
            </a:r>
            <a:r>
              <a:rPr lang="en-US" dirty="0"/>
              <a:t>”, …)</a:t>
            </a:r>
          </a:p>
          <a:p>
            <a:r>
              <a:rPr lang="en-US" dirty="0"/>
              <a:t>it4 = </a:t>
            </a:r>
            <a:r>
              <a:rPr lang="en-US" dirty="0" err="1"/>
              <a:t>Join.open</a:t>
            </a:r>
            <a:r>
              <a:rPr lang="en-US" dirty="0"/>
              <a:t>(it2, it3, </a:t>
            </a:r>
          </a:p>
          <a:p>
            <a:r>
              <a:rPr lang="en-US" dirty="0"/>
              <a:t>         </a:t>
            </a:r>
            <a:r>
              <a:rPr lang="en-US" dirty="0" err="1"/>
              <a:t>starName</a:t>
            </a:r>
            <a:r>
              <a:rPr lang="en-US" dirty="0"/>
              <a:t>=name)</a:t>
            </a:r>
          </a:p>
          <a:p>
            <a:r>
              <a:rPr lang="en-US" dirty="0"/>
              <a:t>it5 = </a:t>
            </a:r>
            <a:r>
              <a:rPr lang="en-US" dirty="0" err="1"/>
              <a:t>Proj.open</a:t>
            </a:r>
            <a:r>
              <a:rPr lang="en-US" dirty="0"/>
              <a:t>(it4, </a:t>
            </a:r>
            <a:r>
              <a:rPr lang="en-US" dirty="0" err="1"/>
              <a:t>movieTitle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4F440-1DD8-B04F-805A-7CCBF74A6A28}"/>
              </a:ext>
            </a:extLst>
          </p:cNvPr>
          <p:cNvSpPr txBox="1"/>
          <p:nvPr/>
        </p:nvSpPr>
        <p:spPr>
          <a:xfrm>
            <a:off x="4365849" y="1941535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9DABD-BF74-644B-B035-03DCF0EDDF7E}"/>
              </a:ext>
            </a:extLst>
          </p:cNvPr>
          <p:cNvSpPr txBox="1"/>
          <p:nvPr/>
        </p:nvSpPr>
        <p:spPr>
          <a:xfrm>
            <a:off x="4365849" y="3051963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51EBD-820C-6B4E-8FFD-DC8444D0CE9F}"/>
              </a:ext>
            </a:extLst>
          </p:cNvPr>
          <p:cNvSpPr txBox="1"/>
          <p:nvPr/>
        </p:nvSpPr>
        <p:spPr>
          <a:xfrm>
            <a:off x="5081944" y="4118895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872F2-5645-764B-B9DB-7563730BB2FC}"/>
              </a:ext>
            </a:extLst>
          </p:cNvPr>
          <p:cNvSpPr txBox="1"/>
          <p:nvPr/>
        </p:nvSpPr>
        <p:spPr>
          <a:xfrm>
            <a:off x="3691646" y="411169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E131C-C792-DE40-8F3B-EA9A9A018DDE}"/>
              </a:ext>
            </a:extLst>
          </p:cNvPr>
          <p:cNvSpPr txBox="1"/>
          <p:nvPr/>
        </p:nvSpPr>
        <p:spPr>
          <a:xfrm>
            <a:off x="3691646" y="5255696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20AD5-75CB-2F4C-90CC-27C47CB0ECC3}"/>
              </a:ext>
            </a:extLst>
          </p:cNvPr>
          <p:cNvCxnSpPr>
            <a:cxnSpLocks/>
          </p:cNvCxnSpPr>
          <p:nvPr/>
        </p:nvCxnSpPr>
        <p:spPr>
          <a:xfrm flipV="1">
            <a:off x="3904052" y="4481031"/>
            <a:ext cx="0" cy="774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98F2-B88D-F548-8F5E-C50A63816C03}"/>
              </a:ext>
            </a:extLst>
          </p:cNvPr>
          <p:cNvCxnSpPr>
            <a:cxnSpLocks/>
          </p:cNvCxnSpPr>
          <p:nvPr/>
        </p:nvCxnSpPr>
        <p:spPr>
          <a:xfrm flipV="1">
            <a:off x="4075502" y="3448963"/>
            <a:ext cx="420298" cy="69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71676B-E902-3D4A-9F2C-3C617C14D257}"/>
              </a:ext>
            </a:extLst>
          </p:cNvPr>
          <p:cNvCxnSpPr>
            <a:cxnSpLocks/>
          </p:cNvCxnSpPr>
          <p:nvPr/>
        </p:nvCxnSpPr>
        <p:spPr>
          <a:xfrm flipV="1">
            <a:off x="4576542" y="2246473"/>
            <a:ext cx="0" cy="805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402302-8E50-BB4F-9911-5320634A7BAB}"/>
              </a:ext>
            </a:extLst>
          </p:cNvPr>
          <p:cNvCxnSpPr>
            <a:cxnSpLocks/>
          </p:cNvCxnSpPr>
          <p:nvPr/>
        </p:nvCxnSpPr>
        <p:spPr>
          <a:xfrm flipH="1" flipV="1">
            <a:off x="4702522" y="3436706"/>
            <a:ext cx="413764" cy="7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15D3CD-D14B-7940-961E-DBECEA6B2665}"/>
              </a:ext>
            </a:extLst>
          </p:cNvPr>
          <p:cNvSpPr txBox="1"/>
          <p:nvPr/>
        </p:nvSpPr>
        <p:spPr>
          <a:xfrm>
            <a:off x="5868394" y="1509259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BD448BC7-13FF-784C-8028-A7CC1448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277" y="131640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D87E62-02D8-B74D-A890-A67F5C1DBDD1}"/>
              </a:ext>
            </a:extLst>
          </p:cNvPr>
          <p:cNvSpPr txBox="1"/>
          <p:nvPr/>
        </p:nvSpPr>
        <p:spPr>
          <a:xfrm>
            <a:off x="4824287" y="2938506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521E8D-0452-1341-846F-14A0A4E93D18}"/>
              </a:ext>
            </a:extLst>
          </p:cNvPr>
          <p:cNvSpPr txBox="1"/>
          <p:nvPr/>
        </p:nvSpPr>
        <p:spPr>
          <a:xfrm>
            <a:off x="2746068" y="4107527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E9E07-C700-A748-8E72-B0221B507631}"/>
              </a:ext>
            </a:extLst>
          </p:cNvPr>
          <p:cNvSpPr txBox="1"/>
          <p:nvPr/>
        </p:nvSpPr>
        <p:spPr>
          <a:xfrm>
            <a:off x="2680646" y="5223040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BFB8285F-761D-AC4C-81EF-E1561150AB01}"/>
              </a:ext>
            </a:extLst>
          </p:cNvPr>
          <p:cNvSpPr/>
          <p:nvPr/>
        </p:nvSpPr>
        <p:spPr>
          <a:xfrm>
            <a:off x="3288933" y="5780417"/>
            <a:ext cx="1230237" cy="6615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movieStar</a:t>
            </a:r>
            <a:endParaRPr lang="en-US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CC7EF15B-9BF1-DB41-B7BA-4C23DDEB92E5}"/>
              </a:ext>
            </a:extLst>
          </p:cNvPr>
          <p:cNvSpPr/>
          <p:nvPr/>
        </p:nvSpPr>
        <p:spPr>
          <a:xfrm>
            <a:off x="5191914" y="4594163"/>
            <a:ext cx="1230237" cy="6615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starsIn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976EC-5DC4-E645-8100-AD7F4390A681}"/>
              </a:ext>
            </a:extLst>
          </p:cNvPr>
          <p:cNvSpPr txBox="1"/>
          <p:nvPr/>
        </p:nvSpPr>
        <p:spPr>
          <a:xfrm>
            <a:off x="4036502" y="4733226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“Brad Pitt”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C9838F-2D05-2B4A-A419-0D3BDFE120B0}"/>
              </a:ext>
            </a:extLst>
          </p:cNvPr>
          <p:cNvSpPr txBox="1"/>
          <p:nvPr/>
        </p:nvSpPr>
        <p:spPr>
          <a:xfrm>
            <a:off x="3437487" y="3297434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“Brad Pitt”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0F75F-6319-224C-9C7A-14B10C0DF0A3}"/>
              </a:ext>
            </a:extLst>
          </p:cNvPr>
          <p:cNvSpPr txBox="1"/>
          <p:nvPr/>
        </p:nvSpPr>
        <p:spPr>
          <a:xfrm>
            <a:off x="6358525" y="3935248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”Ad Astra”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138DBB-0C2C-DD40-8CB7-6D2AF67E2202}"/>
              </a:ext>
            </a:extLst>
          </p:cNvPr>
          <p:cNvSpPr txBox="1"/>
          <p:nvPr/>
        </p:nvSpPr>
        <p:spPr>
          <a:xfrm>
            <a:off x="4880032" y="2444997"/>
            <a:ext cx="26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(”Brad Pitt”, “Ad Astra”)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89122D-B1B6-B048-95AD-A75B2EB05390}"/>
              </a:ext>
            </a:extLst>
          </p:cNvPr>
          <p:cNvSpPr txBox="1"/>
          <p:nvPr/>
        </p:nvSpPr>
        <p:spPr>
          <a:xfrm>
            <a:off x="5061171" y="3710198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F79E8D-57A4-094A-8C2D-BBC8FC522174}"/>
              </a:ext>
            </a:extLst>
          </p:cNvPr>
          <p:cNvSpPr txBox="1"/>
          <p:nvPr/>
        </p:nvSpPr>
        <p:spPr>
          <a:xfrm>
            <a:off x="3856972" y="1585571"/>
            <a:ext cx="26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(”Brad Pitt”)</a:t>
            </a:r>
          </a:p>
        </p:txBody>
      </p:sp>
    </p:spTree>
    <p:extLst>
      <p:ext uri="{BB962C8B-B14F-4D97-AF65-F5344CB8AC3E}">
        <p14:creationId xmlns:p14="http://schemas.microsoft.com/office/powerpoint/2010/main" val="373255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Few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2F60-7BC8-FE4E-B614-867DB4F18575}"/>
              </a:ext>
            </a:extLst>
          </p:cNvPr>
          <p:cNvSpPr txBox="1"/>
          <p:nvPr/>
        </p:nvSpPr>
        <p:spPr>
          <a:xfrm>
            <a:off x="23162" y="4524187"/>
            <a:ext cx="89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r>
              <a:rPr lang="en-US" dirty="0"/>
              <a:t> + </a:t>
            </a:r>
            <a:r>
              <a:rPr lang="en-US" dirty="0" err="1"/>
              <a:t>Lec</a:t>
            </a:r>
            <a:r>
              <a:rPr lang="en-US" dirty="0"/>
              <a:t>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2748252" y="6551546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54C67-E686-2447-9043-66692C86C07F}"/>
              </a:ext>
            </a:extLst>
          </p:cNvPr>
          <p:cNvSpPr txBox="1"/>
          <p:nvPr/>
        </p:nvSpPr>
        <p:spPr>
          <a:xfrm>
            <a:off x="58154" y="3391620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3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5FE68BC-F11B-6543-BC9F-685F107C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SimpleDB Overview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320105F-9544-6F44-9F90-BF3D3AAF7EC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9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3/1/2021</a:t>
            </a:r>
          </a:p>
        </p:txBody>
      </p:sp>
    </p:spTree>
    <p:extLst>
      <p:ext uri="{BB962C8B-B14F-4D97-AF65-F5344CB8AC3E}">
        <p14:creationId xmlns:p14="http://schemas.microsoft.com/office/powerpoint/2010/main" val="388366964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1174596-DD19-AD4E-B169-99ADCA4C7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What is SimpleDB?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4E9E6F7-33C4-4747-BAA4-A50A1B3A4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91088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A basic database system</a:t>
            </a:r>
          </a:p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SQL Front-end (Provided for later labs)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Heap files (Lab 1)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Buffer Pool (Labs 1-6)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Basic Operators (Labs 1 &amp; 2)</a:t>
            </a:r>
          </a:p>
          <a:p>
            <a:pPr marL="1136650" lvl="2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/>
              <a:t>Scan, Filter, JOIN, Aggregate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Query optimizer (Lab 3)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Transactions (Lab 4)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B-Tree Indexes (Lab 5)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Recovery (Lab 6)</a:t>
            </a:r>
          </a:p>
          <a:p>
            <a:pPr marL="514350" indent="-457200" eaLnBrk="1" hangingPunct="1">
              <a:lnSpc>
                <a:spcPct val="93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err="1"/>
              <a:t>Javadoc</a:t>
            </a:r>
            <a:r>
              <a:rPr lang="en-GB" sz="2400" dirty="0"/>
              <a:t> is your friend!</a:t>
            </a:r>
          </a:p>
        </p:txBody>
      </p:sp>
    </p:spTree>
    <p:extLst>
      <p:ext uri="{BB962C8B-B14F-4D97-AF65-F5344CB8AC3E}">
        <p14:creationId xmlns:p14="http://schemas.microsoft.com/office/powerpoint/2010/main" val="270449916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CE96D7C4-C740-B046-A15C-8751DAD98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53975"/>
            <a:ext cx="7772400" cy="71913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Module Diagram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964476F-6B6A-1C43-89C9-9DD3AA27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838200"/>
            <a:ext cx="74676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6377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D14EB44-8976-2A43-BE8D-393A4E7E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5502C-8F91-0440-9B9F-4D69514983EB}"/>
              </a:ext>
            </a:extLst>
          </p:cNvPr>
          <p:cNvSpPr/>
          <p:nvPr/>
        </p:nvSpPr>
        <p:spPr bwMode="auto">
          <a:xfrm>
            <a:off x="914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EFF58-BCE1-0F48-8E92-5938A8CCA519}"/>
              </a:ext>
            </a:extLst>
          </p:cNvPr>
          <p:cNvSpPr/>
          <p:nvPr/>
        </p:nvSpPr>
        <p:spPr bwMode="auto">
          <a:xfrm>
            <a:off x="1143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08" name="TextBox 14">
            <a:extLst>
              <a:ext uri="{FF2B5EF4-FFF2-40B4-BE49-F238E27FC236}">
                <a16:creationId xmlns:a16="http://schemas.microsoft.com/office/drawing/2014/main" id="{7C4B894E-AFFF-A44A-8CD5-24D5DA14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384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Catalog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List of DB tables</a:t>
            </a:r>
          </a:p>
        </p:txBody>
      </p:sp>
      <p:sp>
        <p:nvSpPr>
          <p:cNvPr id="21509" name="TextBox 15">
            <a:extLst>
              <a:ext uri="{FF2B5EF4-FFF2-40B4-BE49-F238E27FC236}">
                <a16:creationId xmlns:a16="http://schemas.microsoft.com/office/drawing/2014/main" id="{95B32B16-B9CF-C343-90B4-5447E241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4438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Singleton Database:</a:t>
            </a:r>
          </a:p>
        </p:txBody>
      </p:sp>
      <p:sp>
        <p:nvSpPr>
          <p:cNvPr id="21510" name="TextBox 16">
            <a:extLst>
              <a:ext uri="{FF2B5EF4-FFF2-40B4-BE49-F238E27FC236}">
                <a16:creationId xmlns:a16="http://schemas.microsoft.com/office/drawing/2014/main" id="{32878232-F015-4840-B572-A37C8CB5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Database.getCatalog()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2E616-FFB7-8D45-97A5-FC95A997A406}"/>
              </a:ext>
            </a:extLst>
          </p:cNvPr>
          <p:cNvSpPr/>
          <p:nvPr/>
        </p:nvSpPr>
        <p:spPr bwMode="auto">
          <a:xfrm>
            <a:off x="4419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2" name="TextBox 22">
            <a:extLst>
              <a:ext uri="{FF2B5EF4-FFF2-40B4-BE49-F238E27FC236}">
                <a16:creationId xmlns:a16="http://schemas.microsoft.com/office/drawing/2014/main" id="{FADA833C-734E-AE49-B97A-8FD49947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BufferPool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Caches DB pages in memory</a:t>
            </a:r>
          </a:p>
        </p:txBody>
      </p:sp>
      <p:sp>
        <p:nvSpPr>
          <p:cNvPr id="21513" name="TextBox 23">
            <a:extLst>
              <a:ext uri="{FF2B5EF4-FFF2-40B4-BE49-F238E27FC236}">
                <a16:creationId xmlns:a16="http://schemas.microsoft.com/office/drawing/2014/main" id="{3B3D1424-664A-7049-8E81-618BF03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Database.getBufferPool()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C15A-9B9A-6448-9BBB-570F871A9555}"/>
              </a:ext>
            </a:extLst>
          </p:cNvPr>
          <p:cNvSpPr/>
          <p:nvPr/>
        </p:nvSpPr>
        <p:spPr bwMode="auto">
          <a:xfrm>
            <a:off x="2819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5" name="TextBox 25">
            <a:extLst>
              <a:ext uri="{FF2B5EF4-FFF2-40B4-BE49-F238E27FC236}">
                <a16:creationId xmlns:a16="http://schemas.microsoft.com/office/drawing/2014/main" id="{204A32B5-80B9-7B40-8F24-D5685CC7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958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LogFile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(Ignore for Lab 1)</a:t>
            </a:r>
          </a:p>
        </p:txBody>
      </p:sp>
      <p:sp>
        <p:nvSpPr>
          <p:cNvPr id="21516" name="TextBox 26">
            <a:extLst>
              <a:ext uri="{FF2B5EF4-FFF2-40B4-BE49-F238E27FC236}">
                <a16:creationId xmlns:a16="http://schemas.microsoft.com/office/drawing/2014/main" id="{31B0671C-16E2-DF4E-928A-A7161F2F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8143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Database.getLogFile()</a:t>
            </a:r>
          </a:p>
        </p:txBody>
      </p:sp>
    </p:spTree>
    <p:extLst>
      <p:ext uri="{BB962C8B-B14F-4D97-AF65-F5344CB8AC3E}">
        <p14:creationId xmlns:p14="http://schemas.microsoft.com/office/powerpoint/2010/main" val="10702175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04085F43-4B35-E644-8F63-AF578F8F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Catalog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3C828-87C4-0C49-BCA4-0BC83E8E0F14}"/>
              </a:ext>
            </a:extLst>
          </p:cNvPr>
          <p:cNvSpPr/>
          <p:nvPr/>
        </p:nvSpPr>
        <p:spPr bwMode="auto">
          <a:xfrm>
            <a:off x="5638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555" name="TextBox 7">
            <a:extLst>
              <a:ext uri="{FF2B5EF4-FFF2-40B4-BE49-F238E27FC236}">
                <a16:creationId xmlns:a16="http://schemas.microsoft.com/office/drawing/2014/main" id="{80029D6D-D124-D645-8335-3075D9BD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Table:</a:t>
            </a:r>
          </a:p>
        </p:txBody>
      </p:sp>
      <p:sp>
        <p:nvSpPr>
          <p:cNvPr id="23556" name="TextBox 8">
            <a:extLst>
              <a:ext uri="{FF2B5EF4-FFF2-40B4-BE49-F238E27FC236}">
                <a16:creationId xmlns:a16="http://schemas.microsoft.com/office/drawing/2014/main" id="{E8282BEB-A1F3-6648-9C17-6BCBD7CA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DbFile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String name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String primary_key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A84CA3-5300-734F-993F-D5ED6990BF7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86000"/>
          <a:ext cx="3276600" cy="2286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DbFile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4" name="TextBox 13">
            <a:extLst>
              <a:ext uri="{FF2B5EF4-FFF2-40B4-BE49-F238E27FC236}">
                <a16:creationId xmlns:a16="http://schemas.microsoft.com/office/drawing/2014/main" id="{094BB02E-B2FA-8947-A8C3-5C978FD2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33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Catalog:</a:t>
            </a:r>
          </a:p>
        </p:txBody>
      </p:sp>
      <p:cxnSp>
        <p:nvCxnSpPr>
          <p:cNvPr id="23575" name="Straight Connector 12">
            <a:extLst>
              <a:ext uri="{FF2B5EF4-FFF2-40B4-BE49-F238E27FC236}">
                <a16:creationId xmlns:a16="http://schemas.microsoft.com/office/drawing/2014/main" id="{D1BF50E0-A8CC-6C40-92BF-E4F2A3F7D3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276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Straight Connector 17">
            <a:extLst>
              <a:ext uri="{FF2B5EF4-FFF2-40B4-BE49-F238E27FC236}">
                <a16:creationId xmlns:a16="http://schemas.microsoft.com/office/drawing/2014/main" id="{8F24556F-B6B1-B843-8814-FC75F9546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2667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TextBox 13">
            <a:extLst>
              <a:ext uri="{FF2B5EF4-FFF2-40B4-BE49-F238E27FC236}">
                <a16:creationId xmlns:a16="http://schemas.microsoft.com/office/drawing/2014/main" id="{FE6DFFCD-3259-EA45-BAD9-0C14780E4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Stores a list of all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3775725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7E4842E-FA36-5746-B414-EEE02EFD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956675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Third Normal Form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82F4D237-45AD-834A-A927-93B32892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600200"/>
            <a:ext cx="8578850" cy="452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This is a minimal example of a table in “third normal form” (3NF) but </a:t>
            </a:r>
            <a:r>
              <a:rPr lang="en-US" altLang="en-US" u="sng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BCNF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tables in BCNF are also in 3NF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3NF allows redundancy to “preserve FDs”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Meaning that all FDs can be checked in a single table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Not going to study 3NF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845579-B85B-9542-8E99-00076553B507}"/>
              </a:ext>
            </a:extLst>
          </p:cNvPr>
          <p:cNvGraphicFramePr>
            <a:graphicFrameLocks/>
          </p:cNvGraphicFramePr>
          <p:nvPr/>
        </p:nvGraphicFramePr>
        <p:xfrm>
          <a:off x="733425" y="4987925"/>
          <a:ext cx="37179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72">
                <a:tc>
                  <a:txBody>
                    <a:bodyPr/>
                    <a:lstStyle/>
                    <a:p>
                      <a:r>
                        <a:rPr lang="en-US" sz="1200" dirty="0"/>
                        <a:t>Account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Client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u="sng" dirty="0"/>
                        <a:t>Office</a:t>
                      </a: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Joe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Mary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Joe</a:t>
                      </a:r>
                    </a:p>
                  </a:txBody>
                  <a:tcPr marL="91423" marR="9142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91423" marR="914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4EC06-F13B-B843-BCDF-2569A008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5218113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FDs: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Client, Office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1800">
                <a:latin typeface="Arial" panose="020B0604020202020204" pitchFamily="34" charset="0"/>
              </a:rPr>
              <a:t> 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	Account </a:t>
            </a:r>
            <a:r>
              <a:rPr lang="en-US" altLang="en-US" sz="1800"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1800">
                <a:latin typeface="Arial" panose="020B0604020202020204" pitchFamily="34" charset="0"/>
              </a:rPr>
              <a:t> 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C416405-F1C6-B343-BEA8-9A7D42100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BufferPool</a:t>
            </a:r>
          </a:p>
        </p:txBody>
      </p:sp>
      <p:sp>
        <p:nvSpPr>
          <p:cNvPr id="25602" name="TextBox 13">
            <a:extLst>
              <a:ext uri="{FF2B5EF4-FFF2-40B4-BE49-F238E27FC236}">
                <a16:creationId xmlns:a16="http://schemas.microsoft.com/office/drawing/2014/main" id="{ED3F3C81-1ED5-4745-A069-EFDED6D3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78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Buffer Pool: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B83E7-592B-0642-B352-12C4BEBB6ACB}"/>
              </a:ext>
            </a:extLst>
          </p:cNvPr>
          <p:cNvSpPr/>
          <p:nvPr/>
        </p:nvSpPr>
        <p:spPr bwMode="auto">
          <a:xfrm>
            <a:off x="5638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604" name="TextBox 11">
            <a:extLst>
              <a:ext uri="{FF2B5EF4-FFF2-40B4-BE49-F238E27FC236}">
                <a16:creationId xmlns:a16="http://schemas.microsoft.com/office/drawing/2014/main" id="{5D3FE34A-7612-4543-A9EC-D1FE25FE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Page:</a:t>
            </a:r>
          </a:p>
        </p:txBody>
      </p:sp>
      <p:sp>
        <p:nvSpPr>
          <p:cNvPr id="25605" name="TextBox 14">
            <a:extLst>
              <a:ext uri="{FF2B5EF4-FFF2-40B4-BE49-F238E27FC236}">
                <a16:creationId xmlns:a16="http://schemas.microsoft.com/office/drawing/2014/main" id="{96114144-49BE-0448-809D-743C3FCB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PageId 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tuples[]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Byte header[]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67B9C3-3354-AE4B-B2D0-3E7E2C86430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86000"/>
          <a:ext cx="3276600" cy="2286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623" name="Straight Connector 18">
            <a:extLst>
              <a:ext uri="{FF2B5EF4-FFF2-40B4-BE49-F238E27FC236}">
                <a16:creationId xmlns:a16="http://schemas.microsoft.com/office/drawing/2014/main" id="{E03CCCC0-8797-A843-8866-9BA44AC67F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276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Connector 19">
            <a:extLst>
              <a:ext uri="{FF2B5EF4-FFF2-40B4-BE49-F238E27FC236}">
                <a16:creationId xmlns:a16="http://schemas.microsoft.com/office/drawing/2014/main" id="{29D37047-4E80-894A-9CAE-B2A8813C7E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2667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TextBox 13">
            <a:extLst>
              <a:ext uri="{FF2B5EF4-FFF2-40B4-BE49-F238E27FC236}">
                <a16:creationId xmlns:a16="http://schemas.microsoft.com/office/drawing/2014/main" id="{B6829DF7-F98E-424F-84A5-9737D24E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Caches recently accessed database pages in memory </a:t>
            </a:r>
          </a:p>
        </p:txBody>
      </p:sp>
    </p:spTree>
    <p:extLst>
      <p:ext uri="{BB962C8B-B14F-4D97-AF65-F5344CB8AC3E}">
        <p14:creationId xmlns:p14="http://schemas.microsoft.com/office/powerpoint/2010/main" val="297088656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4B34FA16-DCB7-3044-BA32-E41267BEF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HeapFile </a:t>
            </a:r>
            <a:br>
              <a:rPr lang="en-GB" altLang="en-US"/>
            </a:br>
            <a:r>
              <a:rPr lang="en-GB" altLang="en-US"/>
              <a:t>(Implements DbFile)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9FA2F-91DD-5047-BFD0-03A91B1FF61E}"/>
              </a:ext>
            </a:extLst>
          </p:cNvPr>
          <p:cNvSpPr/>
          <p:nvPr/>
        </p:nvSpPr>
        <p:spPr bwMode="auto">
          <a:xfrm>
            <a:off x="457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1" name="TextBox 7">
            <a:extLst>
              <a:ext uri="{FF2B5EF4-FFF2-40B4-BE49-F238E27FC236}">
                <a16:creationId xmlns:a16="http://schemas.microsoft.com/office/drawing/2014/main" id="{7C357E2E-F909-8848-9F27-44A52828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158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 File:</a:t>
            </a:r>
          </a:p>
        </p:txBody>
      </p:sp>
      <p:sp>
        <p:nvSpPr>
          <p:cNvPr id="27652" name="TextBox 8">
            <a:extLst>
              <a:ext uri="{FF2B5EF4-FFF2-40B4-BE49-F238E27FC236}">
                <a16:creationId xmlns:a16="http://schemas.microsoft.com/office/drawing/2014/main" id="{BBD785E2-7CB7-614F-920B-51B9094A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DbFileIterator it</a:t>
            </a:r>
          </a:p>
        </p:txBody>
      </p:sp>
      <p:sp>
        <p:nvSpPr>
          <p:cNvPr id="27653" name="Folded Corner 1">
            <a:extLst>
              <a:ext uri="{FF2B5EF4-FFF2-40B4-BE49-F238E27FC236}">
                <a16:creationId xmlns:a16="http://schemas.microsoft.com/office/drawing/2014/main" id="{6BB3FF1E-5CE3-E348-BEA2-CD0A7391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4" name="TextBox 3">
            <a:extLst>
              <a:ext uri="{FF2B5EF4-FFF2-40B4-BE49-F238E27FC236}">
                <a16:creationId xmlns:a16="http://schemas.microsoft.com/office/drawing/2014/main" id="{792EDC25-6F03-6343-8C98-6B18982D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1833563"/>
            <a:ext cx="45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00">
                <a:solidFill>
                  <a:schemeClr val="tx1"/>
                </a:solidFill>
              </a:rPr>
              <a:t>_______________</a:t>
            </a:r>
          </a:p>
        </p:txBody>
      </p:sp>
      <p:cxnSp>
        <p:nvCxnSpPr>
          <p:cNvPr id="27655" name="Straight Arrow Connector 5">
            <a:extLst>
              <a:ext uri="{FF2B5EF4-FFF2-40B4-BE49-F238E27FC236}">
                <a16:creationId xmlns:a16="http://schemas.microsoft.com/office/drawing/2014/main" id="{33BBDC6A-0D36-0245-AC86-CECEFF3896B9}"/>
              </a:ext>
            </a:extLst>
          </p:cNvPr>
          <p:cNvCxnSpPr>
            <a:cxnSpLocks noChangeShapeType="1"/>
            <a:endCxn id="27653" idx="1"/>
          </p:cNvCxnSpPr>
          <p:nvPr/>
        </p:nvCxnSpPr>
        <p:spPr bwMode="auto">
          <a:xfrm flipV="1">
            <a:off x="1676400" y="2366963"/>
            <a:ext cx="185420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9A87CB-D8A4-3D47-A324-0C896C16FB3D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Type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668" name="Straight Arrow Connector 15">
            <a:extLst>
              <a:ext uri="{FF2B5EF4-FFF2-40B4-BE49-F238E27FC236}">
                <a16:creationId xmlns:a16="http://schemas.microsoft.com/office/drawing/2014/main" id="{D291D4B4-160D-4C45-BEE2-01F6F3A20C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581400"/>
            <a:ext cx="990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Box 21">
            <a:extLst>
              <a:ext uri="{FF2B5EF4-FFF2-40B4-BE49-F238E27FC236}">
                <a16:creationId xmlns:a16="http://schemas.microsoft.com/office/drawing/2014/main" id="{2133614E-40EC-044C-8BDF-DE150A3B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4478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File (on disk):</a:t>
            </a:r>
          </a:p>
        </p:txBody>
      </p:sp>
      <p:sp>
        <p:nvSpPr>
          <p:cNvPr id="27670" name="TextBox 22">
            <a:extLst>
              <a:ext uri="{FF2B5EF4-FFF2-40B4-BE49-F238E27FC236}">
                <a16:creationId xmlns:a16="http://schemas.microsoft.com/office/drawing/2014/main" id="{EE878C2C-5610-7043-B92C-BA8D67E3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5C733A9-7FD5-8346-B472-7EA751E7ADA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83" name="TextBox 25">
            <a:extLst>
              <a:ext uri="{FF2B5EF4-FFF2-40B4-BE49-F238E27FC236}">
                <a16:creationId xmlns:a16="http://schemas.microsoft.com/office/drawing/2014/main" id="{FE13F79B-5921-104D-A510-7A1C226C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76800"/>
            <a:ext cx="536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Iterate through Tuples in Heap Pages:</a:t>
            </a:r>
          </a:p>
        </p:txBody>
      </p:sp>
      <p:cxnSp>
        <p:nvCxnSpPr>
          <p:cNvPr id="27684" name="Straight Arrow Connector 28">
            <a:extLst>
              <a:ext uri="{FF2B5EF4-FFF2-40B4-BE49-F238E27FC236}">
                <a16:creationId xmlns:a16="http://schemas.microsoft.com/office/drawing/2014/main" id="{DC8FFFE0-B603-D54A-BECC-CAE89B255B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4191000"/>
            <a:ext cx="10668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65785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7C12D18-3BAB-904C-AB3D-071A79DBF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HeapPage </a:t>
            </a:r>
            <a:br>
              <a:rPr lang="en-GB" altLang="en-US"/>
            </a:br>
            <a:r>
              <a:rPr lang="en-GB" altLang="en-US"/>
              <a:t>(Implements Page)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07D2C-7C92-9943-B5F3-EC8F3B33DCED}"/>
              </a:ext>
            </a:extLst>
          </p:cNvPr>
          <p:cNvSpPr/>
          <p:nvPr/>
        </p:nvSpPr>
        <p:spPr bwMode="auto">
          <a:xfrm>
            <a:off x="457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699" name="TextBox 7">
            <a:extLst>
              <a:ext uri="{FF2B5EF4-FFF2-40B4-BE49-F238E27FC236}">
                <a16:creationId xmlns:a16="http://schemas.microsoft.com/office/drawing/2014/main" id="{5D77C3D1-350E-804C-800E-EED885E6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438400"/>
            <a:ext cx="180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 Page:</a:t>
            </a:r>
          </a:p>
        </p:txBody>
      </p:sp>
      <p:sp>
        <p:nvSpPr>
          <p:cNvPr id="29700" name="TextBox 8">
            <a:extLst>
              <a:ext uri="{FF2B5EF4-FFF2-40B4-BE49-F238E27FC236}">
                <a16:creationId xmlns:a16="http://schemas.microsoft.com/office/drawing/2014/main" id="{56ACB7C8-095B-2A4E-88E0-FD9D2C72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2667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HeapPageId pid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Byte header[]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tuples[]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5781C4-AAE3-5240-844B-2A58EAF0FE89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Type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13" name="Straight Arrow Connector 15">
            <a:extLst>
              <a:ext uri="{FF2B5EF4-FFF2-40B4-BE49-F238E27FC236}">
                <a16:creationId xmlns:a16="http://schemas.microsoft.com/office/drawing/2014/main" id="{79B1AD43-B401-2B46-B2E9-ED0D71A88B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38400" y="27432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TextBox 22">
            <a:extLst>
              <a:ext uri="{FF2B5EF4-FFF2-40B4-BE49-F238E27FC236}">
                <a16:creationId xmlns:a16="http://schemas.microsoft.com/office/drawing/2014/main" id="{308EE101-EA03-354A-9A46-16B7E0DF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AF5ADE1-D27A-C747-88BE-4B3B8421200A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01100110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27" name="Straight Arrow Connector 28">
            <a:extLst>
              <a:ext uri="{FF2B5EF4-FFF2-40B4-BE49-F238E27FC236}">
                <a16:creationId xmlns:a16="http://schemas.microsoft.com/office/drawing/2014/main" id="{A50537D3-02BF-7C41-9B7C-E208A5412E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38400" y="3886200"/>
            <a:ext cx="1143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B42AA1-6D2D-6041-BC00-5F5FD17668E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Tuple1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Tuple2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B047F0-6189-A34A-B31D-465A5B67411C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52" name="TextBox 20">
            <a:extLst>
              <a:ext uri="{FF2B5EF4-FFF2-40B4-BE49-F238E27FC236}">
                <a16:creationId xmlns:a16="http://schemas.microsoft.com/office/drawing/2014/main" id="{487C0D88-0E82-2E4A-9EF0-909EA3C7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0"/>
            <a:ext cx="127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Header:</a:t>
            </a:r>
          </a:p>
        </p:txBody>
      </p:sp>
      <p:sp>
        <p:nvSpPr>
          <p:cNvPr id="29753" name="TextBox 23">
            <a:extLst>
              <a:ext uri="{FF2B5EF4-FFF2-40B4-BE49-F238E27FC236}">
                <a16:creationId xmlns:a16="http://schemas.microsoft.com/office/drawing/2014/main" id="{CA5C81DE-B3CD-B54A-B400-FBA09A47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4338638"/>
            <a:ext cx="1182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Tuples:</a:t>
            </a:r>
          </a:p>
        </p:txBody>
      </p:sp>
      <p:sp>
        <p:nvSpPr>
          <p:cNvPr id="29754" name="TextBox 26">
            <a:extLst>
              <a:ext uri="{FF2B5EF4-FFF2-40B4-BE49-F238E27FC236}">
                <a16:creationId xmlns:a16="http://schemas.microsoft.com/office/drawing/2014/main" id="{62B1C2E7-9848-464A-B63D-15B2F5F42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710238"/>
            <a:ext cx="102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Tuple:</a:t>
            </a:r>
          </a:p>
        </p:txBody>
      </p:sp>
      <p:cxnSp>
        <p:nvCxnSpPr>
          <p:cNvPr id="29755" name="Straight Arrow Connector 27">
            <a:extLst>
              <a:ext uri="{FF2B5EF4-FFF2-40B4-BE49-F238E27FC236}">
                <a16:creationId xmlns:a16="http://schemas.microsoft.com/office/drawing/2014/main" id="{32714482-1D87-AF47-9002-CCF0C72933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4419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Connector 14">
            <a:extLst>
              <a:ext uri="{FF2B5EF4-FFF2-40B4-BE49-F238E27FC236}">
                <a16:creationId xmlns:a16="http://schemas.microsoft.com/office/drawing/2014/main" id="{9FB9D569-DB37-D94B-8D26-EBB602C3B6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Straight Connector 19">
            <a:extLst>
              <a:ext uri="{FF2B5EF4-FFF2-40B4-BE49-F238E27FC236}">
                <a16:creationId xmlns:a16="http://schemas.microsoft.com/office/drawing/2014/main" id="{6D020157-4F0F-A94D-8ACF-FA03572576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52578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E104AD-B029-5A4A-9AB6-533E59903BB5}"/>
              </a:ext>
            </a:extLst>
          </p:cNvPr>
          <p:cNvSpPr/>
          <p:nvPr/>
        </p:nvSpPr>
        <p:spPr bwMode="auto">
          <a:xfrm>
            <a:off x="4495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E20D2-0A0F-9040-9874-DEC4A97C3222}"/>
              </a:ext>
            </a:extLst>
          </p:cNvPr>
          <p:cNvSpPr/>
          <p:nvPr/>
        </p:nvSpPr>
        <p:spPr bwMode="auto">
          <a:xfrm>
            <a:off x="3505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9760" name="TextBox 13">
            <a:extLst>
              <a:ext uri="{FF2B5EF4-FFF2-40B4-BE49-F238E27FC236}">
                <a16:creationId xmlns:a16="http://schemas.microsoft.com/office/drawing/2014/main" id="{87155019-43F9-064C-9771-27A83DAD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2484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chemeClr val="tx1"/>
                </a:solidFill>
              </a:rPr>
              <a:t>Fields and Tuples are Fixed Width!</a:t>
            </a:r>
          </a:p>
        </p:txBody>
      </p:sp>
    </p:spTree>
    <p:extLst>
      <p:ext uri="{BB962C8B-B14F-4D97-AF65-F5344CB8AC3E}">
        <p14:creationId xmlns:p14="http://schemas.microsoft.com/office/powerpoint/2010/main" val="310523482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34E40C71-D9DF-424F-BFAD-F501572C6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SeqScan</a:t>
            </a:r>
            <a:br>
              <a:rPr lang="en-GB" altLang="en-US"/>
            </a:br>
            <a:r>
              <a:rPr lang="en-GB" altLang="en-US"/>
              <a:t>(Implements DbIterator)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5434A43-8872-6240-9D6C-8677EF6CF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DbIterator class implemented by all operators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open()‏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close()‏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getTupleDesc()‏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hasNext()‏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next()‏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rewind()‏</a:t>
            </a:r>
          </a:p>
          <a:p>
            <a:pPr marL="336550" indent="-336550" eaLnBrk="1" hangingPunct="1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Iterator model: chain iterators together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 DbFileIterator from HeapFile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6550" indent="-336550" eaLnBrk="1" hangingPunct="1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4158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1B2CA81-2E65-7D49-875C-CDC2B9A85D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28600" y="228600"/>
            <a:ext cx="9144000" cy="6424613"/>
          </a:xfrm>
        </p:spPr>
        <p:txBody>
          <a:bodyPr lIns="90000" tIns="46800" rIns="90000" bIns="46800" anchor="t"/>
          <a:lstStyle/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construct a 3-column table schema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[]{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};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String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names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[]{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"field0"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"field1"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"field2"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};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TupleDesc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descriptor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TupleDesc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names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create the table, associate it with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some_data_file.dat</a:t>
            </a:r>
            <a:endParaRPr lang="en-GB" sz="1400" b="0" dirty="0">
              <a:solidFill>
                <a:srgbClr val="0070C0"/>
              </a:solidFill>
              <a:latin typeface="Courier New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and tell the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catalog</a:t>
            </a: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 about the schema of this table.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HeapFile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HeapFile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File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</a:t>
            </a:r>
            <a:r>
              <a:rPr lang="en-GB" sz="1100" b="0" dirty="0" err="1">
                <a:solidFill>
                  <a:srgbClr val="7F007F"/>
                </a:solidFill>
                <a:latin typeface="Times New Roman" charset="0"/>
              </a:rPr>
              <a:t>some_data_file.dat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), descriptor);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Database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getCatalog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addTable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construct the query: we use a simple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SeqScan</a:t>
            </a: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, which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spoonfeeds</a:t>
            </a:r>
            <a:endParaRPr lang="en-GB" sz="1400" b="0" dirty="0">
              <a:solidFill>
                <a:srgbClr val="0070C0"/>
              </a:solidFill>
              <a:latin typeface="Courier New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tuples via its iterator.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TransactionId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tid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SeqScan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SeqScan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and run it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open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while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hasNext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())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{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808080"/>
                </a:solidFill>
                <a:latin typeface="Courier New" charset="0"/>
              </a:rPr>
              <a:t>   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Tuple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next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808080"/>
                </a:solidFill>
                <a:latin typeface="Courier New" charset="0"/>
              </a:rPr>
              <a:t>   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System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out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println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close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Database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getBufferPool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transactionComplete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4011572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064571E-21CC-C343-82DB-EED46B57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HeapFileEncoder.java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0ED8C2-CF73-C746-B43C-89F0859DA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Because you haven’t implemented insertTuple, you have no way to create data files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HeapFileEncoder converts CSV files to HeapFiles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Usage:</a:t>
            </a:r>
          </a:p>
          <a:p>
            <a:pPr marL="736600" lvl="1" indent="-279400" eaLnBrk="1" hangingPunct="1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java -jar dist/simpledb.jar convert csv-file.txt numFields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Produces a file csv-file.dat, that can be passed to HeapFile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791408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5E58CF03-F49B-A540-BC56-F1210E7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E811-B74F-FA42-B843-3288950D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Properly normalized schemas avoid redundancy and preserve dependencies</a:t>
            </a:r>
          </a:p>
          <a:p>
            <a:pPr>
              <a:defRPr/>
            </a:pPr>
            <a:r>
              <a:rPr lang="en-US" dirty="0"/>
              <a:t>Functional dependencies and normal forms (e.g., BCNF) give us a formal way to reason about these concepts</a:t>
            </a:r>
          </a:p>
          <a:p>
            <a:pPr>
              <a:defRPr/>
            </a:pPr>
            <a:r>
              <a:rPr lang="en-US" dirty="0"/>
              <a:t>In practice, people use ER modeling to derive a schema in BCNF rather than the </a:t>
            </a:r>
            <a:r>
              <a:rPr lang="en-US" dirty="0" err="1"/>
              <a:t>BCNFify</a:t>
            </a:r>
            <a:r>
              <a:rPr lang="en-US" dirty="0"/>
              <a:t> algorithm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81831CA8-DB4F-A449-9B87-EDE11295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BCNF vs 3NF</a:t>
            </a:r>
          </a:p>
        </p:txBody>
      </p:sp>
      <p:sp>
        <p:nvSpPr>
          <p:cNvPr id="39938" name="Content Placeholder 3">
            <a:extLst>
              <a:ext uri="{FF2B5EF4-FFF2-40B4-BE49-F238E27FC236}">
                <a16:creationId xmlns:a16="http://schemas.microsoft.com/office/drawing/2014/main" id="{8FC20541-4BB7-0A47-B40A-BBDB4F8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00663"/>
          </a:xfrm>
        </p:spPr>
        <p:txBody>
          <a:bodyPr>
            <a:sp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BCNF decomposition is not “dependency preserving”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3</a:t>
            </a:r>
            <a:r>
              <a:rPr lang="en-US" altLang="en-US" baseline="30000">
                <a:ea typeface="ＭＳ Ｐゴシック" panose="020B0600070205080204" pitchFamily="34" charset="-128"/>
              </a:rPr>
              <a:t>rd</a:t>
            </a:r>
            <a:r>
              <a:rPr lang="en-US" altLang="en-US">
                <a:ea typeface="ＭＳ Ｐゴシック" panose="020B0600070205080204" pitchFamily="34" charset="-128"/>
              </a:rPr>
              <a:t> Normal Form (3NF) eliminates as much redundancy as possible while preserving all dependencies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We will skip the details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Neither form is “better”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You can choose </a:t>
            </a:r>
            <a:r>
              <a:rPr lang="en-US" altLang="en-US" b="1">
                <a:ea typeface="ＭＳ Ｐゴシック" panose="020B0600070205080204" pitchFamily="34" charset="-128"/>
              </a:rPr>
              <a:t>either</a:t>
            </a:r>
            <a:r>
              <a:rPr lang="en-US" altLang="en-US">
                <a:ea typeface="ＭＳ Ｐゴシック" panose="020B0600070205080204" pitchFamily="34" charset="-128"/>
              </a:rPr>
              <a:t> dependency preservation (3NF) or redundancy-free (BCNF)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50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Core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a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9F04F3-4488-4049-8CCD-441571421B90}"/>
              </a:ext>
            </a:extLst>
          </p:cNvPr>
          <p:cNvSpPr/>
          <p:nvPr/>
        </p:nvSpPr>
        <p:spPr>
          <a:xfrm>
            <a:off x="2512144" y="25124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D6CCCC-8CE6-4546-8C30-7B9E667EB1C0}"/>
              </a:ext>
            </a:extLst>
          </p:cNvPr>
          <p:cNvSpPr/>
          <p:nvPr/>
        </p:nvSpPr>
        <p:spPr>
          <a:xfrm>
            <a:off x="2542107" y="3187393"/>
            <a:ext cx="131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Parse Tree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2875C1-843E-B746-A8E2-76A2E865BCBA}"/>
              </a:ext>
            </a:extLst>
          </p:cNvPr>
          <p:cNvSpPr/>
          <p:nvPr/>
        </p:nvSpPr>
        <p:spPr>
          <a:xfrm>
            <a:off x="2591282" y="45355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Query Plan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0F49C-E4E7-784F-AFA9-FC501FBC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79"/>
          <a:stretch/>
        </p:blipFill>
        <p:spPr>
          <a:xfrm>
            <a:off x="4338839" y="3187591"/>
            <a:ext cx="4407015" cy="18748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7A5238-C890-C74B-9824-07869CEAE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5" r="39309" b="76508"/>
          <a:stretch/>
        </p:blipFill>
        <p:spPr>
          <a:xfrm>
            <a:off x="3526971" y="2464050"/>
            <a:ext cx="2243434" cy="66408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6B46DAE-7F99-8343-9A58-9BA76EAAD3DE}"/>
              </a:ext>
            </a:extLst>
          </p:cNvPr>
          <p:cNvGrpSpPr/>
          <p:nvPr/>
        </p:nvGrpSpPr>
        <p:grpSpPr>
          <a:xfrm>
            <a:off x="4221786" y="3339012"/>
            <a:ext cx="2040873" cy="1733190"/>
            <a:chOff x="1244010" y="2639296"/>
            <a:chExt cx="2040873" cy="173319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5DD907F-8854-9640-B8A9-B001A10AF8A6}"/>
                </a:ext>
              </a:extLst>
            </p:cNvPr>
            <p:cNvGrpSpPr/>
            <p:nvPr/>
          </p:nvGrpSpPr>
          <p:grpSpPr>
            <a:xfrm>
              <a:off x="1244010" y="2639296"/>
              <a:ext cx="2023208" cy="1733190"/>
              <a:chOff x="2138532" y="3234786"/>
              <a:chExt cx="2023208" cy="1733190"/>
            </a:xfrm>
            <a:solidFill>
              <a:schemeClr val="bg1"/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7D779B9-4F63-7040-A263-77E1F5B0BDA5}"/>
                  </a:ext>
                </a:extLst>
              </p:cNvPr>
              <p:cNvSpPr/>
              <p:nvPr/>
            </p:nvSpPr>
            <p:spPr>
              <a:xfrm>
                <a:off x="2138532" y="3234786"/>
                <a:ext cx="2023208" cy="1733189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555994-576C-ED4E-9163-8D835DC45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355" y="3610683"/>
                <a:ext cx="1536061" cy="38472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dirty="0">
                    <a:latin typeface="Arial" panose="020B0604020202020204" pitchFamily="34" charset="0"/>
                  </a:rPr>
                  <a:t>⨝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 err="1">
                    <a:latin typeface="Arial" panose="020B0604020202020204" pitchFamily="34" charset="0"/>
                  </a:rPr>
                  <a:t>starName</a:t>
                </a:r>
                <a:r>
                  <a:rPr lang="en-US" altLang="en-US" sz="1100" dirty="0">
                    <a:latin typeface="Arial" panose="020B0604020202020204" pitchFamily="34" charset="0"/>
                  </a:rPr>
                  <a:t> = name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6E97B70-936B-8940-A0C6-125F34C97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019" y="4249910"/>
                <a:ext cx="1371600" cy="21544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dirty="0">
                    <a:latin typeface="Arial" panose="020B0604020202020204" pitchFamily="34" charset="0"/>
                  </a:rPr>
                  <a:t>𝛔</a:t>
                </a:r>
                <a:r>
                  <a:rPr lang="en-US" altLang="en-US" sz="1400" baseline="-25000" dirty="0">
                    <a:latin typeface="Arial" panose="020B0604020202020204" pitchFamily="34" charset="0"/>
                  </a:rPr>
                  <a:t>birthday…</a:t>
                </a:r>
                <a:endParaRPr lang="en-US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0B7EC8-6485-B446-BB95-70AE3A03FDAF}"/>
                  </a:ext>
                </a:extLst>
              </p:cNvPr>
              <p:cNvSpPr txBox="1"/>
              <p:nvPr/>
            </p:nvSpPr>
            <p:spPr>
              <a:xfrm>
                <a:off x="2246811" y="4706366"/>
                <a:ext cx="1442808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movieStar</a:t>
                </a:r>
                <a:endParaRPr lang="en-US" sz="1100" dirty="0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5A4DEE3-51C1-8048-BDBC-A708EEF6A447}"/>
                  </a:ext>
                </a:extLst>
              </p:cNvPr>
              <p:cNvCxnSpPr>
                <a:stCxn id="82" idx="0"/>
              </p:cNvCxnSpPr>
              <p:nvPr/>
            </p:nvCxnSpPr>
            <p:spPr>
              <a:xfrm flipV="1">
                <a:off x="3348386" y="3446679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6EBE3A0-8FCF-A94E-A6BC-DBEC1E384F7F}"/>
                  </a:ext>
                </a:extLst>
              </p:cNvPr>
              <p:cNvCxnSpPr/>
              <p:nvPr/>
            </p:nvCxnSpPr>
            <p:spPr>
              <a:xfrm flipV="1">
                <a:off x="2773473" y="4073854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85A8215-B4F9-E24B-84BA-BB33B3AE6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6351" y="4465354"/>
                <a:ext cx="0" cy="254506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9A091E9-A59D-BA4D-B0ED-F098062C3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5520" y="4073854"/>
                <a:ext cx="212662" cy="213297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F69B1-E047-AF4F-9F5B-BA3D645F8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209" y="2639297"/>
              <a:ext cx="7596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 sz="1400" dirty="0">
                  <a:latin typeface="Arial" panose="020B0604020202020204" pitchFamily="34" charset="0"/>
                </a:rPr>
                <a:t>Π</a:t>
              </a:r>
              <a:r>
                <a:rPr lang="en-US" altLang="en-US" sz="1400" baseline="-25000" dirty="0" err="1">
                  <a:latin typeface="Arial" panose="020B0604020202020204" pitchFamily="34" charset="0"/>
                </a:rPr>
                <a:t>movieTitle</a:t>
              </a:r>
              <a:endParaRPr lang="en-US" altLang="en-US" sz="28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B225BE-56E3-9242-9993-32DAD17B1458}"/>
                </a:ext>
              </a:extLst>
            </p:cNvPr>
            <p:cNvSpPr txBox="1"/>
            <p:nvPr/>
          </p:nvSpPr>
          <p:spPr>
            <a:xfrm>
              <a:off x="2576916" y="3640926"/>
              <a:ext cx="644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starsIn</a:t>
              </a:r>
              <a:endParaRPr lang="en-US" sz="11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8A55AA-C220-7E4F-92E9-3F1ACF153BBC}"/>
              </a:ext>
            </a:extLst>
          </p:cNvPr>
          <p:cNvGrpSpPr/>
          <p:nvPr/>
        </p:nvGrpSpPr>
        <p:grpSpPr>
          <a:xfrm>
            <a:off x="6818628" y="3195627"/>
            <a:ext cx="1813313" cy="1838292"/>
            <a:chOff x="3840852" y="2495911"/>
            <a:chExt cx="1813313" cy="183829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9EFF3C8-A71F-F44A-B0DD-D0AC58D2DF62}"/>
                </a:ext>
              </a:extLst>
            </p:cNvPr>
            <p:cNvSpPr/>
            <p:nvPr/>
          </p:nvSpPr>
          <p:spPr>
            <a:xfrm>
              <a:off x="3840852" y="2495911"/>
              <a:ext cx="1813310" cy="1836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E624DA-53CA-7E49-BB88-1E668E22C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531575"/>
              <a:ext cx="7596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 sz="1400" dirty="0">
                  <a:latin typeface="Arial" panose="020B0604020202020204" pitchFamily="34" charset="0"/>
                </a:rPr>
                <a:t>Π</a:t>
              </a:r>
              <a:r>
                <a:rPr lang="en-US" altLang="en-US" sz="1400" baseline="-25000" dirty="0" err="1">
                  <a:latin typeface="Arial" panose="020B0604020202020204" pitchFamily="34" charset="0"/>
                </a:rPr>
                <a:t>movieTitle</a:t>
              </a:r>
              <a:endParaRPr lang="en-US" altLang="en-US" sz="28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6243700-FE4F-D245-B307-684D2C7C93F4}"/>
                </a:ext>
              </a:extLst>
            </p:cNvPr>
            <p:cNvSpPr txBox="1"/>
            <p:nvPr/>
          </p:nvSpPr>
          <p:spPr>
            <a:xfrm>
              <a:off x="5009187" y="4072593"/>
              <a:ext cx="644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starsIn</a:t>
              </a:r>
              <a:endParaRPr lang="en-US" sz="11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2638C-1DC6-6A4E-B405-B76E94C15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104" y="3446860"/>
              <a:ext cx="1536061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 err="1">
                  <a:latin typeface="Arial" panose="020B0604020202020204" pitchFamily="34" charset="0"/>
                </a:rPr>
                <a:t>starName</a:t>
              </a:r>
              <a:r>
                <a:rPr lang="en-US" altLang="en-US" sz="1100" dirty="0">
                  <a:latin typeface="Arial" panose="020B0604020202020204" pitchFamily="34" charset="0"/>
                </a:rPr>
                <a:t> = name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EE9A420-B5BD-6C47-ADCB-309180149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131" y="2966456"/>
              <a:ext cx="7596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𝛔</a:t>
              </a:r>
              <a:r>
                <a:rPr lang="en-US" altLang="en-US" sz="1400" baseline="-25000" dirty="0">
                  <a:latin typeface="Arial" panose="020B0604020202020204" pitchFamily="34" charset="0"/>
                </a:rPr>
                <a:t>birthday…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76F0FCB-0A83-C547-B7C8-DB347967AC6D}"/>
                </a:ext>
              </a:extLst>
            </p:cNvPr>
            <p:cNvSpPr txBox="1"/>
            <p:nvPr/>
          </p:nvSpPr>
          <p:spPr>
            <a:xfrm>
              <a:off x="3843721" y="4070973"/>
              <a:ext cx="1442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movieStar</a:t>
              </a:r>
              <a:endParaRPr lang="en-US" sz="1100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8EEB06AC-7707-2743-9C46-2455B7EF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134" y="3207468"/>
              <a:ext cx="0" cy="22768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76BD8D2-0A5A-924F-9CA1-E2FE81A446E0}"/>
                </a:ext>
              </a:extLst>
            </p:cNvPr>
            <p:cNvCxnSpPr/>
            <p:nvPr/>
          </p:nvCxnSpPr>
          <p:spPr>
            <a:xfrm flipV="1">
              <a:off x="4297198" y="3898192"/>
              <a:ext cx="177134" cy="16400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49157B6-3F2F-6A47-A25B-6026BCE1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134" y="2775438"/>
              <a:ext cx="0" cy="25450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84EF4AF-25BD-6C45-B262-12E75FCD9A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3269" y="3910031"/>
              <a:ext cx="212662" cy="21329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Few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2F60-7BC8-FE4E-B614-867DB4F18575}"/>
              </a:ext>
            </a:extLst>
          </p:cNvPr>
          <p:cNvSpPr txBox="1"/>
          <p:nvPr/>
        </p:nvSpPr>
        <p:spPr>
          <a:xfrm>
            <a:off x="23162" y="4524187"/>
            <a:ext cx="89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r>
              <a:rPr lang="en-US" dirty="0"/>
              <a:t> + </a:t>
            </a:r>
            <a:r>
              <a:rPr lang="en-US" dirty="0" err="1"/>
              <a:t>Lec</a:t>
            </a:r>
            <a:r>
              <a:rPr lang="en-US" dirty="0"/>
              <a:t>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2748252" y="6551546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54C67-E686-2447-9043-66692C86C07F}"/>
              </a:ext>
            </a:extLst>
          </p:cNvPr>
          <p:cNvSpPr txBox="1"/>
          <p:nvPr/>
        </p:nvSpPr>
        <p:spPr>
          <a:xfrm>
            <a:off x="58154" y="3391620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2850</Words>
  <Application>Microsoft Macintosh PowerPoint</Application>
  <PresentationFormat>On-screen Show (4:3)</PresentationFormat>
  <Paragraphs>907</Paragraphs>
  <Slides>45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Courier New</vt:lpstr>
      <vt:lpstr>Helvetica</vt:lpstr>
      <vt:lpstr>Times New Roman</vt:lpstr>
      <vt:lpstr>Office Theme</vt:lpstr>
      <vt:lpstr>6.830 Lecture 4</vt:lpstr>
      <vt:lpstr>Hobby Schema</vt:lpstr>
      <vt:lpstr>BCNFify Example for Hobbies </vt:lpstr>
      <vt:lpstr>Third Normal Form</vt:lpstr>
      <vt:lpstr>Recap</vt:lpstr>
      <vt:lpstr>BCNF vs 3NF</vt:lpstr>
      <vt:lpstr>DB Core Components</vt:lpstr>
      <vt:lpstr>Flow of a Query</vt:lpstr>
      <vt:lpstr>Plan for Next Few Lectures</vt:lpstr>
      <vt:lpstr>Query Processing Steps</vt:lpstr>
      <vt:lpstr>Query Rewriting</vt:lpstr>
      <vt:lpstr>View Substitution</vt:lpstr>
      <vt:lpstr>Predicate Transforms</vt:lpstr>
      <vt:lpstr>Subquery Flattening</vt:lpstr>
      <vt:lpstr>Study Break (Tricky)</vt:lpstr>
      <vt:lpstr>Answer</vt:lpstr>
      <vt:lpstr>Sample DB</vt:lpstr>
      <vt:lpstr>Query Processing Steps</vt:lpstr>
      <vt:lpstr>Plan Formulation</vt:lpstr>
      <vt:lpstr>Query Optimization</vt:lpstr>
      <vt:lpstr>Plan for Next Few Lectures</vt:lpstr>
      <vt:lpstr>Query Execution</vt:lpstr>
      <vt:lpstr>Physical Layout</vt:lpstr>
      <vt:lpstr>Physical Layout</vt:lpstr>
      <vt:lpstr>Accessing Data</vt:lpstr>
      <vt:lpstr>Heap Scan</vt:lpstr>
      <vt:lpstr>Index</vt:lpstr>
      <vt:lpstr>Tree Index</vt:lpstr>
      <vt:lpstr>Index Scan</vt:lpstr>
      <vt:lpstr>Clustered Index</vt:lpstr>
      <vt:lpstr>Clustered Index</vt:lpstr>
      <vt:lpstr>Connecting Operators: Iterator Model</vt:lpstr>
      <vt:lpstr>Iterator Model</vt:lpstr>
      <vt:lpstr>Plan for Next Few Lectures</vt:lpstr>
      <vt:lpstr>SimpleDB Overview</vt:lpstr>
      <vt:lpstr>What is SimpleDB?</vt:lpstr>
      <vt:lpstr>Module Diagram</vt:lpstr>
      <vt:lpstr>Database</vt:lpstr>
      <vt:lpstr>Catalog</vt:lpstr>
      <vt:lpstr>BufferPool</vt:lpstr>
      <vt:lpstr>HeapFile  (Implements DbFile)</vt:lpstr>
      <vt:lpstr>HeapPage  (Implements Page)</vt:lpstr>
      <vt:lpstr>SeqScan (Implements DbIterator)</vt:lpstr>
      <vt:lpstr>PowerPoint Presentation</vt:lpstr>
      <vt:lpstr>HeapFileEncoder.java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4</dc:title>
  <dc:creator> </dc:creator>
  <cp:lastModifiedBy>Samuel R Madden</cp:lastModifiedBy>
  <cp:revision>47</cp:revision>
  <cp:lastPrinted>2013-02-13T18:19:49Z</cp:lastPrinted>
  <dcterms:created xsi:type="dcterms:W3CDTF">2015-09-21T14:57:07Z</dcterms:created>
  <dcterms:modified xsi:type="dcterms:W3CDTF">2021-03-02T12:14:51Z</dcterms:modified>
</cp:coreProperties>
</file>