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64" r:id="rId2"/>
    <p:sldId id="290" r:id="rId3"/>
    <p:sldId id="256" r:id="rId4"/>
    <p:sldId id="299" r:id="rId5"/>
    <p:sldId id="258" r:id="rId6"/>
    <p:sldId id="300" r:id="rId7"/>
    <p:sldId id="301" r:id="rId8"/>
    <p:sldId id="302" r:id="rId9"/>
    <p:sldId id="303" r:id="rId10"/>
    <p:sldId id="304" r:id="rId11"/>
    <p:sldId id="260" r:id="rId12"/>
    <p:sldId id="261" r:id="rId13"/>
    <p:sldId id="305" r:id="rId14"/>
    <p:sldId id="295" r:id="rId15"/>
    <p:sldId id="281" r:id="rId16"/>
    <p:sldId id="282" r:id="rId17"/>
    <p:sldId id="306" r:id="rId18"/>
    <p:sldId id="280" r:id="rId19"/>
    <p:sldId id="291" r:id="rId20"/>
    <p:sldId id="298" r:id="rId21"/>
    <p:sldId id="274" r:id="rId22"/>
    <p:sldId id="277" r:id="rId23"/>
    <p:sldId id="278" r:id="rId24"/>
    <p:sldId id="307" r:id="rId25"/>
    <p:sldId id="308" r:id="rId26"/>
    <p:sldId id="310" r:id="rId27"/>
    <p:sldId id="311" r:id="rId28"/>
    <p:sldId id="312" r:id="rId29"/>
    <p:sldId id="309" r:id="rId30"/>
    <p:sldId id="313" r:id="rId31"/>
    <p:sldId id="314" r:id="rId32"/>
    <p:sldId id="315" r:id="rId33"/>
    <p:sldId id="316" r:id="rId34"/>
    <p:sldId id="318" r:id="rId35"/>
    <p:sldId id="317" r:id="rId36"/>
    <p:sldId id="322" r:id="rId37"/>
    <p:sldId id="323" r:id="rId38"/>
    <p:sldId id="324" r:id="rId39"/>
    <p:sldId id="279" r:id="rId40"/>
    <p:sldId id="319" r:id="rId41"/>
    <p:sldId id="320" r:id="rId42"/>
    <p:sldId id="321" r:id="rId43"/>
  </p:sldIdLst>
  <p:sldSz cx="9144000" cy="6858000" type="screen4x3"/>
  <p:notesSz cx="6858000" cy="9144000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3"/>
    <p:restoredTop sz="62500"/>
  </p:normalViewPr>
  <p:slideViewPr>
    <p:cSldViewPr snapToGrid="0" snapToObjects="1">
      <p:cViewPr varScale="1">
        <p:scale>
          <a:sx n="51" d="100"/>
          <a:sy n="51" d="100"/>
        </p:scale>
        <p:origin x="5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9240E7-84DC-E543-8A31-C148B9AEF8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A73F-F925-554A-A7D2-ED03C71958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D325121-1E7F-5A46-A27E-FBE6FCAD560F}" type="datetimeFigureOut">
              <a:rPr lang="en-US" altLang="en-US"/>
              <a:pPr>
                <a:defRPr/>
              </a:pPr>
              <a:t>3/3/21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8EDF1-1C0C-5444-9DD8-3036FCAFF9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D56A7-20E3-1D4A-9030-03AB91392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0393A5-34DC-774C-BE42-9B52E7BCF6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10F5D-CC5C-C54E-8590-99E0E9D989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CBAB0-248E-D040-94D2-8F375292A0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EE99A962-62AE-0C41-B077-1B70328AD2C3}" type="datetimeFigureOut">
              <a:rPr lang="en-US"/>
              <a:pPr>
                <a:defRPr/>
              </a:pPr>
              <a:t>3/3/21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BA50B-8C9F-6946-873D-378AF680E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E4025E2-9E09-0948-B7F6-205A0F9D2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05329-BEAB-374F-8434-205133C23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6696-EC70-6A48-9D14-277114C53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1E916E-A135-6849-9485-9AA1ADA517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Yu Gothic" panose="020B0400000000000000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4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>
            <a:extLst>
              <a:ext uri="{FF2B5EF4-FFF2-40B4-BE49-F238E27FC236}">
                <a16:creationId xmlns:a16="http://schemas.microsoft.com/office/drawing/2014/main" id="{45D2BE46-30CA-D44C-92F0-CFA0A284F7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01B998-A3A3-A748-86C7-771D67D4070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4053125A-E131-8640-B93B-936F886B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B6308330-2C14-6C4D-B9BE-962D1BA43CD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67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>
            <a:extLst>
              <a:ext uri="{FF2B5EF4-FFF2-40B4-BE49-F238E27FC236}">
                <a16:creationId xmlns:a16="http://schemas.microsoft.com/office/drawing/2014/main" id="{A78D00BD-9832-5845-8D66-483363AD2F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251F1-ED68-5A43-A20A-BA3FC993DC92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D652E35B-A27C-9446-9FA2-36BA5C68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C4059B71-609A-3048-BD6D-22CC3A1254E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0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>
            <a:extLst>
              <a:ext uri="{FF2B5EF4-FFF2-40B4-BE49-F238E27FC236}">
                <a16:creationId xmlns:a16="http://schemas.microsoft.com/office/drawing/2014/main" id="{734BF0E6-943E-9B4C-AA8E-57ED166F9E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6C2DEF-CAB2-5C40-8E8F-FF1357FAF43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957E79EE-0976-5848-B25C-F2A2DB6B9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E113069-20AB-3245-91C2-94EF86A0BC4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7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108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658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(F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78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78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47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77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71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>
            <a:extLst>
              <a:ext uri="{FF2B5EF4-FFF2-40B4-BE49-F238E27FC236}">
                <a16:creationId xmlns:a16="http://schemas.microsoft.com/office/drawing/2014/main" id="{0466A79D-5DD0-7642-930C-F0251CADBD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D745D8-2AD2-5D44-9410-93D16929833C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580CF9D4-5670-204B-B349-AB99C98D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A82397E-3913-3C4B-B7D8-50DFA002B37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6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69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00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66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450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186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55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044ACA4D-4A3C-5F4A-9172-204984BAA2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226518F3-63F7-CE41-AAE3-08DC1CAD40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explain select </a:t>
            </a:r>
            <a:r>
              <a:rPr lang="en-US" altLang="en-US" dirty="0" err="1">
                <a:ea typeface="Yu Gothic" panose="020B0400000000000000" pitchFamily="34" charset="-128"/>
              </a:rPr>
              <a:t>ename</a:t>
            </a:r>
            <a:r>
              <a:rPr lang="en-US" altLang="en-US" dirty="0">
                <a:ea typeface="Yu Gothic" panose="020B0400000000000000" pitchFamily="34" charset="-128"/>
              </a:rPr>
              <a:t>, count(*)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from emp, dept, kids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where </a:t>
            </a:r>
            <a:r>
              <a:rPr lang="en-US" altLang="en-US" dirty="0" err="1">
                <a:ea typeface="Yu Gothic" panose="020B0400000000000000" pitchFamily="34" charset="-128"/>
              </a:rPr>
              <a:t>emp.dno</a:t>
            </a:r>
            <a:r>
              <a:rPr lang="en-US" altLang="en-US" dirty="0">
                <a:ea typeface="Yu Gothic" panose="020B0400000000000000" pitchFamily="34" charset="-128"/>
              </a:rPr>
              <a:t>=</a:t>
            </a:r>
            <a:r>
              <a:rPr lang="en-US" altLang="en-US" dirty="0" err="1">
                <a:ea typeface="Yu Gothic" panose="020B0400000000000000" pitchFamily="34" charset="-128"/>
              </a:rPr>
              <a:t>dept.dno</a:t>
            </a:r>
            <a:endParaRPr lang="en-US" altLang="en-US" dirty="0">
              <a:ea typeface="Yu Gothic" panose="020B0400000000000000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and </a:t>
            </a:r>
            <a:r>
              <a:rPr lang="en-US" altLang="en-US" dirty="0" err="1">
                <a:ea typeface="Yu Gothic" panose="020B0400000000000000" pitchFamily="34" charset="-128"/>
              </a:rPr>
              <a:t>kids.eno</a:t>
            </a:r>
            <a:r>
              <a:rPr lang="en-US" altLang="en-US" dirty="0">
                <a:ea typeface="Yu Gothic" panose="020B0400000000000000" pitchFamily="34" charset="-128"/>
              </a:rPr>
              <a:t>=</a:t>
            </a:r>
            <a:r>
              <a:rPr lang="en-US" altLang="en-US" dirty="0" err="1">
                <a:ea typeface="Yu Gothic" panose="020B0400000000000000" pitchFamily="34" charset="-128"/>
              </a:rPr>
              <a:t>emp.eno</a:t>
            </a:r>
            <a:endParaRPr lang="en-US" altLang="en-US" dirty="0">
              <a:ea typeface="Yu Gothic" panose="020B0400000000000000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and </a:t>
            </a:r>
            <a:r>
              <a:rPr lang="en-US" altLang="en-US" dirty="0" err="1">
                <a:ea typeface="Yu Gothic" panose="020B0400000000000000" pitchFamily="34" charset="-128"/>
              </a:rPr>
              <a:t>emp.sal</a:t>
            </a:r>
            <a:r>
              <a:rPr lang="en-US" altLang="en-US" dirty="0">
                <a:ea typeface="Yu Gothic" panose="020B0400000000000000" pitchFamily="34" charset="-128"/>
              </a:rPr>
              <a:t> &gt; 50000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and </a:t>
            </a:r>
            <a:r>
              <a:rPr lang="en-US" altLang="en-US" dirty="0" err="1">
                <a:ea typeface="Yu Gothic" panose="020B0400000000000000" pitchFamily="34" charset="-128"/>
              </a:rPr>
              <a:t>dept.bldg</a:t>
            </a:r>
            <a:r>
              <a:rPr lang="en-US" altLang="en-US" dirty="0">
                <a:ea typeface="Yu Gothic" panose="020B0400000000000000" pitchFamily="34" charset="-128"/>
              </a:rPr>
              <a:t> = 1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group by </a:t>
            </a:r>
            <a:r>
              <a:rPr lang="en-US" altLang="en-US" dirty="0" err="1">
                <a:ea typeface="Yu Gothic" panose="020B0400000000000000" pitchFamily="34" charset="-128"/>
              </a:rPr>
              <a:t>ename</a:t>
            </a:r>
            <a:endParaRPr lang="en-US" altLang="en-US" dirty="0">
              <a:ea typeface="Yu Gothic" panose="020B0400000000000000" pitchFamily="34" charset="-128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having count(*) &gt; 7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ea typeface="Yu Gothic" panose="020B0400000000000000" pitchFamily="34" charset="-128"/>
              </a:rPr>
              <a:t>;</a:t>
            </a:r>
          </a:p>
          <a:p>
            <a:pPr>
              <a:spcBef>
                <a:spcPct val="0"/>
              </a:spcBef>
            </a:pPr>
            <a:endParaRPr lang="en-US" altLang="en-US" dirty="0">
              <a:ea typeface="Yu Gothic" panose="020B0400000000000000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FC41DB65-9D74-D04A-BA9A-B5F762357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50FC84-DC8F-664C-9F18-D07D90D86CE7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64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43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8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7A72A3EA-C8B9-F04B-A69E-A9162970FF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691128-6A40-8F4A-9D2F-B4E9C09D63B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0597F2ED-A091-9C4B-8637-E4961077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37898060-8B97-5040-9E70-9AB0D0CCC31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77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>
            <a:extLst>
              <a:ext uri="{FF2B5EF4-FFF2-40B4-BE49-F238E27FC236}">
                <a16:creationId xmlns:a16="http://schemas.microsoft.com/office/drawing/2014/main" id="{34E42257-9E6D-F44A-88F4-DF7555FE86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7CCBCA-EC33-A743-A85D-EB785B593BD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E464A108-F212-B642-A2A4-75C8C387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C604BD9-B15B-734F-B593-D8D083FDF2FD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7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>
            <a:extLst>
              <a:ext uri="{FF2B5EF4-FFF2-40B4-BE49-F238E27FC236}">
                <a16:creationId xmlns:a16="http://schemas.microsoft.com/office/drawing/2014/main" id="{95145302-137A-B844-BF11-2A2572D792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0CE47D-F7E2-6544-AAFB-7F8C98FA7CD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823B9004-7D0E-634B-8970-6E63A1541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D4F0E06-558A-6742-9B91-804404C1285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02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>
            <a:extLst>
              <a:ext uri="{FF2B5EF4-FFF2-40B4-BE49-F238E27FC236}">
                <a16:creationId xmlns:a16="http://schemas.microsoft.com/office/drawing/2014/main" id="{764C6739-96DD-2D44-9E97-CC3C7DC02B8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12AF63-5833-7B47-8813-8C2CC5B60726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640E5870-ED0C-2D43-ABB7-D9A16D9C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12FB68DE-FAEE-6348-A435-D342DCEDC2D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Catalog stores a list of available tables, TupleDesc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void addTable(DbFile d, TupleDesc 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DbFile getTable(int tableid)‏</a:t>
            </a:r>
          </a:p>
          <a:p>
            <a:pPr marL="736600" lvl="1" indent="-279400">
              <a:lnSpc>
                <a:spcPct val="84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TupleDesc getTupleDesc(int tableid)‏</a:t>
            </a:r>
          </a:p>
          <a:p>
            <a:pPr marL="336550" indent="-336550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 persisted to disk</a:t>
            </a:r>
          </a:p>
          <a:p>
            <a:pPr marL="336550" indent="-33655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77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>
            <a:extLst>
              <a:ext uri="{FF2B5EF4-FFF2-40B4-BE49-F238E27FC236}">
                <a16:creationId xmlns:a16="http://schemas.microsoft.com/office/drawing/2014/main" id="{DDAD16D3-F9C9-784C-886E-D445436FEBB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991D67-105A-8540-B511-20F04C013C2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B3B1BEE7-A06A-B346-B057-7910E7382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EC64AB9F-AAEF-434B-BE7A-67AF6CDD3AF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Manages cache of pages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Evicts pages when cache is full [not lab 1]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All page accesses should use </a:t>
            </a:r>
            <a:r>
              <a:rPr lang="en-GB" dirty="0" err="1">
                <a:cs typeface="+mn-cs"/>
              </a:rPr>
              <a:t>getPage</a:t>
            </a:r>
            <a:endParaRPr lang="en-GB" dirty="0">
              <a:cs typeface="+mn-cs"/>
            </a:endParaRP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Even from inside </a:t>
            </a:r>
            <a:r>
              <a:rPr lang="en-GB" dirty="0" err="1"/>
              <a:t>DbFile</a:t>
            </a:r>
            <a:r>
              <a:rPr lang="en-GB" dirty="0"/>
              <a:t>!</a:t>
            </a:r>
          </a:p>
          <a:p>
            <a:pPr marL="336550" indent="-336550">
              <a:lnSpc>
                <a:spcPct val="93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You will eventually implement 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locking for transactions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Flushing of pages for recovery</a:t>
            </a:r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51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>
            <a:extLst>
              <a:ext uri="{FF2B5EF4-FFF2-40B4-BE49-F238E27FC236}">
                <a16:creationId xmlns:a16="http://schemas.microsoft.com/office/drawing/2014/main" id="{9316BC8E-0745-1947-A998-ED31B5BFF8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D3891A-415C-C54B-8A02-30862540662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EF5D27DD-94B8-F943-A319-CA8117B1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7341A2C8-AF3D-6E49-B2DB-CF3493B1FD82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An array of </a:t>
            </a:r>
            <a:r>
              <a:rPr lang="en-GB" dirty="0" err="1"/>
              <a:t>HeapPages</a:t>
            </a:r>
            <a:r>
              <a:rPr lang="en-GB" dirty="0"/>
              <a:t> on disk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err="1"/>
              <a:t>Javadoc</a:t>
            </a:r>
            <a:r>
              <a:rPr lang="en-GB" dirty="0"/>
              <a:t> is your friend!</a:t>
            </a:r>
          </a:p>
          <a:p>
            <a:pPr marL="336550" indent="-336550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Implement everything except </a:t>
            </a:r>
            <a:r>
              <a:rPr lang="en-GB" dirty="0" err="1"/>
              <a:t>addTuple</a:t>
            </a:r>
            <a:r>
              <a:rPr lang="en-GB" dirty="0"/>
              <a:t> and </a:t>
            </a:r>
            <a:r>
              <a:rPr lang="en-GB" dirty="0" err="1"/>
              <a:t>removeTuple</a:t>
            </a:r>
            <a:endParaRPr lang="en-GB" dirty="0"/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967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>
            <a:extLst>
              <a:ext uri="{FF2B5EF4-FFF2-40B4-BE49-F238E27FC236}">
                <a16:creationId xmlns:a16="http://schemas.microsoft.com/office/drawing/2014/main" id="{D9192E77-DCC9-A347-82F9-73BE41134A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602E6C-C90A-2D44-92D1-2677D33C05C5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C1F82512-6283-7544-99DE-3C74D7AF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1B99D5C7-905C-204A-96B7-C38E39E4237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4438" cy="4111625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Format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Header is a bitmap</a:t>
            </a:r>
          </a:p>
          <a:p>
            <a:pPr marL="736600" lvl="1" indent="-279400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Page contents are an array of fixed-length Tuples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Full page size =  </a:t>
            </a:r>
            <a:r>
              <a:rPr lang="en-GB" dirty="0" err="1">
                <a:cs typeface="+mn-cs"/>
              </a:rPr>
              <a:t>BufferPool.PAGE_SIZE</a:t>
            </a:r>
            <a:endParaRPr lang="en-GB" dirty="0">
              <a:cs typeface="+mn-cs"/>
            </a:endParaRP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Number of bits in Header = number of Tuples</a:t>
            </a: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Header size + size of tuples = </a:t>
            </a:r>
            <a:r>
              <a:rPr lang="en-GB" dirty="0" err="1">
                <a:cs typeface="+mn-cs"/>
              </a:rPr>
              <a:t>BufferPool.PAGE_SIZE</a:t>
            </a:r>
            <a:endParaRPr lang="en-GB" dirty="0">
              <a:cs typeface="+mn-cs"/>
            </a:endParaRPr>
          </a:p>
          <a:p>
            <a:pPr marL="336550" indent="-336550">
              <a:lnSpc>
                <a:spcPct val="93000"/>
              </a:lnSpc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>
                <a:cs typeface="+mn-cs"/>
              </a:rPr>
              <a:t>Note </a:t>
            </a:r>
            <a:r>
              <a:rPr lang="en-GB" dirty="0" err="1">
                <a:cs typeface="+mn-cs"/>
              </a:rPr>
              <a:t>endianness</a:t>
            </a:r>
            <a:r>
              <a:rPr lang="en-GB" dirty="0">
                <a:cs typeface="+mn-cs"/>
              </a:rPr>
              <a:t>!</a:t>
            </a:r>
          </a:p>
          <a:p>
            <a:pPr>
              <a:buFont typeface="Times New Roman" charset="0"/>
              <a:buNone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0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895F3-F853-2740-BF94-8AD58972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E476-FBA3-6E45-8EC5-A9791F1A03EB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7D46-9985-754B-BB86-ABB0DA09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ECEF-9FFA-CB48-BBD4-92DA5DD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2AEFC-C3BD-9F47-AB06-CCA39D80837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7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93689-049A-F64B-B9F9-34531DD6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3C399-9CFC-0B48-8E41-450D2980FB74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6AEF-5B9F-904D-8CEB-E50B4A72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C532-225C-BD45-BF69-CA96A884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9ED3D-043D-8A4F-A9FE-C374ACC6400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681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BB18-1E7C-EA4E-9AD6-40BF3211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5DFB1-AF31-F241-9954-9016952B6CEF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A400-373F-8546-A55D-99741589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3C06E-8E31-4647-9C52-E2B48D79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D3ADF-82CC-9246-B7D9-8A032FF6A2F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281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28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84BFE8-5017-2A49-ADDC-D8898F4596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0E4688-3C59-0145-8F43-77959A214FA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B185DA-4872-D64E-A6E4-8B31CA85B1E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9DEC3-1CA3-A94E-AE6F-9DCD8D812D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98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0D51-AF08-9C4A-BF33-A9285764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A5C63-84B2-4042-BC2A-6F35680CA10F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2FAE-1A1C-6849-ADE7-69F4A4A5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307B-19FE-ED41-86F3-9677EA87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F56F8-90C1-6E44-B697-EB78AF5719E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868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42B6-36CF-C64E-BAE6-9C0EC6E5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9F515-4718-794A-B841-D517537B0D5B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5DDD-0822-D149-9220-084D83CC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8C00-B642-8C43-8DC8-DC10022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ED48E-45DB-914D-9DD2-FFE05D70972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73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7DE9DF-9A79-CA46-BA63-83D318B5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235B-411F-F14A-A3DF-0E5A45AC51E7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266856-2B0A-5642-830C-2A612936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934D26-9FC0-8F41-B733-4B17991C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43BD7-7F73-8249-A930-E1B74FA25879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325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38B972-09EF-D442-8AB4-2CD6E543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36C97-912E-3F4A-944A-46D5E92F887A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90FDD6-0997-FE46-A2A4-BA2891FB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C8FD4B-697B-A44E-8DDE-75939478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A6846-E88C-C94C-936E-9E6F691EB8D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28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658350B-0C25-DB44-861E-595E8324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A3978-A08E-174A-927F-04D46CE4BA79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C21220-806C-FE4A-9D67-6856AD64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123343-A9B7-0048-BADB-A4EB6BB8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95541-2E56-8B46-BE7E-81488DD3ABC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0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C8E58D-612A-4545-9178-52B86896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136E-A8BD-0241-A77A-8498317D06D4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12C9F0-52F6-CD46-844B-3D591AE8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CA777C-A2A9-5740-9571-1A056978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56A3F-B571-FD45-B39A-0EBE696BA09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92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7EC073-D000-7B49-B6BE-1F13B609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34BA2-5EF9-9943-A463-3CE05620A4EA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D3CC6D-B8F2-7F4A-B04F-0642A5BF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7B5EE7-BA57-3B43-BBE5-B73E1ECF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73FF4-428E-F848-9AD5-E9091E29142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578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C1EFBC-2CD5-374D-AF7D-3E17ECB0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CF6E2-AD74-AB4C-9DA0-2FC329ADE04A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B5F117-0072-7D4F-8D59-3A6A691A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DDBDB9-2895-7344-8F03-008281F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945F2-709E-E44D-943A-BF312DDF366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49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651DC8-269F-7742-9F47-517775C1E1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DF5DEB9-46A6-D149-8C0D-F178E08819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3823-5367-4142-B3C2-7CDF3B67D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91D8CE9-1578-2543-8FEE-7BC8F42863B3}" type="datetime1">
              <a:rPr lang="ja-JP" altLang="en-US"/>
              <a:pPr>
                <a:defRPr/>
              </a:pPr>
              <a:t>2021/3/3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9269-EEF5-AA40-9FE7-2B4AA917D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F778-1B39-7544-A456-7A29E8DE6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4098DFD-8E98-0949-A133-A37970CF545C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9FDDCD01-EDEE-9749-A458-901449BB5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6.830/6.814 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AF67C-F279-7F4F-9575-A833EBA47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Database Internals Continued</a:t>
            </a:r>
          </a:p>
          <a:p>
            <a:pPr>
              <a:buFont typeface="Arial" charset="0"/>
              <a:buNone/>
              <a:defRPr/>
            </a:pPr>
            <a:r>
              <a:rPr lang="en-US" dirty="0"/>
              <a:t>March 3,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7C12D18-3BAB-904C-AB3D-071A79DBF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HeapPage </a:t>
            </a:r>
            <a:br>
              <a:rPr lang="en-GB" altLang="en-US"/>
            </a:br>
            <a:r>
              <a:rPr lang="en-GB" altLang="en-US"/>
              <a:t>(Implements Page)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07D2C-7C92-9943-B5F3-EC8F3B33DCED}"/>
              </a:ext>
            </a:extLst>
          </p:cNvPr>
          <p:cNvSpPr/>
          <p:nvPr/>
        </p:nvSpPr>
        <p:spPr bwMode="auto">
          <a:xfrm>
            <a:off x="457200" y="2895600"/>
            <a:ext cx="2743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699" name="TextBox 7">
            <a:extLst>
              <a:ext uri="{FF2B5EF4-FFF2-40B4-BE49-F238E27FC236}">
                <a16:creationId xmlns:a16="http://schemas.microsoft.com/office/drawing/2014/main" id="{5D77C3D1-350E-804C-800E-EED885E6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2438400"/>
            <a:ext cx="180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 Page:</a:t>
            </a:r>
          </a:p>
        </p:txBody>
      </p:sp>
      <p:sp>
        <p:nvSpPr>
          <p:cNvPr id="29700" name="TextBox 8">
            <a:extLst>
              <a:ext uri="{FF2B5EF4-FFF2-40B4-BE49-F238E27FC236}">
                <a16:creationId xmlns:a16="http://schemas.microsoft.com/office/drawing/2014/main" id="{56ACB7C8-095B-2A4E-88E0-FD9D2C72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2667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HeapPageId pid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Byte header[]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tuples[]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5781C4-AAE3-5240-844B-2A58EAF0FE89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2362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Type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13" name="Straight Arrow Connector 15">
            <a:extLst>
              <a:ext uri="{FF2B5EF4-FFF2-40B4-BE49-F238E27FC236}">
                <a16:creationId xmlns:a16="http://schemas.microsoft.com/office/drawing/2014/main" id="{79B1AD43-B401-2B46-B2E9-ED0D71A88B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38400" y="27432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TextBox 22">
            <a:extLst>
              <a:ext uri="{FF2B5EF4-FFF2-40B4-BE49-F238E27FC236}">
                <a16:creationId xmlns:a16="http://schemas.microsoft.com/office/drawing/2014/main" id="{308EE101-EA03-354A-9A46-16B7E0DFC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AF5ADE1-D27A-C747-88BE-4B3B8421200A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657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01100110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11101101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727" name="Straight Arrow Connector 28">
            <a:extLst>
              <a:ext uri="{FF2B5EF4-FFF2-40B4-BE49-F238E27FC236}">
                <a16:creationId xmlns:a16="http://schemas.microsoft.com/office/drawing/2014/main" id="{A50537D3-02BF-7C41-9B7C-E208A5412E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38400" y="3886200"/>
            <a:ext cx="1143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B42AA1-6D2D-6041-BC00-5F5FD17668E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8006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Tuple1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Tuple2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3B047F0-6189-A34A-B31D-465A5B67411C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5710238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52" name="TextBox 20">
            <a:extLst>
              <a:ext uri="{FF2B5EF4-FFF2-40B4-BE49-F238E27FC236}">
                <a16:creationId xmlns:a16="http://schemas.microsoft.com/office/drawing/2014/main" id="{487C0D88-0E82-2E4A-9EF0-909EA3C7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00400"/>
            <a:ext cx="127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Header:</a:t>
            </a:r>
          </a:p>
        </p:txBody>
      </p:sp>
      <p:sp>
        <p:nvSpPr>
          <p:cNvPr id="29753" name="TextBox 23">
            <a:extLst>
              <a:ext uri="{FF2B5EF4-FFF2-40B4-BE49-F238E27FC236}">
                <a16:creationId xmlns:a16="http://schemas.microsoft.com/office/drawing/2014/main" id="{CA5C81DE-B3CD-B54A-B400-FBA09A47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4338638"/>
            <a:ext cx="1182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Tuples:</a:t>
            </a:r>
          </a:p>
        </p:txBody>
      </p:sp>
      <p:sp>
        <p:nvSpPr>
          <p:cNvPr id="29754" name="TextBox 26">
            <a:extLst>
              <a:ext uri="{FF2B5EF4-FFF2-40B4-BE49-F238E27FC236}">
                <a16:creationId xmlns:a16="http://schemas.microsoft.com/office/drawing/2014/main" id="{62B1C2E7-9848-464A-B63D-15B2F5F42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5710238"/>
            <a:ext cx="1028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Tuple:</a:t>
            </a:r>
          </a:p>
        </p:txBody>
      </p:sp>
      <p:cxnSp>
        <p:nvCxnSpPr>
          <p:cNvPr id="29755" name="Straight Arrow Connector 27">
            <a:extLst>
              <a:ext uri="{FF2B5EF4-FFF2-40B4-BE49-F238E27FC236}">
                <a16:creationId xmlns:a16="http://schemas.microsoft.com/office/drawing/2014/main" id="{32714482-1D87-AF47-9002-CCF0C72933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4419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Connector 14">
            <a:extLst>
              <a:ext uri="{FF2B5EF4-FFF2-40B4-BE49-F238E27FC236}">
                <a16:creationId xmlns:a16="http://schemas.microsoft.com/office/drawing/2014/main" id="{9FB9D569-DB37-D94B-8D26-EBB602C3B6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Straight Connector 19">
            <a:extLst>
              <a:ext uri="{FF2B5EF4-FFF2-40B4-BE49-F238E27FC236}">
                <a16:creationId xmlns:a16="http://schemas.microsoft.com/office/drawing/2014/main" id="{6D020157-4F0F-A94D-8ACF-FA03572576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8400" y="5257800"/>
            <a:ext cx="2438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E104AD-B029-5A4A-9AB6-533E59903BB5}"/>
              </a:ext>
            </a:extLst>
          </p:cNvPr>
          <p:cNvSpPr/>
          <p:nvPr/>
        </p:nvSpPr>
        <p:spPr bwMode="auto">
          <a:xfrm>
            <a:off x="4495800" y="3657600"/>
            <a:ext cx="3048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E20D2-0A0F-9040-9874-DEC4A97C3222}"/>
              </a:ext>
            </a:extLst>
          </p:cNvPr>
          <p:cNvSpPr/>
          <p:nvPr/>
        </p:nvSpPr>
        <p:spPr bwMode="auto">
          <a:xfrm>
            <a:off x="3505200" y="4800600"/>
            <a:ext cx="990600" cy="381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n>
                <a:solidFill>
                  <a:srgbClr val="FF0000"/>
                </a:solidFill>
              </a:ln>
              <a:noFill/>
              <a:latin typeface="Arial" charset="0"/>
              <a:ea typeface="ＭＳ Ｐゴシック" charset="0"/>
            </a:endParaRPr>
          </a:p>
        </p:txBody>
      </p:sp>
      <p:sp>
        <p:nvSpPr>
          <p:cNvPr id="29760" name="TextBox 13">
            <a:extLst>
              <a:ext uri="{FF2B5EF4-FFF2-40B4-BE49-F238E27FC236}">
                <a16:creationId xmlns:a16="http://schemas.microsoft.com/office/drawing/2014/main" id="{87155019-43F9-064C-9771-27A83DAD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2484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chemeClr val="tx1"/>
                </a:solidFill>
              </a:rPr>
              <a:t>Fields and Tuples are Fixed Width!</a:t>
            </a:r>
          </a:p>
        </p:txBody>
      </p:sp>
    </p:spTree>
    <p:extLst>
      <p:ext uri="{BB962C8B-B14F-4D97-AF65-F5344CB8AC3E}">
        <p14:creationId xmlns:p14="http://schemas.microsoft.com/office/powerpoint/2010/main" val="3566237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34E40C71-D9DF-424F-BFAD-F501572C6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SeqScan</a:t>
            </a:r>
            <a:br>
              <a:rPr lang="en-GB" altLang="en-US"/>
            </a:br>
            <a:r>
              <a:rPr lang="en-GB" altLang="en-US"/>
              <a:t>(Implements DbIterator)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5434A43-8872-6240-9D6C-8677EF6CF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DbIterator class implemented by all operators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open()‏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close()‏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getTupleDesc()‏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hasNext()‏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next()‏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rewind()‏</a:t>
            </a:r>
          </a:p>
          <a:p>
            <a:pPr marL="336550" indent="-336550" eaLnBrk="1" hangingPunct="1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Iterator model: chain iterators together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Use DbFileIterator from HeapFile</a:t>
            </a:r>
          </a:p>
          <a:p>
            <a:pPr marL="736600" lvl="1" indent="-279400" eaLnBrk="1" hangingPunct="1">
              <a:lnSpc>
                <a:spcPct val="84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6550" indent="-336550" eaLnBrk="1" hangingPunct="1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1835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1B2CA81-2E65-7D49-875C-CDC2B9A85DA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28600" y="228600"/>
            <a:ext cx="9144000" cy="6424613"/>
          </a:xfrm>
        </p:spPr>
        <p:txBody>
          <a:bodyPr lIns="90000" tIns="46800" rIns="90000" bIns="46800" anchor="t"/>
          <a:lstStyle/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construct a 3-column table schema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[]{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Type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INT_TYPE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};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String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names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[]{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"field0"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"field1"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"field2"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};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TupleDesc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descriptor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TupleDesc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types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names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create the table, associate it with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some_data_file.dat</a:t>
            </a:r>
            <a:endParaRPr lang="en-GB" sz="1400" b="0" dirty="0">
              <a:solidFill>
                <a:srgbClr val="0070C0"/>
              </a:solidFill>
              <a:latin typeface="Courier New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and tell the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catalog</a:t>
            </a: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 about the schema of this table.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HeapFile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HeapFile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File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</a:t>
            </a:r>
            <a:r>
              <a:rPr lang="en-GB" sz="1100" b="0" dirty="0" err="1">
                <a:solidFill>
                  <a:srgbClr val="7F007F"/>
                </a:solidFill>
                <a:latin typeface="Times New Roman" charset="0"/>
              </a:rPr>
              <a:t>some_data_file.dat</a:t>
            </a:r>
            <a:r>
              <a:rPr lang="en-GB" sz="1100" b="0" dirty="0">
                <a:solidFill>
                  <a:srgbClr val="7F007F"/>
                </a:solidFill>
                <a:latin typeface="Times New Roman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), descriptor);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Database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getCatalog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addTable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construct the query: we use a simple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SeqScan</a:t>
            </a: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, which </a:t>
            </a:r>
            <a:r>
              <a:rPr lang="en-GB" sz="1400" b="0" dirty="0" err="1">
                <a:solidFill>
                  <a:srgbClr val="0070C0"/>
                </a:solidFill>
                <a:latin typeface="Courier New" charset="0"/>
              </a:rPr>
              <a:t>spoonfeeds</a:t>
            </a:r>
            <a:endParaRPr lang="en-GB" sz="1400" b="0" dirty="0">
              <a:solidFill>
                <a:srgbClr val="0070C0"/>
              </a:solidFill>
              <a:latin typeface="Courier New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tuples via its iterator.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TransactionId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tid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SeqScan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new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SeqScan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,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table1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id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GB" sz="600" dirty="0">
              <a:solidFill>
                <a:srgbClr val="000000"/>
              </a:solidFill>
              <a:latin typeface="Times New Roman" charset="0"/>
            </a:endParaRP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70C0"/>
                </a:solidFill>
                <a:latin typeface="Courier New" charset="0"/>
              </a:rPr>
              <a:t>// and run it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open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dirty="0">
                <a:solidFill>
                  <a:srgbClr val="00007F"/>
                </a:solidFill>
                <a:latin typeface="Times New Roman" charset="0"/>
              </a:rPr>
              <a:t>while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hasNext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())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{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808080"/>
                </a:solidFill>
                <a:latin typeface="Courier New" charset="0"/>
              </a:rPr>
              <a:t>    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Tuple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=</a:t>
            </a:r>
            <a:r>
              <a:rPr lang="en-GB" sz="1100" b="0" dirty="0">
                <a:solidFill>
                  <a:srgbClr val="808080"/>
                </a:solidFill>
                <a:latin typeface="Times New Roman" charset="0"/>
              </a:rPr>
              <a:t>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next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808080"/>
                </a:solidFill>
                <a:latin typeface="Courier New" charset="0"/>
              </a:rPr>
              <a:t>    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System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out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println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tup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400" b="0" dirty="0">
                <a:solidFill>
                  <a:srgbClr val="000000"/>
                </a:solidFill>
                <a:latin typeface="Courier New" charset="0"/>
              </a:rPr>
              <a:t>}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f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close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  <a:p>
            <a:pPr marL="342900" indent="-342900" algn="l" eaLnBrk="1" hangingPunct="1">
              <a:spcBef>
                <a:spcPts val="800"/>
              </a:spcBef>
              <a:buFont typeface="Times New Roman" charset="0"/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Database</a:t>
            </a:r>
            <a:r>
              <a:rPr lang="en-GB" sz="1100" dirty="0" err="1">
                <a:solidFill>
                  <a:srgbClr val="000000"/>
                </a:solidFill>
                <a:latin typeface="Times New Roman" charset="0"/>
              </a:rPr>
              <a:t>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getBufferPool</a:t>
            </a:r>
            <a:r>
              <a:rPr lang="en-GB" sz="1100" dirty="0">
                <a:solidFill>
                  <a:srgbClr val="000000"/>
                </a:solidFill>
                <a:latin typeface="Times New Roman" charset="0"/>
              </a:rPr>
              <a:t>().</a:t>
            </a:r>
            <a:r>
              <a:rPr lang="en-GB" sz="1100" b="0" dirty="0" err="1">
                <a:solidFill>
                  <a:srgbClr val="000000"/>
                </a:solidFill>
                <a:latin typeface="Times New Roman" charset="0"/>
              </a:rPr>
              <a:t>transactionComplete</a:t>
            </a:r>
            <a:r>
              <a:rPr lang="en-GB" sz="1100" b="0" dirty="0">
                <a:solidFill>
                  <a:srgbClr val="000000"/>
                </a:solidFill>
                <a:latin typeface="Times New Roman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8140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064571E-21CC-C343-82DB-EED46B57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HeapFileEncoder.java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0ED8C2-CF73-C746-B43C-89F0859DA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Because you haven’t implemented insertTuple, you have no way to create data files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HeapFileEncoder converts CSV files to HeapFiles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4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Usage:</a:t>
            </a:r>
          </a:p>
          <a:p>
            <a:pPr marL="736600" lvl="1" indent="-279400" eaLnBrk="1" hangingPunct="1">
              <a:lnSpc>
                <a:spcPct val="93000"/>
              </a:lnSpc>
              <a:spcBef>
                <a:spcPts val="5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java -jar dist/simpledb.jar convert csv-file.txt numFields</a:t>
            </a:r>
          </a:p>
          <a:p>
            <a:pPr marL="336550" indent="-336550" eaLnBrk="1" hangingPunct="1">
              <a:lnSpc>
                <a:spcPct val="93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2000"/>
          </a:p>
          <a:p>
            <a:pPr marL="336550" indent="-336550" eaLnBrk="1" hangingPunct="1">
              <a:lnSpc>
                <a:spcPct val="93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Produces a file csv-file.dat, that can be passed to HeapFile constructor.</a:t>
            </a:r>
          </a:p>
        </p:txBody>
      </p:sp>
    </p:spTree>
    <p:extLst>
      <p:ext uri="{BB962C8B-B14F-4D97-AF65-F5344CB8AC3E}">
        <p14:creationId xmlns:p14="http://schemas.microsoft.com/office/powerpoint/2010/main" val="2147370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102D-4C7D-294C-A516-CDEE53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39F0-F370-7648-8DC3-75ED7C03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Admission Control</a:t>
            </a:r>
          </a:p>
          <a:p>
            <a:r>
              <a:rPr lang="en-US" dirty="0"/>
              <a:t>Query Rewriting</a:t>
            </a:r>
          </a:p>
          <a:p>
            <a:r>
              <a:rPr lang="en-US" dirty="0"/>
              <a:t>Plan Formulation (SQL </a:t>
            </a:r>
            <a:r>
              <a:rPr lang="en-US" dirty="0">
                <a:sym typeface="Wingdings" pitchFamily="2" charset="2"/>
              </a:rPr>
              <a:t> Tree)</a:t>
            </a:r>
          </a:p>
          <a:p>
            <a:r>
              <a:rPr lang="en-US" dirty="0">
                <a:sym typeface="Wingdings" pitchFamily="2" charset="2"/>
              </a:rPr>
              <a:t>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7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A170F145-D526-094E-ACE4-B407B7D7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Plan Formulation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CB63BA2-206E-7943-A1F9-E5419B4B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3313"/>
            <a:ext cx="3952875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emp (</a:t>
            </a:r>
            <a:r>
              <a:rPr lang="en-US" altLang="en-US" sz="2400" u="sng">
                <a:ea typeface="ＭＳ Ｐゴシック" panose="020B0600070205080204" pitchFamily="34" charset="-128"/>
              </a:rPr>
              <a:t>eno</a:t>
            </a:r>
            <a:r>
              <a:rPr lang="en-US" altLang="en-US" sz="2400">
                <a:ea typeface="ＭＳ Ｐゴシック" panose="020B0600070205080204" pitchFamily="34" charset="-128"/>
              </a:rPr>
              <a:t>, ename, sal, </a:t>
            </a:r>
            <a:r>
              <a:rPr lang="en-US" altLang="en-US" sz="2400" i="1">
                <a:ea typeface="ＭＳ Ｐゴシック" panose="020B0600070205080204" pitchFamily="34" charset="-128"/>
              </a:rPr>
              <a:t>dno</a:t>
            </a:r>
            <a:r>
              <a:rPr lang="en-US" altLang="en-US" sz="240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dept (</a:t>
            </a:r>
            <a:r>
              <a:rPr lang="en-US" altLang="en-US" sz="2400" u="sng">
                <a:ea typeface="ＭＳ Ｐゴシック" panose="020B0600070205080204" pitchFamily="34" charset="-128"/>
              </a:rPr>
              <a:t>dno</a:t>
            </a:r>
            <a:r>
              <a:rPr lang="en-US" altLang="en-US" sz="2400">
                <a:ea typeface="ＭＳ Ｐゴシック" panose="020B0600070205080204" pitchFamily="34" charset="-128"/>
              </a:rPr>
              <a:t>, dname, bldg)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kids (</a:t>
            </a:r>
            <a:r>
              <a:rPr lang="en-US" altLang="en-US" sz="2400" u="sng">
                <a:ea typeface="ＭＳ Ｐゴシック" panose="020B0600070205080204" pitchFamily="34" charset="-128"/>
              </a:rPr>
              <a:t>kno</a:t>
            </a:r>
            <a:r>
              <a:rPr lang="en-US" altLang="en-US" sz="2400">
                <a:ea typeface="ＭＳ Ｐゴシック" panose="020B0600070205080204" pitchFamily="34" charset="-128"/>
              </a:rPr>
              <a:t>, </a:t>
            </a:r>
            <a:r>
              <a:rPr lang="en-US" altLang="en-US" sz="2400" i="1">
                <a:ea typeface="ＭＳ Ｐゴシック" panose="020B0600070205080204" pitchFamily="34" charset="-128"/>
              </a:rPr>
              <a:t>eno</a:t>
            </a:r>
            <a:r>
              <a:rPr lang="en-US" altLang="en-US" sz="2400">
                <a:ea typeface="ＭＳ Ｐゴシック" panose="020B0600070205080204" pitchFamily="34" charset="-128"/>
              </a:rPr>
              <a:t>, kname, bday)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SELECT ename, count(*)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FROM emp, dept, kids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WHERE emp.dno=dept.dno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kids.eno=emp.eno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emp.sal &gt; 50000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AND dept.name = 'eecs'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GROUP BY ename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HAVING count(*) &gt; 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652DA-4724-8443-BCE9-56053C78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3" y="3079750"/>
            <a:ext cx="1009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eno=eno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94625-2729-C649-AA39-8693EDFD0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4240213"/>
            <a:ext cx="1008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dno=dno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88BCC-DF47-954D-8691-6776E0A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6238875"/>
            <a:ext cx="820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084F-E7DC-614E-9477-466E26279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6230938"/>
            <a:ext cx="820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5391E-C1E2-4B4E-9775-696CDB9A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4191000"/>
            <a:ext cx="81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B47F0-7C67-6242-A33B-D1F6CAC8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218113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name=‘eecs’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7F2C80-F358-B941-8437-EC73F913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5235575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sal&gt;50k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A36AC-6586-FE44-865D-56909974BF18}"/>
              </a:ext>
            </a:extLst>
          </p:cNvPr>
          <p:cNvCxnSpPr>
            <a:cxnSpLocks noChangeShapeType="1"/>
            <a:stCxn id="6" idx="0"/>
            <a:endCxn id="9" idx="2"/>
          </p:cNvCxnSpPr>
          <p:nvPr/>
        </p:nvCxnSpPr>
        <p:spPr bwMode="auto">
          <a:xfrm flipV="1">
            <a:off x="4995863" y="5710238"/>
            <a:ext cx="6350" cy="5286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FDFB37-5EBB-3447-84D8-FEAC6B1003DD}"/>
              </a:ext>
            </a:extLst>
          </p:cNvPr>
          <p:cNvCxnSpPr>
            <a:cxnSpLocks noChangeShapeType="1"/>
            <a:stCxn id="9" idx="0"/>
            <a:endCxn id="5" idx="2"/>
          </p:cNvCxnSpPr>
          <p:nvPr/>
        </p:nvCxnSpPr>
        <p:spPr bwMode="auto">
          <a:xfrm flipV="1">
            <a:off x="5002213" y="4948238"/>
            <a:ext cx="898525" cy="269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6800B-F43D-F04F-A4D5-F99ABD07F2C7}"/>
              </a:ext>
            </a:extLst>
          </p:cNvPr>
          <p:cNvCxnSpPr>
            <a:cxnSpLocks noChangeShapeType="1"/>
            <a:stCxn id="10" idx="0"/>
            <a:endCxn id="5" idx="2"/>
          </p:cNvCxnSpPr>
          <p:nvPr/>
        </p:nvCxnSpPr>
        <p:spPr bwMode="auto">
          <a:xfrm flipH="1" flipV="1">
            <a:off x="5900738" y="4948238"/>
            <a:ext cx="854075" cy="287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01EA6E-BCB4-3B47-80D9-62ED1CCCC646}"/>
              </a:ext>
            </a:extLst>
          </p:cNvPr>
          <p:cNvCxnSpPr>
            <a:cxnSpLocks noChangeShapeType="1"/>
            <a:stCxn id="5" idx="0"/>
            <a:endCxn id="4" idx="2"/>
          </p:cNvCxnSpPr>
          <p:nvPr/>
        </p:nvCxnSpPr>
        <p:spPr bwMode="auto">
          <a:xfrm flipV="1">
            <a:off x="5900738" y="3787775"/>
            <a:ext cx="869950" cy="4524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BFEE70-D5C3-7C45-B835-8DBBF30A5B64}"/>
              </a:ext>
            </a:extLst>
          </p:cNvPr>
          <p:cNvCxnSpPr>
            <a:cxnSpLocks noChangeShapeType="1"/>
            <a:stCxn id="8" idx="0"/>
            <a:endCxn id="4" idx="2"/>
          </p:cNvCxnSpPr>
          <p:nvPr/>
        </p:nvCxnSpPr>
        <p:spPr bwMode="auto">
          <a:xfrm flipH="1" flipV="1">
            <a:off x="6770688" y="3787775"/>
            <a:ext cx="735012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4B5507-D4C6-B849-84E1-CEE5FC621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820738"/>
            <a:ext cx="1546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>
                <a:latin typeface="Arial" panose="020B0604020202020204" pitchFamily="34" charset="0"/>
              </a:rPr>
              <a:t>Π</a:t>
            </a:r>
            <a:r>
              <a:rPr lang="en-US" altLang="en-US" sz="1800" baseline="-25000">
                <a:latin typeface="Arial" panose="020B0604020202020204" pitchFamily="34" charset="0"/>
              </a:rPr>
              <a:t>ename,count</a:t>
            </a:r>
            <a:endParaRPr lang="en-US" altLang="en-US" sz="3600" baseline="-25000"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BDCA6D-35AB-FE49-AA2C-914C386F1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276475"/>
            <a:ext cx="3141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𝛂</a:t>
            </a:r>
            <a:r>
              <a:rPr lang="en-US" altLang="en-US" sz="2000" baseline="-25000">
                <a:latin typeface="Arial" panose="020B0604020202020204" pitchFamily="34" charset="0"/>
              </a:rPr>
              <a:t>agg:count(*), group by ename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E71B65-6BE7-2A4E-8EB5-853D2A637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1568450"/>
            <a:ext cx="1371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count &gt; 7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8E452F-8A3B-144E-937A-CA062AEFC91B}"/>
              </a:ext>
            </a:extLst>
          </p:cNvPr>
          <p:cNvCxnSpPr>
            <a:cxnSpLocks noChangeShapeType="1"/>
            <a:stCxn id="4" idx="0"/>
            <a:endCxn id="22" idx="2"/>
          </p:cNvCxnSpPr>
          <p:nvPr/>
        </p:nvCxnSpPr>
        <p:spPr bwMode="auto">
          <a:xfrm flipV="1">
            <a:off x="6770688" y="2830513"/>
            <a:ext cx="573087" cy="2492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E85F1D-E137-6647-A241-B0613B9470C3}"/>
              </a:ext>
            </a:extLst>
          </p:cNvPr>
          <p:cNvCxnSpPr>
            <a:cxnSpLocks noChangeShapeType="1"/>
            <a:stCxn id="22" idx="0"/>
            <a:endCxn id="23" idx="2"/>
          </p:cNvCxnSpPr>
          <p:nvPr/>
        </p:nvCxnSpPr>
        <p:spPr bwMode="auto">
          <a:xfrm flipV="1">
            <a:off x="7343775" y="2060575"/>
            <a:ext cx="7938" cy="2159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99E673-4DE2-374C-870C-B2BA9C9F15DF}"/>
              </a:ext>
            </a:extLst>
          </p:cNvPr>
          <p:cNvCxnSpPr>
            <a:cxnSpLocks noChangeShapeType="1"/>
            <a:stCxn id="23" idx="0"/>
            <a:endCxn id="21" idx="2"/>
          </p:cNvCxnSpPr>
          <p:nvPr/>
        </p:nvCxnSpPr>
        <p:spPr bwMode="auto">
          <a:xfrm flipH="1" flipV="1">
            <a:off x="7348538" y="1374775"/>
            <a:ext cx="3175" cy="1936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8C6C5F-EE43-C749-9480-F67B167FA53B}"/>
              </a:ext>
            </a:extLst>
          </p:cNvPr>
          <p:cNvCxnSpPr>
            <a:cxnSpLocks noChangeShapeType="1"/>
            <a:stCxn id="7" idx="0"/>
            <a:endCxn id="10" idx="2"/>
          </p:cNvCxnSpPr>
          <p:nvPr/>
        </p:nvCxnSpPr>
        <p:spPr bwMode="auto">
          <a:xfrm flipH="1" flipV="1">
            <a:off x="6754813" y="5727700"/>
            <a:ext cx="6350" cy="50323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ECF9AF0-B476-194D-A2B3-D6AD34A5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Plan questions</a:t>
            </a:r>
          </a:p>
        </p:txBody>
      </p:sp>
      <p:sp>
        <p:nvSpPr>
          <p:cNvPr id="19458" name="TextBox 3">
            <a:extLst>
              <a:ext uri="{FF2B5EF4-FFF2-40B4-BE49-F238E27FC236}">
                <a16:creationId xmlns:a16="http://schemas.microsoft.com/office/drawing/2014/main" id="{C240B3C1-5D66-2144-A6F1-39E54ECF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092450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eno=eno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DF921384-AABF-A241-BE31-723114DB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4254500"/>
            <a:ext cx="695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dno=dno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TextBox 5">
            <a:extLst>
              <a:ext uri="{FF2B5EF4-FFF2-40B4-BE49-F238E27FC236}">
                <a16:creationId xmlns:a16="http://schemas.microsoft.com/office/drawing/2014/main" id="{CF5BC7F0-6A3A-E142-9C41-BB3CC5B2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6253163"/>
            <a:ext cx="4714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dept</a:t>
            </a: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595E2FB0-FF11-3845-AF2C-4227A57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243638"/>
            <a:ext cx="519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</a:t>
            </a: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7B003254-785C-5B43-A5D6-0D870C90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03700"/>
            <a:ext cx="434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kids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306693FE-674D-AA47-9B4D-0E117DD9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230813"/>
            <a:ext cx="1116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name=‘eecs’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TextBox 9">
            <a:extLst>
              <a:ext uri="{FF2B5EF4-FFF2-40B4-BE49-F238E27FC236}">
                <a16:creationId xmlns:a16="http://schemas.microsoft.com/office/drawing/2014/main" id="{8AEA2E6C-100D-C64E-82D1-4F08405C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248275"/>
            <a:ext cx="7889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sal&gt;50k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C950B-500E-E649-B0B1-03881E4A8740}"/>
              </a:ext>
            </a:extLst>
          </p:cNvPr>
          <p:cNvCxnSpPr>
            <a:cxnSpLocks noChangeShapeType="1"/>
            <a:stCxn id="19460" idx="0"/>
            <a:endCxn id="19463" idx="2"/>
          </p:cNvCxnSpPr>
          <p:nvPr/>
        </p:nvCxnSpPr>
        <p:spPr bwMode="auto">
          <a:xfrm flipH="1" flipV="1">
            <a:off x="1055688" y="5722938"/>
            <a:ext cx="12700" cy="530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2124B4-503E-3C4A-96ED-2B57C7E201D6}"/>
              </a:ext>
            </a:extLst>
          </p:cNvPr>
          <p:cNvCxnSpPr>
            <a:cxnSpLocks noChangeShapeType="1"/>
            <a:stCxn id="19463" idx="0"/>
            <a:endCxn id="19459" idx="2"/>
          </p:cNvCxnSpPr>
          <p:nvPr/>
        </p:nvCxnSpPr>
        <p:spPr bwMode="auto">
          <a:xfrm flipV="1">
            <a:off x="1055688" y="4960938"/>
            <a:ext cx="869950" cy="269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96F1E-3692-964D-A08B-EE9A82E8C771}"/>
              </a:ext>
            </a:extLst>
          </p:cNvPr>
          <p:cNvCxnSpPr>
            <a:cxnSpLocks noChangeShapeType="1"/>
            <a:stCxn id="19464" idx="0"/>
            <a:endCxn id="19459" idx="2"/>
          </p:cNvCxnSpPr>
          <p:nvPr/>
        </p:nvCxnSpPr>
        <p:spPr bwMode="auto">
          <a:xfrm flipH="1" flipV="1">
            <a:off x="1925638" y="4960938"/>
            <a:ext cx="719137" cy="287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3BEFE2-42DE-3742-BC29-7DB78E5CEFE5}"/>
              </a:ext>
            </a:extLst>
          </p:cNvPr>
          <p:cNvCxnSpPr>
            <a:cxnSpLocks noChangeShapeType="1"/>
            <a:stCxn id="19459" idx="0"/>
            <a:endCxn id="19458" idx="2"/>
          </p:cNvCxnSpPr>
          <p:nvPr/>
        </p:nvCxnSpPr>
        <p:spPr bwMode="auto">
          <a:xfrm flipV="1">
            <a:off x="1925638" y="3800475"/>
            <a:ext cx="823912" cy="4540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763439-65A3-D848-84B0-162B8B9C27A7}"/>
              </a:ext>
            </a:extLst>
          </p:cNvPr>
          <p:cNvCxnSpPr>
            <a:cxnSpLocks noChangeShapeType="1"/>
            <a:stCxn id="19462" idx="0"/>
            <a:endCxn id="19458" idx="2"/>
          </p:cNvCxnSpPr>
          <p:nvPr/>
        </p:nvCxnSpPr>
        <p:spPr bwMode="auto">
          <a:xfrm flipH="1" flipV="1">
            <a:off x="2749550" y="3800475"/>
            <a:ext cx="744538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20">
            <a:extLst>
              <a:ext uri="{FF2B5EF4-FFF2-40B4-BE49-F238E27FC236}">
                <a16:creationId xmlns:a16="http://schemas.microsoft.com/office/drawing/2014/main" id="{CFD2AE2B-2B4F-1C4C-8623-099C35CA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806450"/>
            <a:ext cx="1223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>
                <a:latin typeface="Arial" panose="020B0604020202020204" pitchFamily="34" charset="0"/>
              </a:rPr>
              <a:t>Π</a:t>
            </a:r>
            <a:r>
              <a:rPr lang="en-US" altLang="en-US" sz="1800" baseline="-25000">
                <a:latin typeface="Arial" panose="020B0604020202020204" pitchFamily="34" charset="0"/>
              </a:rPr>
              <a:t>ename,count</a:t>
            </a:r>
            <a:endParaRPr lang="en-US" altLang="en-US" sz="3600" baseline="-25000">
              <a:latin typeface="Arial" panose="020B0604020202020204" pitchFamily="34" charset="0"/>
            </a:endParaRPr>
          </a:p>
        </p:txBody>
      </p:sp>
      <p:sp>
        <p:nvSpPr>
          <p:cNvPr id="19471" name="TextBox 21">
            <a:extLst>
              <a:ext uri="{FF2B5EF4-FFF2-40B4-BE49-F238E27FC236}">
                <a16:creationId xmlns:a16="http://schemas.microsoft.com/office/drawing/2014/main" id="{D70D215B-CED0-354E-9651-0BD0776F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249488"/>
            <a:ext cx="25638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𝛂</a:t>
            </a:r>
            <a:r>
              <a:rPr lang="en-US" altLang="en-US" sz="2000" baseline="-25000">
                <a:latin typeface="Arial" panose="020B0604020202020204" pitchFamily="34" charset="0"/>
              </a:rPr>
              <a:t>agg:count(*), group by ename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472" name="TextBox 22">
            <a:extLst>
              <a:ext uri="{FF2B5EF4-FFF2-40B4-BE49-F238E27FC236}">
                <a16:creationId xmlns:a16="http://schemas.microsoft.com/office/drawing/2014/main" id="{BF486680-E80D-FA40-8C4D-5022A1EA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541463"/>
            <a:ext cx="892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count &gt; 7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279A19-5F5F-3341-8600-0F228486BB21}"/>
              </a:ext>
            </a:extLst>
          </p:cNvPr>
          <p:cNvCxnSpPr>
            <a:cxnSpLocks noChangeShapeType="1"/>
            <a:stCxn id="19458" idx="0"/>
            <a:endCxn id="19471" idx="2"/>
          </p:cNvCxnSpPr>
          <p:nvPr/>
        </p:nvCxnSpPr>
        <p:spPr bwMode="auto">
          <a:xfrm flipV="1">
            <a:off x="2749550" y="2803525"/>
            <a:ext cx="487363" cy="2889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996A17-2145-F54F-92BC-EC02F68FCB19}"/>
              </a:ext>
            </a:extLst>
          </p:cNvPr>
          <p:cNvCxnSpPr>
            <a:cxnSpLocks noChangeShapeType="1"/>
            <a:stCxn id="19471" idx="0"/>
            <a:endCxn id="19472" idx="2"/>
          </p:cNvCxnSpPr>
          <p:nvPr/>
        </p:nvCxnSpPr>
        <p:spPr bwMode="auto">
          <a:xfrm flipV="1">
            <a:off x="3236913" y="2033588"/>
            <a:ext cx="1587" cy="2159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1D5EDD-A8F4-2348-A139-BC603BB88CDF}"/>
              </a:ext>
            </a:extLst>
          </p:cNvPr>
          <p:cNvCxnSpPr>
            <a:cxnSpLocks noChangeShapeType="1"/>
            <a:stCxn id="19472" idx="0"/>
            <a:endCxn id="19470" idx="2"/>
          </p:cNvCxnSpPr>
          <p:nvPr/>
        </p:nvCxnSpPr>
        <p:spPr bwMode="auto">
          <a:xfrm flipH="1" flipV="1">
            <a:off x="3233738" y="1360488"/>
            <a:ext cx="4762" cy="1809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94A26B-D6A6-7E47-BD10-4ABC9315A809}"/>
              </a:ext>
            </a:extLst>
          </p:cNvPr>
          <p:cNvCxnSpPr>
            <a:cxnSpLocks noChangeShapeType="1"/>
            <a:stCxn id="19461" idx="0"/>
            <a:endCxn id="19464" idx="2"/>
          </p:cNvCxnSpPr>
          <p:nvPr/>
        </p:nvCxnSpPr>
        <p:spPr bwMode="auto">
          <a:xfrm flipH="1" flipV="1">
            <a:off x="2644775" y="5741988"/>
            <a:ext cx="12700" cy="5016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8F61-AC38-5545-9BE0-76BDE7017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175" y="1008063"/>
            <a:ext cx="36433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Logical planning</a:t>
            </a:r>
            <a:r>
              <a:rPr lang="en-US" altLang="en-US" sz="2400">
                <a:latin typeface="Arial" panose="020B0604020202020204" pitchFamily="34" charset="0"/>
              </a:rPr>
              <a:t>: operator ordering (exponential search space)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Physical planning</a:t>
            </a:r>
            <a:r>
              <a:rPr lang="en-US" altLang="en-US" sz="2400">
                <a:latin typeface="Arial" panose="020B0604020202020204" pitchFamily="34" charset="0"/>
              </a:rPr>
              <a:t>: operator implementation &amp; access methods (indexes vs heap files)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05BFCDE-9CA5-C341-96D6-50B44673C7B5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754688"/>
            <a:ext cx="4006850" cy="1103312"/>
            <a:chOff x="1734670" y="5755341"/>
            <a:chExt cx="4007224" cy="1102659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AA36366D-7642-3B43-A6BE-523D8934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670" y="5755341"/>
              <a:ext cx="1814681" cy="1102659"/>
            </a:xfrm>
            <a:custGeom>
              <a:avLst/>
              <a:gdLst>
                <a:gd name="T0" fmla="*/ 0 w 1814681"/>
                <a:gd name="T1" fmla="*/ 551330 h 1102659"/>
                <a:gd name="T2" fmla="*/ 907341 w 1814681"/>
                <a:gd name="T3" fmla="*/ 0 h 1102659"/>
                <a:gd name="T4" fmla="*/ 1814682 w 1814681"/>
                <a:gd name="T5" fmla="*/ 551330 h 1102659"/>
                <a:gd name="T6" fmla="*/ 907341 w 1814681"/>
                <a:gd name="T7" fmla="*/ 1102660 h 1102659"/>
                <a:gd name="T8" fmla="*/ 0 w 1814681"/>
                <a:gd name="T9" fmla="*/ 551330 h 1102659"/>
                <a:gd name="T10" fmla="*/ 100849 w 1814681"/>
                <a:gd name="T11" fmla="*/ 551330 h 1102659"/>
                <a:gd name="T12" fmla="*/ 907340 w 1814681"/>
                <a:gd name="T13" fmla="*/ 1001810 h 1102659"/>
                <a:gd name="T14" fmla="*/ 1713831 w 1814681"/>
                <a:gd name="T15" fmla="*/ 551330 h 1102659"/>
                <a:gd name="T16" fmla="*/ 907340 w 1814681"/>
                <a:gd name="T17" fmla="*/ 100850 h 1102659"/>
                <a:gd name="T18" fmla="*/ 100849 w 1814681"/>
                <a:gd name="T19" fmla="*/ 551330 h 11026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4681" h="1102659">
                  <a:moveTo>
                    <a:pt x="0" y="551330"/>
                  </a:moveTo>
                  <a:cubicBezTo>
                    <a:pt x="0" y="246839"/>
                    <a:pt x="406230" y="0"/>
                    <a:pt x="907341" y="0"/>
                  </a:cubicBezTo>
                  <a:cubicBezTo>
                    <a:pt x="1408452" y="0"/>
                    <a:pt x="1814682" y="246839"/>
                    <a:pt x="1814682" y="551330"/>
                  </a:cubicBezTo>
                  <a:cubicBezTo>
                    <a:pt x="1814682" y="855821"/>
                    <a:pt x="1408452" y="1102660"/>
                    <a:pt x="907341" y="1102660"/>
                  </a:cubicBezTo>
                  <a:cubicBezTo>
                    <a:pt x="406230" y="1102660"/>
                    <a:pt x="0" y="855821"/>
                    <a:pt x="0" y="551330"/>
                  </a:cubicBezTo>
                  <a:close/>
                  <a:moveTo>
                    <a:pt x="100849" y="551330"/>
                  </a:moveTo>
                  <a:cubicBezTo>
                    <a:pt x="100849" y="800123"/>
                    <a:pt x="461927" y="1001810"/>
                    <a:pt x="907340" y="1001810"/>
                  </a:cubicBezTo>
                  <a:cubicBezTo>
                    <a:pt x="1352753" y="1001810"/>
                    <a:pt x="1713831" y="800123"/>
                    <a:pt x="1713831" y="551330"/>
                  </a:cubicBezTo>
                  <a:cubicBezTo>
                    <a:pt x="1713831" y="302537"/>
                    <a:pt x="1352753" y="100850"/>
                    <a:pt x="907340" y="100850"/>
                  </a:cubicBezTo>
                  <a:cubicBezTo>
                    <a:pt x="461927" y="100850"/>
                    <a:pt x="100849" y="302537"/>
                    <a:pt x="100849" y="5513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87" name="TextBox 49">
              <a:extLst>
                <a:ext uri="{FF2B5EF4-FFF2-40B4-BE49-F238E27FC236}">
                  <a16:creationId xmlns:a16="http://schemas.microsoft.com/office/drawing/2014/main" id="{DFF391BF-42AE-3343-AE81-A1963C4AC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6082554"/>
              <a:ext cx="21604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Storage model &amp; access methods?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6EE27A-C1D3-4646-BF80-C5C7F9ADDAB9}"/>
              </a:ext>
            </a:extLst>
          </p:cNvPr>
          <p:cNvGrpSpPr>
            <a:grpSpLocks/>
          </p:cNvGrpSpPr>
          <p:nvPr/>
        </p:nvGrpSpPr>
        <p:grpSpPr bwMode="auto">
          <a:xfrm>
            <a:off x="931863" y="4051300"/>
            <a:ext cx="4729162" cy="2111375"/>
            <a:chOff x="932329" y="4052047"/>
            <a:chExt cx="4728883" cy="2111188"/>
          </a:xfrm>
        </p:grpSpPr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6A9A74B6-C20A-FC42-A764-40EF64FD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29" y="4052047"/>
              <a:ext cx="1815993" cy="1103215"/>
            </a:xfrm>
            <a:custGeom>
              <a:avLst/>
              <a:gdLst>
                <a:gd name="T0" fmla="*/ 0 w 1815993"/>
                <a:gd name="T1" fmla="*/ 551608 h 1103215"/>
                <a:gd name="T2" fmla="*/ 907997 w 1815993"/>
                <a:gd name="T3" fmla="*/ 0 h 1103215"/>
                <a:gd name="T4" fmla="*/ 1815994 w 1815993"/>
                <a:gd name="T5" fmla="*/ 551608 h 1103215"/>
                <a:gd name="T6" fmla="*/ 907997 w 1815993"/>
                <a:gd name="T7" fmla="*/ 1103216 h 1103215"/>
                <a:gd name="T8" fmla="*/ 0 w 1815993"/>
                <a:gd name="T9" fmla="*/ 551608 h 1103215"/>
                <a:gd name="T10" fmla="*/ 100900 w 1815993"/>
                <a:gd name="T11" fmla="*/ 551608 h 1103215"/>
                <a:gd name="T12" fmla="*/ 907996 w 1815993"/>
                <a:gd name="T13" fmla="*/ 1002315 h 1103215"/>
                <a:gd name="T14" fmla="*/ 1715092 w 1815993"/>
                <a:gd name="T15" fmla="*/ 551608 h 1103215"/>
                <a:gd name="T16" fmla="*/ 907996 w 1815993"/>
                <a:gd name="T17" fmla="*/ 100901 h 1103215"/>
                <a:gd name="T18" fmla="*/ 100900 w 1815993"/>
                <a:gd name="T19" fmla="*/ 551608 h 110321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5993" h="1103215">
                  <a:moveTo>
                    <a:pt x="0" y="551608"/>
                  </a:moveTo>
                  <a:cubicBezTo>
                    <a:pt x="0" y="246963"/>
                    <a:pt x="406524" y="0"/>
                    <a:pt x="907997" y="0"/>
                  </a:cubicBezTo>
                  <a:cubicBezTo>
                    <a:pt x="1409470" y="0"/>
                    <a:pt x="1815994" y="246963"/>
                    <a:pt x="1815994" y="551608"/>
                  </a:cubicBezTo>
                  <a:cubicBezTo>
                    <a:pt x="1815994" y="856253"/>
                    <a:pt x="1409470" y="1103216"/>
                    <a:pt x="907997" y="1103216"/>
                  </a:cubicBezTo>
                  <a:cubicBezTo>
                    <a:pt x="406524" y="1103216"/>
                    <a:pt x="0" y="856253"/>
                    <a:pt x="0" y="551608"/>
                  </a:cubicBezTo>
                  <a:close/>
                  <a:moveTo>
                    <a:pt x="100900" y="551608"/>
                  </a:moveTo>
                  <a:cubicBezTo>
                    <a:pt x="100900" y="800527"/>
                    <a:pt x="462249" y="1002315"/>
                    <a:pt x="907996" y="1002315"/>
                  </a:cubicBezTo>
                  <a:cubicBezTo>
                    <a:pt x="1353743" y="1002315"/>
                    <a:pt x="1715092" y="800527"/>
                    <a:pt x="1715092" y="551608"/>
                  </a:cubicBezTo>
                  <a:cubicBezTo>
                    <a:pt x="1715092" y="302689"/>
                    <a:pt x="1353743" y="100901"/>
                    <a:pt x="907996" y="100901"/>
                  </a:cubicBezTo>
                  <a:cubicBezTo>
                    <a:pt x="462249" y="100901"/>
                    <a:pt x="100900" y="302689"/>
                    <a:pt x="100900" y="551608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484" name="TextBox 48">
              <a:extLst>
                <a:ext uri="{FF2B5EF4-FFF2-40B4-BE49-F238E27FC236}">
                  <a16:creationId xmlns:a16="http://schemas.microsoft.com/office/drawing/2014/main" id="{06B2E26B-3D62-1B49-918E-94752D2A2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918" y="5204012"/>
              <a:ext cx="20842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Implementation?</a:t>
              </a: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id="{49762420-2503-834E-BA2E-5184034E4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032" y="5060021"/>
              <a:ext cx="1814405" cy="1103214"/>
            </a:xfrm>
            <a:custGeom>
              <a:avLst/>
              <a:gdLst>
                <a:gd name="T0" fmla="*/ 0 w 1814405"/>
                <a:gd name="T1" fmla="*/ 551607 h 1103214"/>
                <a:gd name="T2" fmla="*/ 907203 w 1814405"/>
                <a:gd name="T3" fmla="*/ 0 h 1103214"/>
                <a:gd name="T4" fmla="*/ 1814406 w 1814405"/>
                <a:gd name="T5" fmla="*/ 551607 h 1103214"/>
                <a:gd name="T6" fmla="*/ 907203 w 1814405"/>
                <a:gd name="T7" fmla="*/ 1103214 h 1103214"/>
                <a:gd name="T8" fmla="*/ 0 w 1814405"/>
                <a:gd name="T9" fmla="*/ 551607 h 1103214"/>
                <a:gd name="T10" fmla="*/ 100900 w 1814405"/>
                <a:gd name="T11" fmla="*/ 551607 h 1103214"/>
                <a:gd name="T12" fmla="*/ 907203 w 1814405"/>
                <a:gd name="T13" fmla="*/ 1002314 h 1103214"/>
                <a:gd name="T14" fmla="*/ 1713506 w 1814405"/>
                <a:gd name="T15" fmla="*/ 551607 h 1103214"/>
                <a:gd name="T16" fmla="*/ 907203 w 1814405"/>
                <a:gd name="T17" fmla="*/ 100900 h 1103214"/>
                <a:gd name="T18" fmla="*/ 100900 w 1814405"/>
                <a:gd name="T19" fmla="*/ 551607 h 11032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814405" h="1103214">
                  <a:moveTo>
                    <a:pt x="0" y="551607"/>
                  </a:moveTo>
                  <a:cubicBezTo>
                    <a:pt x="0" y="246963"/>
                    <a:pt x="406169" y="0"/>
                    <a:pt x="907203" y="0"/>
                  </a:cubicBezTo>
                  <a:cubicBezTo>
                    <a:pt x="1408237" y="0"/>
                    <a:pt x="1814406" y="246963"/>
                    <a:pt x="1814406" y="551607"/>
                  </a:cubicBezTo>
                  <a:cubicBezTo>
                    <a:pt x="1814406" y="856251"/>
                    <a:pt x="1408237" y="1103214"/>
                    <a:pt x="907203" y="1103214"/>
                  </a:cubicBezTo>
                  <a:cubicBezTo>
                    <a:pt x="406169" y="1103214"/>
                    <a:pt x="0" y="856251"/>
                    <a:pt x="0" y="551607"/>
                  </a:cubicBezTo>
                  <a:close/>
                  <a:moveTo>
                    <a:pt x="100900" y="551607"/>
                  </a:moveTo>
                  <a:cubicBezTo>
                    <a:pt x="100900" y="800526"/>
                    <a:pt x="461894" y="1002314"/>
                    <a:pt x="907203" y="1002314"/>
                  </a:cubicBezTo>
                  <a:cubicBezTo>
                    <a:pt x="1352512" y="1002314"/>
                    <a:pt x="1713506" y="800526"/>
                    <a:pt x="1713506" y="551607"/>
                  </a:cubicBezTo>
                  <a:cubicBezTo>
                    <a:pt x="1713506" y="302688"/>
                    <a:pt x="1352512" y="100900"/>
                    <a:pt x="907203" y="100900"/>
                  </a:cubicBezTo>
                  <a:cubicBezTo>
                    <a:pt x="461894" y="100900"/>
                    <a:pt x="100900" y="302688"/>
                    <a:pt x="100900" y="551607"/>
                  </a:cubicBezTo>
                  <a:close/>
                </a:path>
              </a:pathLst>
            </a:cu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 cap="flat" cmpd="sng">
              <a:solidFill>
                <a:srgbClr val="4A7EBB"/>
              </a:solidFill>
              <a:prstDash val="solid"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C92591-FEC5-AA4A-B7DF-F8E2C75800A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79788"/>
            <a:ext cx="1882775" cy="1227137"/>
            <a:chOff x="381001" y="3379695"/>
            <a:chExt cx="1882588" cy="1228000"/>
          </a:xfrm>
        </p:grpSpPr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EA5AA0E-5B6C-4947-99F0-1AAC10BE9152}"/>
                </a:ext>
              </a:extLst>
            </p:cNvPr>
            <p:cNvCxnSpPr>
              <a:cxnSpLocks noChangeShapeType="1"/>
              <a:stCxn id="19458" idx="1"/>
              <a:endCxn id="19459" idx="1"/>
            </p:cNvCxnSpPr>
            <p:nvPr/>
          </p:nvCxnSpPr>
          <p:spPr bwMode="auto">
            <a:xfrm rot="10800000" flipV="1">
              <a:off x="1577857" y="3446417"/>
              <a:ext cx="668272" cy="1161278"/>
            </a:xfrm>
            <a:prstGeom prst="curvedConnector3">
              <a:avLst>
                <a:gd name="adj1" fmla="val 132213"/>
              </a:avLst>
            </a:prstGeom>
            <a:noFill/>
            <a:ln w="60325">
              <a:solidFill>
                <a:srgbClr val="77933C"/>
              </a:solidFill>
              <a:round/>
              <a:headEnd type="stealth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2" name="TextBox 57">
              <a:extLst>
                <a:ext uri="{FF2B5EF4-FFF2-40B4-BE49-F238E27FC236}">
                  <a16:creationId xmlns:a16="http://schemas.microsoft.com/office/drawing/2014/main" id="{BFC5A57D-BCCC-C948-A69D-17AA57F7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1" y="3379695"/>
              <a:ext cx="1882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Order?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3827-2CF1-5E48-8046-10CFF5F0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F7E5-76E8-2B45-BE42-D0A6BC23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Method: way to read data from disk</a:t>
            </a:r>
          </a:p>
          <a:p>
            <a:endParaRPr lang="en-US" dirty="0"/>
          </a:p>
          <a:p>
            <a:r>
              <a:rPr lang="en-US" dirty="0"/>
              <a:t>Heap File: unordered arrangement of records</a:t>
            </a:r>
          </a:p>
          <a:p>
            <a:pPr lvl="1"/>
            <a:r>
              <a:rPr lang="en-US" dirty="0"/>
              <a:t>Arranged in pages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EA0F81-750B-3944-B655-C9D4F832AEDA}"/>
              </a:ext>
            </a:extLst>
          </p:cNvPr>
          <p:cNvGraphicFramePr>
            <a:graphicFrameLocks noGrp="1"/>
          </p:cNvGraphicFramePr>
          <p:nvPr/>
        </p:nvGraphicFramePr>
        <p:xfrm>
          <a:off x="1909761" y="4383087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5C821B5-97C0-7044-B28C-0B86697674E1}"/>
              </a:ext>
            </a:extLst>
          </p:cNvPr>
          <p:cNvGraphicFramePr>
            <a:graphicFrameLocks noGrp="1"/>
          </p:cNvGraphicFramePr>
          <p:nvPr/>
        </p:nvGraphicFramePr>
        <p:xfrm>
          <a:off x="4076699" y="4392612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76F1236-AE2F-5547-A7AE-4B368991015F}"/>
              </a:ext>
            </a:extLst>
          </p:cNvPr>
          <p:cNvGraphicFramePr>
            <a:graphicFrameLocks noGrp="1"/>
          </p:cNvGraphicFramePr>
          <p:nvPr/>
        </p:nvGraphicFramePr>
        <p:xfrm>
          <a:off x="6243640" y="4402137"/>
          <a:ext cx="1703875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FD0623-ED75-2841-A8F9-185F05B9B277}"/>
              </a:ext>
            </a:extLst>
          </p:cNvPr>
          <p:cNvSpPr txBox="1"/>
          <p:nvPr/>
        </p:nvSpPr>
        <p:spPr>
          <a:xfrm>
            <a:off x="1857375" y="5486399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			    Page 2			   Page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FF45E-7178-4547-8DCE-25CD2E09F29E}"/>
              </a:ext>
            </a:extLst>
          </p:cNvPr>
          <p:cNvSpPr/>
          <p:nvPr/>
        </p:nvSpPr>
        <p:spPr>
          <a:xfrm>
            <a:off x="8057532" y="46445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418A9-3083-7448-B701-6E5F1829100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70857" y="4840287"/>
            <a:ext cx="1038904" cy="1408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1AAE-22AC-644B-8FC5-39C511480638}"/>
              </a:ext>
            </a:extLst>
          </p:cNvPr>
          <p:cNvSpPr txBox="1"/>
          <p:nvPr/>
        </p:nvSpPr>
        <p:spPr>
          <a:xfrm>
            <a:off x="419098" y="6211669"/>
            <a:ext cx="415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Header: Start offset of each record, which parts of page are occupied,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AF-88B5-1148-84D9-F766E780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Index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0FF558-D862-234D-A9F0-62CB1D67007A}"/>
              </a:ext>
            </a:extLst>
          </p:cNvPr>
          <p:cNvGraphicFramePr>
            <a:graphicFrameLocks noGrp="1"/>
          </p:cNvGraphicFramePr>
          <p:nvPr/>
        </p:nvGraphicFramePr>
        <p:xfrm>
          <a:off x="1638299" y="4311649"/>
          <a:ext cx="1647826" cy="26408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8000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22592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296035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244025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257174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88027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37074"/>
                  </a:ext>
                </a:extLst>
              </a:tr>
              <a:tr h="880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25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582814-3131-B947-A532-B036694BDB3E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4349749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97718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98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9E339B-F6F0-164D-89FF-F6656D6B68E7}"/>
              </a:ext>
            </a:extLst>
          </p:cNvPr>
          <p:cNvGraphicFramePr>
            <a:graphicFrameLocks noGrp="1"/>
          </p:cNvGraphicFramePr>
          <p:nvPr/>
        </p:nvGraphicFramePr>
        <p:xfrm>
          <a:off x="5900740" y="4359274"/>
          <a:ext cx="1703875" cy="2463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143">
                  <a:extLst>
                    <a:ext uri="{9D8B030D-6E8A-4147-A177-3AD203B41FA5}">
                      <a16:colId xmlns:a16="http://schemas.microsoft.com/office/drawing/2014/main" val="4160385226"/>
                    </a:ext>
                  </a:extLst>
                </a:gridCol>
                <a:gridCol w="353243">
                  <a:extLst>
                    <a:ext uri="{9D8B030D-6E8A-4147-A177-3AD203B41FA5}">
                      <a16:colId xmlns:a16="http://schemas.microsoft.com/office/drawing/2014/main" val="3258426808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834841171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328033870"/>
                    </a:ext>
                  </a:extLst>
                </a:gridCol>
                <a:gridCol w="324163">
                  <a:extLst>
                    <a:ext uri="{9D8B030D-6E8A-4147-A177-3AD203B41FA5}">
                      <a16:colId xmlns:a16="http://schemas.microsoft.com/office/drawing/2014/main" val="1028948975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err="1"/>
                        <a:t>Hdr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7038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2559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D6ED40-4161-1748-9753-AE20CD90424F}"/>
              </a:ext>
            </a:extLst>
          </p:cNvPr>
          <p:cNvSpPr txBox="1"/>
          <p:nvPr/>
        </p:nvSpPr>
        <p:spPr>
          <a:xfrm>
            <a:off x="757238" y="5386388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B6D014-32A6-8D4B-8050-2D6B9A8798C3}"/>
              </a:ext>
            </a:extLst>
          </p:cNvPr>
          <p:cNvGraphicFramePr>
            <a:graphicFrameLocks noGrp="1"/>
          </p:cNvGraphicFramePr>
          <p:nvPr/>
        </p:nvGraphicFramePr>
        <p:xfrm>
          <a:off x="3443287" y="1528763"/>
          <a:ext cx="234315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063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≥3,</a:t>
                      </a:r>
                    </a:p>
                    <a:p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≥5,</a:t>
                      </a:r>
                    </a:p>
                    <a:p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≥8,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F492D-C243-9A45-9DBB-828E661132F6}"/>
              </a:ext>
            </a:extLst>
          </p:cNvPr>
          <p:cNvGraphicFramePr>
            <a:graphicFrameLocks noGrp="1"/>
          </p:cNvGraphicFramePr>
          <p:nvPr/>
        </p:nvGraphicFramePr>
        <p:xfrm>
          <a:off x="1323974" y="2452688"/>
          <a:ext cx="2105026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420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317196">
                  <a:extLst>
                    <a:ext uri="{9D8B030D-6E8A-4147-A177-3AD203B41FA5}">
                      <a16:colId xmlns:a16="http://schemas.microsoft.com/office/drawing/2014/main" val="394690959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301915073"/>
                    </a:ext>
                  </a:extLst>
                </a:gridCol>
                <a:gridCol w="528659">
                  <a:extLst>
                    <a:ext uri="{9D8B030D-6E8A-4147-A177-3AD203B41FA5}">
                      <a16:colId xmlns:a16="http://schemas.microsoft.com/office/drawing/2014/main" val="35005379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3BEC6-39B0-8644-B00F-16F16A538602}"/>
              </a:ext>
            </a:extLst>
          </p:cNvPr>
          <p:cNvCxnSpPr>
            <a:endCxn id="14" idx="0"/>
          </p:cNvCxnSpPr>
          <p:nvPr/>
        </p:nvCxnSpPr>
        <p:spPr>
          <a:xfrm flipH="1">
            <a:off x="2376487" y="2100263"/>
            <a:ext cx="1381126" cy="352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2CF3B0-C25B-0C4E-A924-DB54EBB065F4}"/>
              </a:ext>
            </a:extLst>
          </p:cNvPr>
          <p:cNvCxnSpPr>
            <a:cxnSpLocks/>
          </p:cNvCxnSpPr>
          <p:nvPr/>
        </p:nvCxnSpPr>
        <p:spPr>
          <a:xfrm>
            <a:off x="1485900" y="3057525"/>
            <a:ext cx="3443288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BDF9CC-2F75-C140-BAD1-AC37CE9488C5}"/>
              </a:ext>
            </a:extLst>
          </p:cNvPr>
          <p:cNvCxnSpPr>
            <a:cxnSpLocks/>
          </p:cNvCxnSpPr>
          <p:nvPr/>
        </p:nvCxnSpPr>
        <p:spPr>
          <a:xfrm>
            <a:off x="1857375" y="3100388"/>
            <a:ext cx="2728913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2D15BE-EEF4-3940-8CEC-5B47E7F448BF}"/>
              </a:ext>
            </a:extLst>
          </p:cNvPr>
          <p:cNvCxnSpPr>
            <a:cxnSpLocks/>
          </p:cNvCxnSpPr>
          <p:nvPr/>
        </p:nvCxnSpPr>
        <p:spPr>
          <a:xfrm>
            <a:off x="2200275" y="3086100"/>
            <a:ext cx="428625" cy="230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97765E-AA81-674F-A783-46991C554D10}"/>
              </a:ext>
            </a:extLst>
          </p:cNvPr>
          <p:cNvCxnSpPr>
            <a:cxnSpLocks/>
          </p:cNvCxnSpPr>
          <p:nvPr/>
        </p:nvCxnSpPr>
        <p:spPr>
          <a:xfrm>
            <a:off x="2586038" y="3086100"/>
            <a:ext cx="2671762" cy="22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4B2690-CE32-D64A-9661-B618E014C67A}"/>
              </a:ext>
            </a:extLst>
          </p:cNvPr>
          <p:cNvCxnSpPr>
            <a:cxnSpLocks/>
          </p:cNvCxnSpPr>
          <p:nvPr/>
        </p:nvCxnSpPr>
        <p:spPr>
          <a:xfrm>
            <a:off x="3143250" y="3114675"/>
            <a:ext cx="3914775" cy="221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409E7AE-ACCA-F14B-A9A8-73E17FB29C4D}"/>
              </a:ext>
            </a:extLst>
          </p:cNvPr>
          <p:cNvGraphicFramePr>
            <a:graphicFrameLocks noGrp="1"/>
          </p:cNvGraphicFramePr>
          <p:nvPr/>
        </p:nvGraphicFramePr>
        <p:xfrm>
          <a:off x="3733799" y="2433638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DD80BE5-C886-1849-AC41-E2A9F9E64BA7}"/>
              </a:ext>
            </a:extLst>
          </p:cNvPr>
          <p:cNvGraphicFramePr>
            <a:graphicFrameLocks noGrp="1"/>
          </p:cNvGraphicFramePr>
          <p:nvPr/>
        </p:nvGraphicFramePr>
        <p:xfrm>
          <a:off x="4829174" y="2428876"/>
          <a:ext cx="745247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394092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5B27D98-8B29-9640-905B-C2A67638C2DF}"/>
              </a:ext>
            </a:extLst>
          </p:cNvPr>
          <p:cNvGraphicFramePr>
            <a:graphicFrameLocks noGrp="1"/>
          </p:cNvGraphicFramePr>
          <p:nvPr/>
        </p:nvGraphicFramePr>
        <p:xfrm>
          <a:off x="5924549" y="2409826"/>
          <a:ext cx="904514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242">
                  <a:extLst>
                    <a:ext uri="{9D8B030D-6E8A-4147-A177-3AD203B41FA5}">
                      <a16:colId xmlns:a16="http://schemas.microsoft.com/office/drawing/2014/main" val="3771890531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4035150659"/>
                    </a:ext>
                  </a:extLst>
                </a:gridCol>
                <a:gridCol w="295136">
                  <a:extLst>
                    <a:ext uri="{9D8B030D-6E8A-4147-A177-3AD203B41FA5}">
                      <a16:colId xmlns:a16="http://schemas.microsoft.com/office/drawing/2014/main" val="376006907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6390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BA7AD11-5A80-A44F-88B5-9007E85AB0D8}"/>
              </a:ext>
            </a:extLst>
          </p:cNvPr>
          <p:cNvSpPr txBox="1"/>
          <p:nvPr/>
        </p:nvSpPr>
        <p:spPr>
          <a:xfrm>
            <a:off x="752475" y="61960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Attrn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E5E809-E10B-2A4B-98BB-ABA455471D24}"/>
              </a:ext>
            </a:extLst>
          </p:cNvPr>
          <p:cNvSpPr txBox="1"/>
          <p:nvPr/>
        </p:nvSpPr>
        <p:spPr>
          <a:xfrm rot="16200000">
            <a:off x="338137" y="5395913"/>
            <a:ext cx="130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A065D6-60E7-DF41-AFCB-370A440A7483}"/>
              </a:ext>
            </a:extLst>
          </p:cNvPr>
          <p:cNvSpPr txBox="1"/>
          <p:nvPr/>
        </p:nvSpPr>
        <p:spPr>
          <a:xfrm>
            <a:off x="11287125" y="1414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959FB-F93C-6F4E-BD79-262FEF5D593B}"/>
              </a:ext>
            </a:extLst>
          </p:cNvPr>
          <p:cNvSpPr txBox="1"/>
          <p:nvPr/>
        </p:nvSpPr>
        <p:spPr>
          <a:xfrm>
            <a:off x="7407797" y="1783795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DC99C-4161-BB41-B57A-D5ED8690B4AE}"/>
              </a:ext>
            </a:extLst>
          </p:cNvPr>
          <p:cNvSpPr txBox="1"/>
          <p:nvPr/>
        </p:nvSpPr>
        <p:spPr>
          <a:xfrm>
            <a:off x="7700946" y="4745832"/>
            <a:ext cx="127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File</a:t>
            </a:r>
          </a:p>
        </p:txBody>
      </p:sp>
    </p:spTree>
    <p:extLst>
      <p:ext uri="{BB962C8B-B14F-4D97-AF65-F5344CB8AC3E}">
        <p14:creationId xmlns:p14="http://schemas.microsoft.com/office/powerpoint/2010/main" val="92086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CD2C-7610-B345-915F-637E681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Operators: Iterator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9F5569-729F-AB41-B1D8-C24F6CC04E7F}"/>
              </a:ext>
            </a:extLst>
          </p:cNvPr>
          <p:cNvGrpSpPr/>
          <p:nvPr/>
        </p:nvGrpSpPr>
        <p:grpSpPr>
          <a:xfrm>
            <a:off x="208381" y="1907341"/>
            <a:ext cx="5140859" cy="3935677"/>
            <a:chOff x="1244010" y="2639296"/>
            <a:chExt cx="2040873" cy="1916613"/>
          </a:xfrm>
          <a:effectLst/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BA6FFF-1CD2-564E-B478-2DF8D100C8DF}"/>
                </a:ext>
              </a:extLst>
            </p:cNvPr>
            <p:cNvGrpSpPr/>
            <p:nvPr/>
          </p:nvGrpSpPr>
          <p:grpSpPr>
            <a:xfrm>
              <a:off x="1244010" y="2639296"/>
              <a:ext cx="2023208" cy="1916613"/>
              <a:chOff x="2138532" y="3234786"/>
              <a:chExt cx="2023208" cy="1916613"/>
            </a:xfrm>
            <a:solidFill>
              <a:schemeClr val="bg1"/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757D0C-40F8-A842-AB8A-688318B30F5D}"/>
                  </a:ext>
                </a:extLst>
              </p:cNvPr>
              <p:cNvSpPr/>
              <p:nvPr/>
            </p:nvSpPr>
            <p:spPr>
              <a:xfrm>
                <a:off x="2138532" y="3234786"/>
                <a:ext cx="2023208" cy="19166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8D91F-3649-454C-ADDD-763ADB50E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355" y="3610683"/>
                <a:ext cx="1536061" cy="9233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⨝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 err="1">
                    <a:latin typeface="Arial" panose="020B0604020202020204" pitchFamily="34" charset="0"/>
                  </a:rPr>
                  <a:t>starName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= name</a:t>
                </a:r>
                <a:endParaRPr lang="en-US" altLang="en-US" sz="4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63E2F-54F0-BC47-94EF-54AA6DF01E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019" y="4249910"/>
                <a:ext cx="1371600" cy="36933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</a:rPr>
                  <a:t>𝛔</a:t>
                </a:r>
                <a:r>
                  <a:rPr lang="en-US" altLang="en-US" sz="2400" baseline="-25000" dirty="0">
                    <a:latin typeface="Arial" panose="020B0604020202020204" pitchFamily="34" charset="0"/>
                  </a:rPr>
                  <a:t>birthday…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17C345-02CA-2D43-A402-64EE5555858A}"/>
                  </a:ext>
                </a:extLst>
              </p:cNvPr>
              <p:cNvSpPr txBox="1"/>
              <p:nvPr/>
            </p:nvSpPr>
            <p:spPr>
              <a:xfrm>
                <a:off x="2246811" y="4706366"/>
                <a:ext cx="14428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movieStar</a:t>
                </a:r>
                <a:endParaRPr lang="en-US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7491319-C688-7F4C-950D-D4D14BA56ECA}"/>
                  </a:ext>
                </a:extLst>
              </p:cNvPr>
              <p:cNvCxnSpPr>
                <a:stCxn id="9" idx="0"/>
              </p:cNvCxnSpPr>
              <p:nvPr/>
            </p:nvCxnSpPr>
            <p:spPr>
              <a:xfrm flipV="1">
                <a:off x="3348386" y="3446679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AC0A243-DF56-7A48-B19F-681118455AF3}"/>
                  </a:ext>
                </a:extLst>
              </p:cNvPr>
              <p:cNvCxnSpPr/>
              <p:nvPr/>
            </p:nvCxnSpPr>
            <p:spPr>
              <a:xfrm flipV="1">
                <a:off x="2773473" y="4073854"/>
                <a:ext cx="177134" cy="164004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3BDC7B6-17FF-8C4C-9523-321EA844D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6351" y="4465354"/>
                <a:ext cx="0" cy="254506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752AF69-8233-0046-942D-B386F148E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25520" y="4073854"/>
                <a:ext cx="212662" cy="213297"/>
              </a:xfrm>
              <a:prstGeom prst="straightConnector1">
                <a:avLst/>
              </a:prstGeom>
              <a:grpFill/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58604D-D439-E940-81B2-0B12B53BE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5209" y="2639297"/>
              <a:ext cx="75967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en-US" sz="2400" dirty="0">
                  <a:latin typeface="Arial" panose="020B0604020202020204" pitchFamily="34" charset="0"/>
                </a:rPr>
                <a:t>Π</a:t>
              </a:r>
              <a:r>
                <a:rPr lang="en-US" altLang="en-US" sz="2400" baseline="-25000" dirty="0" err="1">
                  <a:latin typeface="Arial" panose="020B0604020202020204" pitchFamily="34" charset="0"/>
                </a:rPr>
                <a:t>movieTitle</a:t>
              </a:r>
              <a:endParaRPr lang="en-US" altLang="en-US" sz="4400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4C2413-072A-F94B-9B9E-AA1DA52F12A4}"/>
                </a:ext>
              </a:extLst>
            </p:cNvPr>
            <p:cNvSpPr txBox="1"/>
            <p:nvPr/>
          </p:nvSpPr>
          <p:spPr>
            <a:xfrm>
              <a:off x="2576916" y="3640926"/>
              <a:ext cx="644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starsIn</a:t>
              </a:r>
              <a:endParaRPr lang="en-US" dirty="0"/>
            </a:p>
          </p:txBody>
        </p: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45286489-9F28-2748-9264-DA2CF8564138}"/>
              </a:ext>
            </a:extLst>
          </p:cNvPr>
          <p:cNvSpPr/>
          <p:nvPr/>
        </p:nvSpPr>
        <p:spPr>
          <a:xfrm>
            <a:off x="995180" y="2356457"/>
            <a:ext cx="2785631" cy="2514600"/>
          </a:xfrm>
          <a:custGeom>
            <a:avLst/>
            <a:gdLst>
              <a:gd name="connsiteX0" fmla="*/ 88868 w 2950940"/>
              <a:gd name="connsiteY0" fmla="*/ 2523744 h 2523744"/>
              <a:gd name="connsiteX1" fmla="*/ 88868 w 2950940"/>
              <a:gd name="connsiteY1" fmla="*/ 2176272 h 2523744"/>
              <a:gd name="connsiteX2" fmla="*/ 1012412 w 2950940"/>
              <a:gd name="connsiteY2" fmla="*/ 1417320 h 2523744"/>
              <a:gd name="connsiteX3" fmla="*/ 2950940 w 2950940"/>
              <a:gd name="connsiteY3" fmla="*/ 0 h 2523744"/>
              <a:gd name="connsiteX0" fmla="*/ 4985 w 2867057"/>
              <a:gd name="connsiteY0" fmla="*/ 2523744 h 2523744"/>
              <a:gd name="connsiteX1" fmla="*/ 919385 w 2867057"/>
              <a:gd name="connsiteY1" fmla="*/ 2286000 h 2523744"/>
              <a:gd name="connsiteX2" fmla="*/ 928529 w 2867057"/>
              <a:gd name="connsiteY2" fmla="*/ 1417320 h 2523744"/>
              <a:gd name="connsiteX3" fmla="*/ 2867057 w 2867057"/>
              <a:gd name="connsiteY3" fmla="*/ 0 h 2523744"/>
              <a:gd name="connsiteX0" fmla="*/ 5667 w 2867739"/>
              <a:gd name="connsiteY0" fmla="*/ 2523744 h 2523744"/>
              <a:gd name="connsiteX1" fmla="*/ 920067 w 2867739"/>
              <a:gd name="connsiteY1" fmla="*/ 2286000 h 2523744"/>
              <a:gd name="connsiteX2" fmla="*/ 1587579 w 2867739"/>
              <a:gd name="connsiteY2" fmla="*/ 969264 h 2523744"/>
              <a:gd name="connsiteX3" fmla="*/ 2867739 w 2867739"/>
              <a:gd name="connsiteY3" fmla="*/ 0 h 2523744"/>
              <a:gd name="connsiteX0" fmla="*/ 17902 w 2230750"/>
              <a:gd name="connsiteY0" fmla="*/ 2551176 h 2551176"/>
              <a:gd name="connsiteX1" fmla="*/ 283078 w 2230750"/>
              <a:gd name="connsiteY1" fmla="*/ 2286000 h 2551176"/>
              <a:gd name="connsiteX2" fmla="*/ 950590 w 2230750"/>
              <a:gd name="connsiteY2" fmla="*/ 969264 h 2551176"/>
              <a:gd name="connsiteX3" fmla="*/ 2230750 w 2230750"/>
              <a:gd name="connsiteY3" fmla="*/ 0 h 2551176"/>
              <a:gd name="connsiteX0" fmla="*/ 24143 w 2236991"/>
              <a:gd name="connsiteY0" fmla="*/ 2551176 h 2551176"/>
              <a:gd name="connsiteX1" fmla="*/ 289319 w 2236991"/>
              <a:gd name="connsiteY1" fmla="*/ 2286000 h 2551176"/>
              <a:gd name="connsiteX2" fmla="*/ 1404887 w 2236991"/>
              <a:gd name="connsiteY2" fmla="*/ 1243584 h 2551176"/>
              <a:gd name="connsiteX3" fmla="*/ 2236991 w 2236991"/>
              <a:gd name="connsiteY3" fmla="*/ 0 h 2551176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631" h="2514600">
                <a:moveTo>
                  <a:pt x="24143" y="2514600"/>
                </a:moveTo>
                <a:cubicBezTo>
                  <a:pt x="-52819" y="2433066"/>
                  <a:pt x="59195" y="2467356"/>
                  <a:pt x="289319" y="2249424"/>
                </a:cubicBezTo>
                <a:cubicBezTo>
                  <a:pt x="519443" y="2031492"/>
                  <a:pt x="927875" y="1569720"/>
                  <a:pt x="1404887" y="1207008"/>
                </a:cubicBezTo>
                <a:cubicBezTo>
                  <a:pt x="1881899" y="844296"/>
                  <a:pt x="2768105" y="618744"/>
                  <a:pt x="27856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4143 w 2785631"/>
                      <a:gd name="connsiteY0" fmla="*/ 2514600 h 2514600"/>
                      <a:gd name="connsiteX1" fmla="*/ 289319 w 2785631"/>
                      <a:gd name="connsiteY1" fmla="*/ 2249424 h 2514600"/>
                      <a:gd name="connsiteX2" fmla="*/ 1404887 w 2785631"/>
                      <a:gd name="connsiteY2" fmla="*/ 1207008 h 2514600"/>
                      <a:gd name="connsiteX3" fmla="*/ 2785631 w 2785631"/>
                      <a:gd name="connsiteY3" fmla="*/ 0 h 2514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5631" h="2514600" extrusionOk="0">
                        <a:moveTo>
                          <a:pt x="24143" y="2514600"/>
                        </a:moveTo>
                        <a:cubicBezTo>
                          <a:pt x="-76351" y="2418551"/>
                          <a:pt x="26856" y="2479493"/>
                          <a:pt x="289319" y="2249424"/>
                        </a:cubicBezTo>
                        <a:cubicBezTo>
                          <a:pt x="694837" y="2068417"/>
                          <a:pt x="768818" y="1574778"/>
                          <a:pt x="1404887" y="1207008"/>
                        </a:cubicBezTo>
                        <a:cubicBezTo>
                          <a:pt x="1854933" y="870629"/>
                          <a:pt x="2760652" y="659936"/>
                          <a:pt x="278563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C94B411-8855-984E-876F-7FE4DFF2A5AE}"/>
              </a:ext>
            </a:extLst>
          </p:cNvPr>
          <p:cNvSpPr/>
          <p:nvPr/>
        </p:nvSpPr>
        <p:spPr>
          <a:xfrm flipH="1">
            <a:off x="3780811" y="2356457"/>
            <a:ext cx="326132" cy="1635395"/>
          </a:xfrm>
          <a:custGeom>
            <a:avLst/>
            <a:gdLst>
              <a:gd name="connsiteX0" fmla="*/ 88868 w 2950940"/>
              <a:gd name="connsiteY0" fmla="*/ 2523744 h 2523744"/>
              <a:gd name="connsiteX1" fmla="*/ 88868 w 2950940"/>
              <a:gd name="connsiteY1" fmla="*/ 2176272 h 2523744"/>
              <a:gd name="connsiteX2" fmla="*/ 1012412 w 2950940"/>
              <a:gd name="connsiteY2" fmla="*/ 1417320 h 2523744"/>
              <a:gd name="connsiteX3" fmla="*/ 2950940 w 2950940"/>
              <a:gd name="connsiteY3" fmla="*/ 0 h 2523744"/>
              <a:gd name="connsiteX0" fmla="*/ 4985 w 2867057"/>
              <a:gd name="connsiteY0" fmla="*/ 2523744 h 2523744"/>
              <a:gd name="connsiteX1" fmla="*/ 919385 w 2867057"/>
              <a:gd name="connsiteY1" fmla="*/ 2286000 h 2523744"/>
              <a:gd name="connsiteX2" fmla="*/ 928529 w 2867057"/>
              <a:gd name="connsiteY2" fmla="*/ 1417320 h 2523744"/>
              <a:gd name="connsiteX3" fmla="*/ 2867057 w 2867057"/>
              <a:gd name="connsiteY3" fmla="*/ 0 h 2523744"/>
              <a:gd name="connsiteX0" fmla="*/ 5667 w 2867739"/>
              <a:gd name="connsiteY0" fmla="*/ 2523744 h 2523744"/>
              <a:gd name="connsiteX1" fmla="*/ 920067 w 2867739"/>
              <a:gd name="connsiteY1" fmla="*/ 2286000 h 2523744"/>
              <a:gd name="connsiteX2" fmla="*/ 1587579 w 2867739"/>
              <a:gd name="connsiteY2" fmla="*/ 969264 h 2523744"/>
              <a:gd name="connsiteX3" fmla="*/ 2867739 w 2867739"/>
              <a:gd name="connsiteY3" fmla="*/ 0 h 2523744"/>
              <a:gd name="connsiteX0" fmla="*/ 17902 w 2230750"/>
              <a:gd name="connsiteY0" fmla="*/ 2551176 h 2551176"/>
              <a:gd name="connsiteX1" fmla="*/ 283078 w 2230750"/>
              <a:gd name="connsiteY1" fmla="*/ 2286000 h 2551176"/>
              <a:gd name="connsiteX2" fmla="*/ 950590 w 2230750"/>
              <a:gd name="connsiteY2" fmla="*/ 969264 h 2551176"/>
              <a:gd name="connsiteX3" fmla="*/ 2230750 w 2230750"/>
              <a:gd name="connsiteY3" fmla="*/ 0 h 2551176"/>
              <a:gd name="connsiteX0" fmla="*/ 24143 w 2236991"/>
              <a:gd name="connsiteY0" fmla="*/ 2551176 h 2551176"/>
              <a:gd name="connsiteX1" fmla="*/ 289319 w 2236991"/>
              <a:gd name="connsiteY1" fmla="*/ 2286000 h 2551176"/>
              <a:gd name="connsiteX2" fmla="*/ 1404887 w 2236991"/>
              <a:gd name="connsiteY2" fmla="*/ 1243584 h 2551176"/>
              <a:gd name="connsiteX3" fmla="*/ 2236991 w 2236991"/>
              <a:gd name="connsiteY3" fmla="*/ 0 h 2551176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  <a:gd name="connsiteX0" fmla="*/ 24143 w 2785631"/>
              <a:gd name="connsiteY0" fmla="*/ 2514600 h 2514600"/>
              <a:gd name="connsiteX1" fmla="*/ 289319 w 2785631"/>
              <a:gd name="connsiteY1" fmla="*/ 2249424 h 2514600"/>
              <a:gd name="connsiteX2" fmla="*/ 1404887 w 2785631"/>
              <a:gd name="connsiteY2" fmla="*/ 1207008 h 2514600"/>
              <a:gd name="connsiteX3" fmla="*/ 2785631 w 2785631"/>
              <a:gd name="connsiteY3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631" h="2514600">
                <a:moveTo>
                  <a:pt x="24143" y="2514600"/>
                </a:moveTo>
                <a:cubicBezTo>
                  <a:pt x="-52819" y="2433066"/>
                  <a:pt x="59195" y="2467356"/>
                  <a:pt x="289319" y="2249424"/>
                </a:cubicBezTo>
                <a:cubicBezTo>
                  <a:pt x="519443" y="2031492"/>
                  <a:pt x="927875" y="1569720"/>
                  <a:pt x="1404887" y="1207008"/>
                </a:cubicBezTo>
                <a:cubicBezTo>
                  <a:pt x="1881899" y="844296"/>
                  <a:pt x="2768105" y="618744"/>
                  <a:pt x="2785631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4143 w 2785631"/>
                      <a:gd name="connsiteY0" fmla="*/ 2514600 h 2514600"/>
                      <a:gd name="connsiteX1" fmla="*/ 289319 w 2785631"/>
                      <a:gd name="connsiteY1" fmla="*/ 2249424 h 2514600"/>
                      <a:gd name="connsiteX2" fmla="*/ 1404887 w 2785631"/>
                      <a:gd name="connsiteY2" fmla="*/ 1207008 h 2514600"/>
                      <a:gd name="connsiteX3" fmla="*/ 2785631 w 2785631"/>
                      <a:gd name="connsiteY3" fmla="*/ 0 h 2514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85631" h="2514600" extrusionOk="0">
                        <a:moveTo>
                          <a:pt x="24143" y="2514600"/>
                        </a:moveTo>
                        <a:cubicBezTo>
                          <a:pt x="-76351" y="2418551"/>
                          <a:pt x="26856" y="2479493"/>
                          <a:pt x="289319" y="2249424"/>
                        </a:cubicBezTo>
                        <a:cubicBezTo>
                          <a:pt x="694837" y="2068417"/>
                          <a:pt x="768818" y="1574778"/>
                          <a:pt x="1404887" y="1207008"/>
                        </a:cubicBezTo>
                        <a:cubicBezTo>
                          <a:pt x="1854933" y="870629"/>
                          <a:pt x="2760652" y="659936"/>
                          <a:pt x="2785631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35396-0998-1E4C-BFB5-586DF50BA3A8}"/>
              </a:ext>
            </a:extLst>
          </p:cNvPr>
          <p:cNvSpPr txBox="1"/>
          <p:nvPr/>
        </p:nvSpPr>
        <p:spPr>
          <a:xfrm>
            <a:off x="2606040" y="4434256"/>
            <a:ext cx="170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flows from bottom to 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020CA-253C-6A48-ABC6-C6E34C741B53}"/>
              </a:ext>
            </a:extLst>
          </p:cNvPr>
          <p:cNvSpPr txBox="1"/>
          <p:nvPr/>
        </p:nvSpPr>
        <p:spPr>
          <a:xfrm>
            <a:off x="5486400" y="1691640"/>
            <a:ext cx="3520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operator implements a simple iterator interface:</a:t>
            </a:r>
          </a:p>
          <a:p>
            <a:endParaRPr lang="en-US" dirty="0"/>
          </a:p>
          <a:p>
            <a:r>
              <a:rPr lang="en-US" dirty="0"/>
              <a:t>	open(params)</a:t>
            </a:r>
          </a:p>
          <a:p>
            <a:r>
              <a:rPr lang="en-US" dirty="0"/>
              <a:t>	</a:t>
            </a:r>
            <a:r>
              <a:rPr lang="en-US" dirty="0" err="1"/>
              <a:t>getNext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record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Any iterator can compose with any other iterator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9FA36-B94A-9A42-B6E7-0BD61C2F3028}"/>
              </a:ext>
            </a:extLst>
          </p:cNvPr>
          <p:cNvSpPr txBox="1"/>
          <p:nvPr/>
        </p:nvSpPr>
        <p:spPr>
          <a:xfrm>
            <a:off x="5586984" y="4434256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it1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movieStar</a:t>
            </a:r>
            <a:r>
              <a:rPr lang="en-US" dirty="0"/>
              <a:t>”, …)</a:t>
            </a:r>
          </a:p>
          <a:p>
            <a:r>
              <a:rPr lang="en-US" dirty="0"/>
              <a:t>it2 = </a:t>
            </a:r>
            <a:r>
              <a:rPr lang="en-US" dirty="0" err="1"/>
              <a:t>Filter.open</a:t>
            </a:r>
            <a:r>
              <a:rPr lang="en-US" dirty="0"/>
              <a:t>(it1, </a:t>
            </a:r>
            <a:r>
              <a:rPr lang="en-US" dirty="0" err="1"/>
              <a:t>bday</a:t>
            </a:r>
            <a:r>
              <a:rPr lang="en-US" dirty="0"/>
              <a:t>=x, …)</a:t>
            </a:r>
          </a:p>
          <a:p>
            <a:r>
              <a:rPr lang="en-US" dirty="0"/>
              <a:t>it3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starsIn</a:t>
            </a:r>
            <a:r>
              <a:rPr lang="en-US" dirty="0"/>
              <a:t>”, …)</a:t>
            </a:r>
          </a:p>
          <a:p>
            <a:r>
              <a:rPr lang="en-US" dirty="0"/>
              <a:t>it4 = </a:t>
            </a:r>
            <a:r>
              <a:rPr lang="en-US" dirty="0" err="1"/>
              <a:t>Join.open</a:t>
            </a:r>
            <a:r>
              <a:rPr lang="en-US" dirty="0"/>
              <a:t>(it2, it3, </a:t>
            </a:r>
          </a:p>
          <a:p>
            <a:r>
              <a:rPr lang="en-US" dirty="0"/>
              <a:t>         </a:t>
            </a:r>
            <a:r>
              <a:rPr lang="en-US" dirty="0" err="1"/>
              <a:t>starName</a:t>
            </a:r>
            <a:r>
              <a:rPr lang="en-US" dirty="0"/>
              <a:t>=name)</a:t>
            </a:r>
          </a:p>
          <a:p>
            <a:r>
              <a:rPr lang="en-US" dirty="0"/>
              <a:t>it5 = </a:t>
            </a:r>
            <a:r>
              <a:rPr lang="en-US" dirty="0" err="1"/>
              <a:t>Proj.open</a:t>
            </a:r>
            <a:r>
              <a:rPr lang="en-US" dirty="0"/>
              <a:t>(it4, </a:t>
            </a:r>
            <a:r>
              <a:rPr lang="en-US" dirty="0" err="1"/>
              <a:t>movieTitle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Few Lectures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12F60-7BC8-FE4E-B614-867DB4F18575}"/>
              </a:ext>
            </a:extLst>
          </p:cNvPr>
          <p:cNvSpPr txBox="1"/>
          <p:nvPr/>
        </p:nvSpPr>
        <p:spPr>
          <a:xfrm>
            <a:off x="23162" y="4524187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Lec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2748252" y="6551546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89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54C67-E686-2447-9043-66692C86C07F}"/>
              </a:ext>
            </a:extLst>
          </p:cNvPr>
          <p:cNvSpPr txBox="1"/>
          <p:nvPr/>
        </p:nvSpPr>
        <p:spPr>
          <a:xfrm>
            <a:off x="58154" y="3391620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</a:t>
            </a:r>
            <a:r>
              <a:rPr lang="en-US" dirty="0" err="1"/>
              <a:t>Lec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4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4" grpId="0"/>
      <p:bldP spid="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7B8C-DE79-7645-A5C4-6C996D7C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F0470-1F8D-5445-B352-9A3EDE924181}"/>
              </a:ext>
            </a:extLst>
          </p:cNvPr>
          <p:cNvSpPr txBox="1"/>
          <p:nvPr/>
        </p:nvSpPr>
        <p:spPr>
          <a:xfrm>
            <a:off x="338328" y="1417638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it1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movieStar</a:t>
            </a:r>
            <a:r>
              <a:rPr lang="en-US" dirty="0"/>
              <a:t>”, …)</a:t>
            </a:r>
          </a:p>
          <a:p>
            <a:r>
              <a:rPr lang="en-US" dirty="0"/>
              <a:t>it2 = </a:t>
            </a:r>
            <a:r>
              <a:rPr lang="en-US" dirty="0" err="1"/>
              <a:t>Filter.open</a:t>
            </a:r>
            <a:r>
              <a:rPr lang="en-US" dirty="0"/>
              <a:t>(it1, </a:t>
            </a:r>
            <a:r>
              <a:rPr lang="en-US" dirty="0" err="1"/>
              <a:t>bday</a:t>
            </a:r>
            <a:r>
              <a:rPr lang="en-US" dirty="0"/>
              <a:t>=x, …)</a:t>
            </a:r>
          </a:p>
          <a:p>
            <a:r>
              <a:rPr lang="en-US" dirty="0"/>
              <a:t>it3 = </a:t>
            </a:r>
            <a:r>
              <a:rPr lang="en-US" dirty="0" err="1"/>
              <a:t>Scan.open</a:t>
            </a:r>
            <a:r>
              <a:rPr lang="en-US" dirty="0"/>
              <a:t>(“</a:t>
            </a:r>
            <a:r>
              <a:rPr lang="en-US" dirty="0" err="1"/>
              <a:t>starsIn</a:t>
            </a:r>
            <a:r>
              <a:rPr lang="en-US" dirty="0"/>
              <a:t>”, …)</a:t>
            </a:r>
          </a:p>
          <a:p>
            <a:r>
              <a:rPr lang="en-US" dirty="0"/>
              <a:t>it4 = </a:t>
            </a:r>
            <a:r>
              <a:rPr lang="en-US" dirty="0" err="1"/>
              <a:t>Join.open</a:t>
            </a:r>
            <a:r>
              <a:rPr lang="en-US" dirty="0"/>
              <a:t>(it2, it3, </a:t>
            </a:r>
          </a:p>
          <a:p>
            <a:r>
              <a:rPr lang="en-US" dirty="0"/>
              <a:t>         </a:t>
            </a:r>
            <a:r>
              <a:rPr lang="en-US" dirty="0" err="1"/>
              <a:t>starName</a:t>
            </a:r>
            <a:r>
              <a:rPr lang="en-US" dirty="0"/>
              <a:t>=name)</a:t>
            </a:r>
          </a:p>
          <a:p>
            <a:r>
              <a:rPr lang="en-US" dirty="0"/>
              <a:t>it5 = </a:t>
            </a:r>
            <a:r>
              <a:rPr lang="en-US" dirty="0" err="1"/>
              <a:t>Proj.open</a:t>
            </a:r>
            <a:r>
              <a:rPr lang="en-US" dirty="0"/>
              <a:t>(it4, </a:t>
            </a:r>
            <a:r>
              <a:rPr lang="en-US" dirty="0" err="1"/>
              <a:t>movieTitle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4F440-1DD8-B04F-805A-7CCBF74A6A28}"/>
              </a:ext>
            </a:extLst>
          </p:cNvPr>
          <p:cNvSpPr txBox="1"/>
          <p:nvPr/>
        </p:nvSpPr>
        <p:spPr>
          <a:xfrm>
            <a:off x="4365849" y="1941535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9DABD-BF74-644B-B035-03DCF0EDDF7E}"/>
              </a:ext>
            </a:extLst>
          </p:cNvPr>
          <p:cNvSpPr txBox="1"/>
          <p:nvPr/>
        </p:nvSpPr>
        <p:spPr>
          <a:xfrm>
            <a:off x="4365849" y="3051963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51EBD-820C-6B4E-8FFD-DC8444D0CE9F}"/>
              </a:ext>
            </a:extLst>
          </p:cNvPr>
          <p:cNvSpPr txBox="1"/>
          <p:nvPr/>
        </p:nvSpPr>
        <p:spPr>
          <a:xfrm>
            <a:off x="5081944" y="4118895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872F2-5645-764B-B9DB-7563730BB2FC}"/>
              </a:ext>
            </a:extLst>
          </p:cNvPr>
          <p:cNvSpPr txBox="1"/>
          <p:nvPr/>
        </p:nvSpPr>
        <p:spPr>
          <a:xfrm>
            <a:off x="3691646" y="4111698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E131C-C792-DE40-8F3B-EA9A9A018DDE}"/>
              </a:ext>
            </a:extLst>
          </p:cNvPr>
          <p:cNvSpPr txBox="1"/>
          <p:nvPr/>
        </p:nvSpPr>
        <p:spPr>
          <a:xfrm>
            <a:off x="3691646" y="5255696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120AD5-75CB-2F4C-90CC-27C47CB0ECC3}"/>
              </a:ext>
            </a:extLst>
          </p:cNvPr>
          <p:cNvCxnSpPr>
            <a:cxnSpLocks/>
          </p:cNvCxnSpPr>
          <p:nvPr/>
        </p:nvCxnSpPr>
        <p:spPr>
          <a:xfrm flipV="1">
            <a:off x="3904052" y="4481031"/>
            <a:ext cx="0" cy="774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198F2-B88D-F548-8F5E-C50A63816C03}"/>
              </a:ext>
            </a:extLst>
          </p:cNvPr>
          <p:cNvCxnSpPr>
            <a:cxnSpLocks/>
          </p:cNvCxnSpPr>
          <p:nvPr/>
        </p:nvCxnSpPr>
        <p:spPr>
          <a:xfrm flipV="1">
            <a:off x="4075502" y="3448963"/>
            <a:ext cx="420298" cy="69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71676B-E902-3D4A-9F2C-3C617C14D257}"/>
              </a:ext>
            </a:extLst>
          </p:cNvPr>
          <p:cNvCxnSpPr>
            <a:cxnSpLocks/>
          </p:cNvCxnSpPr>
          <p:nvPr/>
        </p:nvCxnSpPr>
        <p:spPr>
          <a:xfrm flipV="1">
            <a:off x="4576542" y="2246473"/>
            <a:ext cx="0" cy="805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402302-8E50-BB4F-9911-5320634A7BAB}"/>
              </a:ext>
            </a:extLst>
          </p:cNvPr>
          <p:cNvCxnSpPr>
            <a:cxnSpLocks/>
          </p:cNvCxnSpPr>
          <p:nvPr/>
        </p:nvCxnSpPr>
        <p:spPr>
          <a:xfrm flipH="1" flipV="1">
            <a:off x="4702522" y="3436706"/>
            <a:ext cx="413764" cy="707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615D3CD-D14B-7940-961E-DBECEA6B2665}"/>
              </a:ext>
            </a:extLst>
          </p:cNvPr>
          <p:cNvSpPr txBox="1"/>
          <p:nvPr/>
        </p:nvSpPr>
        <p:spPr>
          <a:xfrm>
            <a:off x="5868394" y="1509259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8" name="Graphic 27" descr="Office worker female with solid fill">
            <a:extLst>
              <a:ext uri="{FF2B5EF4-FFF2-40B4-BE49-F238E27FC236}">
                <a16:creationId xmlns:a16="http://schemas.microsoft.com/office/drawing/2014/main" id="{BD448BC7-13FF-784C-8028-A7CC14480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277" y="131640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D87E62-02D8-B74D-A890-A67F5C1DBDD1}"/>
              </a:ext>
            </a:extLst>
          </p:cNvPr>
          <p:cNvSpPr txBox="1"/>
          <p:nvPr/>
        </p:nvSpPr>
        <p:spPr>
          <a:xfrm>
            <a:off x="4824287" y="2938506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521E8D-0452-1341-846F-14A0A4E93D18}"/>
              </a:ext>
            </a:extLst>
          </p:cNvPr>
          <p:cNvSpPr txBox="1"/>
          <p:nvPr/>
        </p:nvSpPr>
        <p:spPr>
          <a:xfrm>
            <a:off x="2746068" y="4107527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7E9E07-C700-A748-8E72-B0221B507631}"/>
              </a:ext>
            </a:extLst>
          </p:cNvPr>
          <p:cNvSpPr txBox="1"/>
          <p:nvPr/>
        </p:nvSpPr>
        <p:spPr>
          <a:xfrm>
            <a:off x="2680646" y="5223040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BFB8285F-761D-AC4C-81EF-E1561150AB01}"/>
              </a:ext>
            </a:extLst>
          </p:cNvPr>
          <p:cNvSpPr/>
          <p:nvPr/>
        </p:nvSpPr>
        <p:spPr>
          <a:xfrm>
            <a:off x="3288933" y="5780417"/>
            <a:ext cx="1230237" cy="6615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movieStar</a:t>
            </a:r>
            <a:endParaRPr lang="en-US" dirty="0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CC7EF15B-9BF1-DB41-B7BA-4C23DDEB92E5}"/>
              </a:ext>
            </a:extLst>
          </p:cNvPr>
          <p:cNvSpPr/>
          <p:nvPr/>
        </p:nvSpPr>
        <p:spPr>
          <a:xfrm>
            <a:off x="5191914" y="4594163"/>
            <a:ext cx="1230237" cy="661533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starsIn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0976EC-5DC4-E645-8100-AD7F4390A681}"/>
              </a:ext>
            </a:extLst>
          </p:cNvPr>
          <p:cNvSpPr txBox="1"/>
          <p:nvPr/>
        </p:nvSpPr>
        <p:spPr>
          <a:xfrm>
            <a:off x="4036502" y="4733226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“Brad Pitt”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C9838F-2D05-2B4A-A419-0D3BDFE120B0}"/>
              </a:ext>
            </a:extLst>
          </p:cNvPr>
          <p:cNvSpPr txBox="1"/>
          <p:nvPr/>
        </p:nvSpPr>
        <p:spPr>
          <a:xfrm>
            <a:off x="3437487" y="3297434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“Brad Pitt”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0F75F-6319-224C-9C7A-14B10C0DF0A3}"/>
              </a:ext>
            </a:extLst>
          </p:cNvPr>
          <p:cNvSpPr txBox="1"/>
          <p:nvPr/>
        </p:nvSpPr>
        <p:spPr>
          <a:xfrm>
            <a:off x="6358525" y="3935248"/>
            <a:ext cx="11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”Ad Astra”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138DBB-0C2C-DD40-8CB7-6D2AF67E2202}"/>
              </a:ext>
            </a:extLst>
          </p:cNvPr>
          <p:cNvSpPr txBox="1"/>
          <p:nvPr/>
        </p:nvSpPr>
        <p:spPr>
          <a:xfrm>
            <a:off x="4880032" y="2444997"/>
            <a:ext cx="26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(”Brad Pitt”, “Ad Astra”)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89122D-B1B6-B048-95AD-A75B2EB05390}"/>
              </a:ext>
            </a:extLst>
          </p:cNvPr>
          <p:cNvSpPr txBox="1"/>
          <p:nvPr/>
        </p:nvSpPr>
        <p:spPr>
          <a:xfrm>
            <a:off x="5061171" y="3710198"/>
            <a:ext cx="11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getNext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F79E8D-57A4-094A-8C2D-BBC8FC522174}"/>
              </a:ext>
            </a:extLst>
          </p:cNvPr>
          <p:cNvSpPr txBox="1"/>
          <p:nvPr/>
        </p:nvSpPr>
        <p:spPr>
          <a:xfrm>
            <a:off x="3856972" y="1585571"/>
            <a:ext cx="266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(”Brad Pitt”)</a:t>
            </a:r>
          </a:p>
        </p:txBody>
      </p:sp>
    </p:spTree>
    <p:extLst>
      <p:ext uri="{BB962C8B-B14F-4D97-AF65-F5344CB8AC3E}">
        <p14:creationId xmlns:p14="http://schemas.microsoft.com/office/powerpoint/2010/main" val="15340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2E0FE90-7715-0542-8AC2-68BBAD04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Scan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13E43B96-E38F-2C4F-B680-3F746F18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Scan(tableName)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this.tableName = tableName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open():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f = fopen(this.tableName)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next():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tuple = readTuple(f)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return tuple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24E8C0F-892F-C64C-BADB-5AAE7646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6E61-76BA-9B4F-AD7A-FF3A8386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4525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Filter(pred,child):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this.pred = pred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this.child = child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open():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this.child.open()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next():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tuple = child.next()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if (tuple == null)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	return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if (pred(tuple))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			return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C03BC8D7-B038-8D46-B6EB-ABFB1150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Nested Loops Join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27B6668D-19CF-094B-B46F-9B44D4537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u="sng" dirty="0">
                <a:ea typeface="ＭＳ Ｐゴシック" panose="020B0600070205080204" pitchFamily="34" charset="-128"/>
              </a:rPr>
              <a:t>Join(</a:t>
            </a:r>
            <a:r>
              <a:rPr lang="en-US" altLang="en-US" u="sng" dirty="0" err="1">
                <a:ea typeface="ＭＳ Ｐゴシック" panose="020B0600070205080204" pitchFamily="34" charset="-128"/>
              </a:rPr>
              <a:t>outer,inner,pred</a:t>
            </a:r>
            <a:r>
              <a:rPr lang="en-US" altLang="en-US" u="sng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for t1 in outer: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for t2 in inner: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if p(t1,t2)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i-FI" altLang="en-US" dirty="0">
                <a:ea typeface="ＭＳ Ｐゴシック" panose="020B0600070205080204" pitchFamily="34" charset="-128"/>
              </a:rPr>
              <a:t>			emit join(t1,t2)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59FF4-2E28-DA45-9A8B-EDB4A798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2297113"/>
            <a:ext cx="33369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Arial" panose="020B0604020202020204" pitchFamily="34" charset="0"/>
              </a:rPr>
              <a:t>Problem</a:t>
            </a:r>
            <a:r>
              <a:rPr lang="en-US" altLang="en-US" sz="1800">
                <a:latin typeface="Arial" panose="020B060402020202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</a:t>
            </a:r>
            <a:r>
              <a:rPr lang="en-US" altLang="en-US" sz="1800" i="1">
                <a:latin typeface="Arial" panose="020B0604020202020204" pitchFamily="34" charset="0"/>
              </a:rPr>
              <a:t>inner</a:t>
            </a:r>
            <a:r>
              <a:rPr lang="en-US" altLang="en-US" sz="1800">
                <a:latin typeface="Arial" panose="020B0604020202020204" pitchFamily="34" charset="0"/>
              </a:rPr>
              <a:t> is a sub-query, e.g.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  ⨝ </a:t>
            </a:r>
            <a:r>
              <a:rPr lang="en-US" altLang="en-US" sz="1800" baseline="-25000"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D, have to continually recompute it, or store it to disk (</a:t>
            </a:r>
            <a:r>
              <a:rPr lang="en-US" altLang="en-US" sz="1800" i="1">
                <a:latin typeface="Arial" panose="020B0604020202020204" pitchFamily="34" charset="0"/>
              </a:rPr>
              <a:t>materialize</a:t>
            </a:r>
            <a:r>
              <a:rPr lang="en-US" altLang="en-US" sz="1800">
                <a:latin typeface="Arial" panose="020B0604020202020204" pitchFamily="34" charset="0"/>
              </a:rPr>
              <a:t> it)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If </a:t>
            </a:r>
            <a:r>
              <a:rPr lang="en-US" altLang="en-US" sz="1800" i="1">
                <a:latin typeface="Arial" panose="020B0604020202020204" pitchFamily="34" charset="0"/>
              </a:rPr>
              <a:t>inner</a:t>
            </a:r>
            <a:r>
              <a:rPr lang="en-US" altLang="en-US" sz="1800">
                <a:latin typeface="Arial" panose="020B0604020202020204" pitchFamily="34" charset="0"/>
              </a:rPr>
              <a:t> is just a base relation (e.g., C or D), then no need for additional materialization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3898-FC12-9B46-9603-D528541E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460D-5E52-D240-B4DA-C607A2DF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query plan?</a:t>
            </a:r>
          </a:p>
          <a:p>
            <a:pPr lvl="1"/>
            <a:r>
              <a:rPr lang="en-US" dirty="0"/>
              <a:t>Cost Estimation</a:t>
            </a:r>
          </a:p>
          <a:p>
            <a:r>
              <a:rPr lang="en-US" dirty="0"/>
              <a:t>Buffer Management</a:t>
            </a:r>
          </a:p>
          <a:p>
            <a:r>
              <a:rPr lang="en-US" dirty="0"/>
              <a:t>Postgres Examples</a:t>
            </a:r>
          </a:p>
        </p:txBody>
      </p:sp>
    </p:spTree>
    <p:extLst>
      <p:ext uri="{BB962C8B-B14F-4D97-AF65-F5344CB8AC3E}">
        <p14:creationId xmlns:p14="http://schemas.microsoft.com/office/powerpoint/2010/main" val="221035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2ECF9AF0-B476-194D-A2B3-D6AD34A5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Cost Estimation</a:t>
            </a:r>
          </a:p>
        </p:txBody>
      </p:sp>
      <p:sp>
        <p:nvSpPr>
          <p:cNvPr id="19458" name="TextBox 3">
            <a:extLst>
              <a:ext uri="{FF2B5EF4-FFF2-40B4-BE49-F238E27FC236}">
                <a16:creationId xmlns:a16="http://schemas.microsoft.com/office/drawing/2014/main" id="{C240B3C1-5D66-2144-A6F1-39E54ECF6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092450"/>
            <a:ext cx="1008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eno=eno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DF921384-AABF-A241-BE31-723114DB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4254500"/>
            <a:ext cx="6953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⨝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dno=dno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TextBox 5">
            <a:extLst>
              <a:ext uri="{FF2B5EF4-FFF2-40B4-BE49-F238E27FC236}">
                <a16:creationId xmlns:a16="http://schemas.microsoft.com/office/drawing/2014/main" id="{CF5BC7F0-6A3A-E142-9C41-BB3CC5B2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6253163"/>
            <a:ext cx="4714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dept</a:t>
            </a:r>
          </a:p>
        </p:txBody>
      </p:sp>
      <p:sp>
        <p:nvSpPr>
          <p:cNvPr id="19461" name="TextBox 6">
            <a:extLst>
              <a:ext uri="{FF2B5EF4-FFF2-40B4-BE49-F238E27FC236}">
                <a16:creationId xmlns:a16="http://schemas.microsoft.com/office/drawing/2014/main" id="{595E2FB0-FF11-3845-AF2C-4227A57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243638"/>
            <a:ext cx="519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emp</a:t>
            </a: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7B003254-785C-5B43-A5D6-0D870C90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203700"/>
            <a:ext cx="434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kids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306693FE-674D-AA47-9B4D-0E117DD9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230813"/>
            <a:ext cx="11160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name=‘eecs’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TextBox 9">
            <a:extLst>
              <a:ext uri="{FF2B5EF4-FFF2-40B4-BE49-F238E27FC236}">
                <a16:creationId xmlns:a16="http://schemas.microsoft.com/office/drawing/2014/main" id="{8AEA2E6C-100D-C64E-82D1-4F08405C0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5248275"/>
            <a:ext cx="78898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sal&gt;50k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C950B-500E-E649-B0B1-03881E4A8740}"/>
              </a:ext>
            </a:extLst>
          </p:cNvPr>
          <p:cNvCxnSpPr>
            <a:cxnSpLocks noChangeShapeType="1"/>
            <a:stCxn id="19460" idx="0"/>
            <a:endCxn id="19463" idx="2"/>
          </p:cNvCxnSpPr>
          <p:nvPr/>
        </p:nvCxnSpPr>
        <p:spPr bwMode="auto">
          <a:xfrm flipH="1" flipV="1">
            <a:off x="1055688" y="5722938"/>
            <a:ext cx="12700" cy="530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2124B4-503E-3C4A-96ED-2B57C7E201D6}"/>
              </a:ext>
            </a:extLst>
          </p:cNvPr>
          <p:cNvCxnSpPr>
            <a:cxnSpLocks noChangeShapeType="1"/>
            <a:stCxn id="19463" idx="0"/>
            <a:endCxn id="19459" idx="2"/>
          </p:cNvCxnSpPr>
          <p:nvPr/>
        </p:nvCxnSpPr>
        <p:spPr bwMode="auto">
          <a:xfrm flipV="1">
            <a:off x="1055688" y="4960938"/>
            <a:ext cx="869950" cy="2698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96F1E-3692-964D-A08B-EE9A82E8C771}"/>
              </a:ext>
            </a:extLst>
          </p:cNvPr>
          <p:cNvCxnSpPr>
            <a:cxnSpLocks noChangeShapeType="1"/>
            <a:stCxn id="19464" idx="0"/>
            <a:endCxn id="19459" idx="2"/>
          </p:cNvCxnSpPr>
          <p:nvPr/>
        </p:nvCxnSpPr>
        <p:spPr bwMode="auto">
          <a:xfrm flipH="1" flipV="1">
            <a:off x="1925638" y="4960938"/>
            <a:ext cx="719137" cy="2873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3BEFE2-42DE-3742-BC29-7DB78E5CEFE5}"/>
              </a:ext>
            </a:extLst>
          </p:cNvPr>
          <p:cNvCxnSpPr>
            <a:cxnSpLocks noChangeShapeType="1"/>
            <a:stCxn id="19459" idx="0"/>
            <a:endCxn id="19458" idx="2"/>
          </p:cNvCxnSpPr>
          <p:nvPr/>
        </p:nvCxnSpPr>
        <p:spPr bwMode="auto">
          <a:xfrm flipV="1">
            <a:off x="1925638" y="3800475"/>
            <a:ext cx="823912" cy="4540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763439-65A3-D848-84B0-162B8B9C27A7}"/>
              </a:ext>
            </a:extLst>
          </p:cNvPr>
          <p:cNvCxnSpPr>
            <a:cxnSpLocks noChangeShapeType="1"/>
            <a:stCxn id="19462" idx="0"/>
            <a:endCxn id="19458" idx="2"/>
          </p:cNvCxnSpPr>
          <p:nvPr/>
        </p:nvCxnSpPr>
        <p:spPr bwMode="auto">
          <a:xfrm flipH="1" flipV="1">
            <a:off x="2749550" y="3800475"/>
            <a:ext cx="744538" cy="4032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0" name="TextBox 20">
            <a:extLst>
              <a:ext uri="{FF2B5EF4-FFF2-40B4-BE49-F238E27FC236}">
                <a16:creationId xmlns:a16="http://schemas.microsoft.com/office/drawing/2014/main" id="{CFD2AE2B-2B4F-1C4C-8623-099C35CA6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0" y="806450"/>
            <a:ext cx="1223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en-US" sz="3600">
                <a:latin typeface="Arial" panose="020B0604020202020204" pitchFamily="34" charset="0"/>
              </a:rPr>
              <a:t>Π</a:t>
            </a:r>
            <a:r>
              <a:rPr lang="en-US" altLang="en-US" sz="1800" baseline="-25000">
                <a:latin typeface="Arial" panose="020B0604020202020204" pitchFamily="34" charset="0"/>
              </a:rPr>
              <a:t>ename,count</a:t>
            </a:r>
            <a:endParaRPr lang="en-US" altLang="en-US" sz="3600" baseline="-25000">
              <a:latin typeface="Arial" panose="020B0604020202020204" pitchFamily="34" charset="0"/>
            </a:endParaRPr>
          </a:p>
        </p:txBody>
      </p:sp>
      <p:sp>
        <p:nvSpPr>
          <p:cNvPr id="19471" name="TextBox 21">
            <a:extLst>
              <a:ext uri="{FF2B5EF4-FFF2-40B4-BE49-F238E27FC236}">
                <a16:creationId xmlns:a16="http://schemas.microsoft.com/office/drawing/2014/main" id="{D70D215B-CED0-354E-9651-0BD0776F6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249488"/>
            <a:ext cx="25638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𝛂</a:t>
            </a:r>
            <a:r>
              <a:rPr lang="en-US" altLang="en-US" sz="2000" baseline="-25000">
                <a:latin typeface="Arial" panose="020B0604020202020204" pitchFamily="34" charset="0"/>
              </a:rPr>
              <a:t>agg:count(*), group by ename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472" name="TextBox 22">
            <a:extLst>
              <a:ext uri="{FF2B5EF4-FFF2-40B4-BE49-F238E27FC236}">
                <a16:creationId xmlns:a16="http://schemas.microsoft.com/office/drawing/2014/main" id="{BF486680-E80D-FA40-8C4D-5022A1EA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1541463"/>
            <a:ext cx="8921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𝛔</a:t>
            </a:r>
            <a:r>
              <a:rPr lang="en-US" altLang="en-US" sz="1800" baseline="-25000">
                <a:latin typeface="Arial" panose="020B0604020202020204" pitchFamily="34" charset="0"/>
              </a:rPr>
              <a:t>count &gt; 7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279A19-5F5F-3341-8600-0F228486BB21}"/>
              </a:ext>
            </a:extLst>
          </p:cNvPr>
          <p:cNvCxnSpPr>
            <a:cxnSpLocks noChangeShapeType="1"/>
            <a:stCxn id="19458" idx="0"/>
            <a:endCxn id="19471" idx="2"/>
          </p:cNvCxnSpPr>
          <p:nvPr/>
        </p:nvCxnSpPr>
        <p:spPr bwMode="auto">
          <a:xfrm flipV="1">
            <a:off x="2749550" y="2803525"/>
            <a:ext cx="487363" cy="2889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996A17-2145-F54F-92BC-EC02F68FCB19}"/>
              </a:ext>
            </a:extLst>
          </p:cNvPr>
          <p:cNvCxnSpPr>
            <a:cxnSpLocks noChangeShapeType="1"/>
            <a:stCxn id="19471" idx="0"/>
            <a:endCxn id="19472" idx="2"/>
          </p:cNvCxnSpPr>
          <p:nvPr/>
        </p:nvCxnSpPr>
        <p:spPr bwMode="auto">
          <a:xfrm flipV="1">
            <a:off x="3236913" y="2033588"/>
            <a:ext cx="1587" cy="2159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1D5EDD-A8F4-2348-A139-BC603BB88CDF}"/>
              </a:ext>
            </a:extLst>
          </p:cNvPr>
          <p:cNvCxnSpPr>
            <a:cxnSpLocks noChangeShapeType="1"/>
            <a:stCxn id="19472" idx="0"/>
            <a:endCxn id="19470" idx="2"/>
          </p:cNvCxnSpPr>
          <p:nvPr/>
        </p:nvCxnSpPr>
        <p:spPr bwMode="auto">
          <a:xfrm flipH="1" flipV="1">
            <a:off x="3233738" y="1360488"/>
            <a:ext cx="4762" cy="1809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94A26B-D6A6-7E47-BD10-4ABC9315A809}"/>
              </a:ext>
            </a:extLst>
          </p:cNvPr>
          <p:cNvCxnSpPr>
            <a:cxnSpLocks noChangeShapeType="1"/>
            <a:stCxn id="19461" idx="0"/>
            <a:endCxn id="19464" idx="2"/>
          </p:cNvCxnSpPr>
          <p:nvPr/>
        </p:nvCxnSpPr>
        <p:spPr bwMode="auto">
          <a:xfrm flipH="1" flipV="1">
            <a:off x="2644775" y="5741988"/>
            <a:ext cx="12700" cy="5016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A48F61-AC38-5545-9BE0-76BDE7017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848" y="1083469"/>
            <a:ext cx="36433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Query optimization goal: find plan that has lowest cost?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What is cost?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C92591-FEC5-AA4A-B7DF-F8E2C75800A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79788"/>
            <a:ext cx="1882775" cy="1227137"/>
            <a:chOff x="381001" y="3379695"/>
            <a:chExt cx="1882588" cy="1228000"/>
          </a:xfrm>
        </p:grpSpPr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8EA5AA0E-5B6C-4947-99F0-1AAC10BE9152}"/>
                </a:ext>
              </a:extLst>
            </p:cNvPr>
            <p:cNvCxnSpPr>
              <a:cxnSpLocks noChangeShapeType="1"/>
              <a:stCxn id="19458" idx="1"/>
              <a:endCxn id="19459" idx="1"/>
            </p:cNvCxnSpPr>
            <p:nvPr/>
          </p:nvCxnSpPr>
          <p:spPr bwMode="auto">
            <a:xfrm rot="10800000" flipV="1">
              <a:off x="1577857" y="3446417"/>
              <a:ext cx="668272" cy="1161278"/>
            </a:xfrm>
            <a:prstGeom prst="curvedConnector3">
              <a:avLst>
                <a:gd name="adj1" fmla="val 132213"/>
              </a:avLst>
            </a:prstGeom>
            <a:noFill/>
            <a:ln w="60325">
              <a:solidFill>
                <a:srgbClr val="77933C"/>
              </a:solidFill>
              <a:round/>
              <a:headEnd type="stealth" w="lg" len="lg"/>
              <a:tailEnd type="stealth" w="lg" len="lg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2" name="TextBox 57">
              <a:extLst>
                <a:ext uri="{FF2B5EF4-FFF2-40B4-BE49-F238E27FC236}">
                  <a16:creationId xmlns:a16="http://schemas.microsoft.com/office/drawing/2014/main" id="{BFC5A57D-BCCC-C948-A69D-17AA57F7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1" y="3379695"/>
              <a:ext cx="18825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Order?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8F0439-B7A5-DD47-A1FE-EF3E5EED9749}"/>
              </a:ext>
            </a:extLst>
          </p:cNvPr>
          <p:cNvSpPr txBox="1"/>
          <p:nvPr/>
        </p:nvSpPr>
        <p:spPr>
          <a:xfrm>
            <a:off x="4748848" y="3603535"/>
            <a:ext cx="2491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 I/O (Pages Read)</a:t>
            </a:r>
          </a:p>
          <a:p>
            <a:r>
              <a:rPr lang="en-US" dirty="0"/>
              <a:t>Memory Accesses</a:t>
            </a:r>
          </a:p>
          <a:p>
            <a:r>
              <a:rPr lang="en-US" dirty="0"/>
              <a:t>CPU Cycles</a:t>
            </a:r>
          </a:p>
          <a:p>
            <a:r>
              <a:rPr lang="en-US" dirty="0"/>
              <a:t>Comparisons</a:t>
            </a:r>
          </a:p>
          <a:p>
            <a:r>
              <a:rPr lang="en-US" dirty="0"/>
              <a:t>Records Processed</a:t>
            </a:r>
          </a:p>
        </p:txBody>
      </p:sp>
    </p:spTree>
    <p:extLst>
      <p:ext uri="{BB962C8B-B14F-4D97-AF65-F5344CB8AC3E}">
        <p14:creationId xmlns:p14="http://schemas.microsoft.com/office/powerpoint/2010/main" val="5631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D60D-083E-0944-BDD3-8906EB4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2B3A5-3CFA-5741-8000-BF9D7D4C9E53}"/>
              </a:ext>
            </a:extLst>
          </p:cNvPr>
          <p:cNvSpPr/>
          <p:nvPr/>
        </p:nvSpPr>
        <p:spPr>
          <a:xfrm>
            <a:off x="1743075" y="2495569"/>
            <a:ext cx="1062990" cy="628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A2476-2EEA-BD48-992C-8620B1D18D46}"/>
              </a:ext>
            </a:extLst>
          </p:cNvPr>
          <p:cNvSpPr/>
          <p:nvPr/>
        </p:nvSpPr>
        <p:spPr>
          <a:xfrm>
            <a:off x="1743075" y="3152477"/>
            <a:ext cx="1062990" cy="314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7C63A-413A-1247-B8F7-02179B5E79FB}"/>
              </a:ext>
            </a:extLst>
          </p:cNvPr>
          <p:cNvSpPr/>
          <p:nvPr/>
        </p:nvSpPr>
        <p:spPr>
          <a:xfrm>
            <a:off x="1743075" y="3612216"/>
            <a:ext cx="2594610" cy="314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58968-9906-B048-B1AA-418A258F977D}"/>
              </a:ext>
            </a:extLst>
          </p:cNvPr>
          <p:cNvSpPr/>
          <p:nvPr/>
        </p:nvSpPr>
        <p:spPr>
          <a:xfrm>
            <a:off x="3274695" y="2495569"/>
            <a:ext cx="1062990" cy="628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2832E4-1B64-DD42-9E3E-0D7169D18F21}"/>
              </a:ext>
            </a:extLst>
          </p:cNvPr>
          <p:cNvSpPr/>
          <p:nvPr/>
        </p:nvSpPr>
        <p:spPr>
          <a:xfrm>
            <a:off x="3274695" y="3152477"/>
            <a:ext cx="1062990" cy="314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FA3D4F-1194-C247-AAA6-7BDF99C5C688}"/>
              </a:ext>
            </a:extLst>
          </p:cNvPr>
          <p:cNvSpPr/>
          <p:nvPr/>
        </p:nvSpPr>
        <p:spPr>
          <a:xfrm>
            <a:off x="4806315" y="2523827"/>
            <a:ext cx="1062990" cy="628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BF545-8DA7-224A-BCF1-8FC0DE7935AD}"/>
              </a:ext>
            </a:extLst>
          </p:cNvPr>
          <p:cNvSpPr/>
          <p:nvPr/>
        </p:nvSpPr>
        <p:spPr>
          <a:xfrm>
            <a:off x="4806315" y="3180735"/>
            <a:ext cx="1062990" cy="314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 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F5FCA-3444-734E-89F1-0ED88FAE6CD2}"/>
              </a:ext>
            </a:extLst>
          </p:cNvPr>
          <p:cNvSpPr/>
          <p:nvPr/>
        </p:nvSpPr>
        <p:spPr>
          <a:xfrm>
            <a:off x="4806315" y="3640474"/>
            <a:ext cx="2594610" cy="314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AB982-7E99-F84A-B38B-0614480E4F2B}"/>
              </a:ext>
            </a:extLst>
          </p:cNvPr>
          <p:cNvSpPr/>
          <p:nvPr/>
        </p:nvSpPr>
        <p:spPr>
          <a:xfrm>
            <a:off x="6337935" y="2523827"/>
            <a:ext cx="1062990" cy="6286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09184-ED70-0D40-B1A9-475DDAED51E7}"/>
              </a:ext>
            </a:extLst>
          </p:cNvPr>
          <p:cNvSpPr/>
          <p:nvPr/>
        </p:nvSpPr>
        <p:spPr>
          <a:xfrm>
            <a:off x="6337935" y="3180735"/>
            <a:ext cx="1062990" cy="3143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L1 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7BCFE7-A099-D84B-AE47-5D0DB0A9100B}"/>
              </a:ext>
            </a:extLst>
          </p:cNvPr>
          <p:cNvSpPr/>
          <p:nvPr/>
        </p:nvSpPr>
        <p:spPr>
          <a:xfrm>
            <a:off x="1743075" y="4128471"/>
            <a:ext cx="5657850" cy="31432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7C1A5B-8006-624A-ADF5-8E72496A8812}"/>
              </a:ext>
            </a:extLst>
          </p:cNvPr>
          <p:cNvSpPr/>
          <p:nvPr/>
        </p:nvSpPr>
        <p:spPr>
          <a:xfrm>
            <a:off x="1743075" y="5104465"/>
            <a:ext cx="5657850" cy="314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218EB-AF80-0647-A1BC-528CFE1D2682}"/>
              </a:ext>
            </a:extLst>
          </p:cNvPr>
          <p:cNvSpPr txBox="1"/>
          <p:nvPr/>
        </p:nvSpPr>
        <p:spPr>
          <a:xfrm>
            <a:off x="3714918" y="4592482"/>
            <a:ext cx="171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B1DE5-BE46-8142-9B8E-BBC5B0FEF8C8}"/>
              </a:ext>
            </a:extLst>
          </p:cNvPr>
          <p:cNvSpPr txBox="1"/>
          <p:nvPr/>
        </p:nvSpPr>
        <p:spPr>
          <a:xfrm>
            <a:off x="7637929" y="3124219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KB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26446-1C8D-A244-BA14-B3655566C5CF}"/>
              </a:ext>
            </a:extLst>
          </p:cNvPr>
          <p:cNvSpPr txBox="1"/>
          <p:nvPr/>
        </p:nvSpPr>
        <p:spPr>
          <a:xfrm>
            <a:off x="7637929" y="3640474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KB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777111-8AEC-2447-97E7-1C415D77ADB0}"/>
              </a:ext>
            </a:extLst>
          </p:cNvPr>
          <p:cNvSpPr txBox="1"/>
          <p:nvPr/>
        </p:nvSpPr>
        <p:spPr>
          <a:xfrm>
            <a:off x="7656419" y="4128471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MB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834C3-00D2-AA4B-B119-FDFC190FF817}"/>
              </a:ext>
            </a:extLst>
          </p:cNvPr>
          <p:cNvSpPr txBox="1"/>
          <p:nvPr/>
        </p:nvSpPr>
        <p:spPr>
          <a:xfrm>
            <a:off x="7656419" y="5104465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 GB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EF8EEA-64C8-3E48-B97C-610E828342E6}"/>
              </a:ext>
            </a:extLst>
          </p:cNvPr>
          <p:cNvSpPr txBox="1"/>
          <p:nvPr/>
        </p:nvSpPr>
        <p:spPr>
          <a:xfrm>
            <a:off x="570995" y="3100832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E07003-A132-CA49-9972-2ECB4108CDFD}"/>
              </a:ext>
            </a:extLst>
          </p:cNvPr>
          <p:cNvSpPr txBox="1"/>
          <p:nvPr/>
        </p:nvSpPr>
        <p:spPr>
          <a:xfrm>
            <a:off x="563600" y="3575698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B4232-3162-5E44-91C8-B753372A8F41}"/>
              </a:ext>
            </a:extLst>
          </p:cNvPr>
          <p:cNvSpPr txBox="1"/>
          <p:nvPr/>
        </p:nvSpPr>
        <p:spPr>
          <a:xfrm>
            <a:off x="563599" y="4088050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36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D2E25-7EBC-FB44-A188-EEA0E58141C6}"/>
              </a:ext>
            </a:extLst>
          </p:cNvPr>
          <p:cNvSpPr txBox="1"/>
          <p:nvPr/>
        </p:nvSpPr>
        <p:spPr>
          <a:xfrm>
            <a:off x="440726" y="4827466"/>
            <a:ext cx="140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50-100ns</a:t>
            </a:r>
          </a:p>
          <a:p>
            <a:r>
              <a:rPr lang="en-US" dirty="0"/>
              <a:t>(~ 150-300 cycles)</a:t>
            </a:r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4BCB0448-1972-BB4E-8553-F769FCA96C97}"/>
              </a:ext>
            </a:extLst>
          </p:cNvPr>
          <p:cNvSpPr/>
          <p:nvPr/>
        </p:nvSpPr>
        <p:spPr>
          <a:xfrm>
            <a:off x="3544309" y="5863310"/>
            <a:ext cx="1262006" cy="8337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SSD (Flash) Disk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FD3E6-AFCC-914A-84B6-3B66E15D230D}"/>
              </a:ext>
            </a:extLst>
          </p:cNvPr>
          <p:cNvSpPr txBox="1"/>
          <p:nvPr/>
        </p:nvSpPr>
        <p:spPr>
          <a:xfrm>
            <a:off x="7637928" y="6080459"/>
            <a:ext cx="1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TB</a:t>
            </a:r>
          </a:p>
        </p:txBody>
      </p:sp>
    </p:spTree>
    <p:extLst>
      <p:ext uri="{BB962C8B-B14F-4D97-AF65-F5344CB8AC3E}">
        <p14:creationId xmlns:p14="http://schemas.microsoft.com/office/powerpoint/2010/main" val="19053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8105-0B4D-A54D-B5F9-02763D0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lang="en-US" dirty="0"/>
              <a:t>Bandwidth vs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E0B3-C3F5-AB46-8493-3E8FC02E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66018"/>
            <a:ext cx="9144001" cy="452596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access latency often high relative to the rate device can stream data sequentially (bandwidth)</a:t>
            </a:r>
          </a:p>
          <a:p>
            <a:endParaRPr lang="en-US" dirty="0"/>
          </a:p>
          <a:p>
            <a:r>
              <a:rPr lang="en-US" dirty="0"/>
              <a:t>RAM:  50 ns per 16 B cache line 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random access bandwidth of 16 * 1/5x10</a:t>
            </a:r>
            <a:r>
              <a:rPr lang="en-US" sz="2400" baseline="30000" dirty="0">
                <a:sym typeface="Wingdings" pitchFamily="2" charset="2"/>
              </a:rPr>
              <a:t>-8 </a:t>
            </a:r>
            <a:r>
              <a:rPr lang="en-US" sz="2400" dirty="0">
                <a:sym typeface="Wingdings" pitchFamily="2" charset="2"/>
              </a:rPr>
              <a:t>= 320 MB / sec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If streaming sequentially, bandwidth 20-40 GB/sec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Flash disk: 250 us per 4K page</a:t>
            </a:r>
          </a:p>
          <a:p>
            <a:pPr lvl="1"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Random access bandwidth of 4K * 1/2.5x10</a:t>
            </a:r>
            <a:r>
              <a:rPr lang="en-US" sz="2400" baseline="30000" dirty="0">
                <a:sym typeface="Wingdings" pitchFamily="2" charset="2"/>
              </a:rPr>
              <a:t>-4</a:t>
            </a:r>
            <a:r>
              <a:rPr lang="en-US" sz="2400" dirty="0">
                <a:sym typeface="Wingdings" pitchFamily="2" charset="2"/>
              </a:rPr>
              <a:t>= 16 MB / sec</a:t>
            </a:r>
          </a:p>
          <a:p>
            <a:pPr marL="457200" lvl="1" indent="0">
              <a:buNone/>
            </a:pPr>
            <a:r>
              <a:rPr lang="en-US" sz="2400" dirty="0">
                <a:sym typeface="Wingdings" pitchFamily="2" charset="2"/>
              </a:rPr>
              <a:t>If streaming sequentially, bandwidth 2+ GB/sec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7E43B-3A90-3646-8A4D-889B04188B6E}"/>
              </a:ext>
            </a:extLst>
          </p:cNvPr>
          <p:cNvSpPr/>
          <p:nvPr/>
        </p:nvSpPr>
        <p:spPr>
          <a:xfrm>
            <a:off x="5721722" y="2875001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(100x difference)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C68702-6205-904C-8C2B-8C9FD22DBE93}"/>
              </a:ext>
            </a:extLst>
          </p:cNvPr>
          <p:cNvSpPr/>
          <p:nvPr/>
        </p:nvSpPr>
        <p:spPr>
          <a:xfrm>
            <a:off x="5829297" y="4926256"/>
            <a:ext cx="2373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(125x difference)</a:t>
            </a:r>
          </a:p>
        </p:txBody>
      </p:sp>
    </p:spTree>
    <p:extLst>
      <p:ext uri="{BB962C8B-B14F-4D97-AF65-F5344CB8AC3E}">
        <p14:creationId xmlns:p14="http://schemas.microsoft.com/office/powerpoint/2010/main" val="350976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BE5F-8071-FD45-975D-53FBDD70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v Latency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6E62-120D-B044-A81E-059D6B2B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164976"/>
            <a:ext cx="8592670" cy="4525963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Spinning disk: 10 </a:t>
            </a:r>
            <a:r>
              <a:rPr lang="en-US" sz="2800" dirty="0" err="1">
                <a:sym typeface="Wingdings" pitchFamily="2" charset="2"/>
              </a:rPr>
              <a:t>ms</a:t>
            </a:r>
            <a:r>
              <a:rPr lang="en-US" sz="2800" dirty="0">
                <a:sym typeface="Wingdings" pitchFamily="2" charset="2"/>
              </a:rPr>
              <a:t> latency vs 100 MB seq bandwidth</a:t>
            </a:r>
          </a:p>
          <a:p>
            <a:pPr lvl="1"/>
            <a:r>
              <a:rPr lang="en-US" sz="2400" dirty="0">
                <a:sym typeface="Wingdings" pitchFamily="2" charset="2"/>
              </a:rPr>
              <a:t>Random access BW per 4KB page = 400 KB/sec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Local network: 100 us latency vs 10 GB seq bandwidth</a:t>
            </a:r>
          </a:p>
          <a:p>
            <a:pPr lvl="1"/>
            <a:r>
              <a:rPr lang="en-US" sz="2400" dirty="0">
                <a:sym typeface="Wingdings" pitchFamily="2" charset="2"/>
              </a:rPr>
              <a:t>Random access BW per byte = 10K / sec</a:t>
            </a:r>
          </a:p>
          <a:p>
            <a:pPr lvl="1"/>
            <a:endParaRPr lang="en-US" sz="24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Wide area net: 10 </a:t>
            </a:r>
            <a:r>
              <a:rPr lang="en-US" sz="2800" dirty="0" err="1">
                <a:sym typeface="Wingdings" pitchFamily="2" charset="2"/>
              </a:rPr>
              <a:t>ms</a:t>
            </a:r>
            <a:r>
              <a:rPr lang="en-US" sz="2800" dirty="0">
                <a:sym typeface="Wingdings" pitchFamily="2" charset="2"/>
              </a:rPr>
              <a:t> latency vs 1 GB seq bandwidth</a:t>
            </a:r>
          </a:p>
          <a:p>
            <a:pPr lvl="1"/>
            <a:r>
              <a:rPr lang="en-US" sz="2400" dirty="0">
                <a:sym typeface="Wingdings" pitchFamily="2" charset="2"/>
              </a:rPr>
              <a:t>Random access BW per byte = 100 B / sec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34ADC-C64D-C742-B17C-6850109F1E75}"/>
              </a:ext>
            </a:extLst>
          </p:cNvPr>
          <p:cNvSpPr/>
          <p:nvPr/>
        </p:nvSpPr>
        <p:spPr>
          <a:xfrm>
            <a:off x="6084792" y="1795644"/>
            <a:ext cx="2437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(250x difference)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21553-6D05-2449-B2F9-1298AB3FC9C8}"/>
              </a:ext>
            </a:extLst>
          </p:cNvPr>
          <p:cNvSpPr/>
          <p:nvPr/>
        </p:nvSpPr>
        <p:spPr>
          <a:xfrm>
            <a:off x="6084791" y="3244334"/>
            <a:ext cx="2309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(1Mx difference)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8C2C5-0E8E-F34C-8D48-2A84A2F2A9BE}"/>
              </a:ext>
            </a:extLst>
          </p:cNvPr>
          <p:cNvSpPr/>
          <p:nvPr/>
        </p:nvSpPr>
        <p:spPr>
          <a:xfrm>
            <a:off x="6084790" y="4598304"/>
            <a:ext cx="2565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(100Mx difference)</a:t>
            </a:r>
          </a:p>
        </p:txBody>
      </p:sp>
    </p:spTree>
    <p:extLst>
      <p:ext uri="{BB962C8B-B14F-4D97-AF65-F5344CB8AC3E}">
        <p14:creationId xmlns:p14="http://schemas.microsoft.com/office/powerpoint/2010/main" val="31016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BE87-A51A-814F-9F5F-E2767509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09456"/>
            <a:ext cx="8229600" cy="1143000"/>
          </a:xfrm>
        </p:spPr>
        <p:txBody>
          <a:bodyPr/>
          <a:lstStyle/>
          <a:p>
            <a:r>
              <a:rPr lang="en-US" dirty="0"/>
              <a:t>Important Numbers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DBA2DCB-D9B8-FA42-9F6A-A4E8099E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580643"/>
              </p:ext>
            </p:extLst>
          </p:nvPr>
        </p:nvGraphicFramePr>
        <p:xfrm>
          <a:off x="551329" y="814886"/>
          <a:ext cx="8229600" cy="60431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17258">
                  <a:extLst>
                    <a:ext uri="{9D8B030D-6E8A-4147-A177-3AD203B41FA5}">
                      <a16:colId xmlns:a16="http://schemas.microsoft.com/office/drawing/2014/main" val="3201705458"/>
                    </a:ext>
                  </a:extLst>
                </a:gridCol>
                <a:gridCol w="4612342">
                  <a:extLst>
                    <a:ext uri="{9D8B030D-6E8A-4147-A177-3AD203B41FA5}">
                      <a16:colId xmlns:a16="http://schemas.microsoft.com/office/drawing/2014/main" val="4107674827"/>
                    </a:ext>
                  </a:extLst>
                </a:gridCol>
              </a:tblGrid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CPU Cycles /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 Billion (.5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latency)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590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L1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(4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96385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(12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94195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nsec</a:t>
                      </a:r>
                      <a:r>
                        <a:rPr lang="en-US" dirty="0"/>
                        <a:t> (36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49502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Main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– 100 ns (150-300 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24296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Sequential Mem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20-40+ GB/sec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59706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SSD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250+ </a:t>
                      </a:r>
                      <a:r>
                        <a:rPr lang="en-US" dirty="0" err="1"/>
                        <a:t>usec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56651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SSD Seq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2-4 + GB/sec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779789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HD (spinning disk)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247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HD Seq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100+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91609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Local Net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– 100 </a:t>
                      </a:r>
                      <a:r>
                        <a:rPr lang="en-US" dirty="0" err="1"/>
                        <a:t>usec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83662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Local Net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40 Gbit 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1623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Wide Area Net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– 100 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51047"/>
                  </a:ext>
                </a:extLst>
              </a:tr>
              <a:tr h="431651">
                <a:tc>
                  <a:txBody>
                    <a:bodyPr/>
                    <a:lstStyle/>
                    <a:p>
                      <a:r>
                        <a:rPr lang="en-US" dirty="0"/>
                        <a:t>Wide Area Net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– 1 Gbit /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1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35FE68BC-F11B-6543-BC9F-685F107C1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SimpleDB Overview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320105F-9544-6F44-9F90-BF3D3AAF7EC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6800" rIns="90000" bIns="46800"/>
          <a:lstStyle/>
          <a:p>
            <a:pPr marL="0" indent="0" algn="ctr" eaLnBrk="1" hangingPunct="1">
              <a:lnSpc>
                <a:spcPct val="93000"/>
              </a:lnSpc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3/3/2021</a:t>
            </a:r>
          </a:p>
        </p:txBody>
      </p:sp>
    </p:spTree>
    <p:extLst>
      <p:ext uri="{BB962C8B-B14F-4D97-AF65-F5344CB8AC3E}">
        <p14:creationId xmlns:p14="http://schemas.microsoft.com/office/powerpoint/2010/main" val="2966989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6515-4693-C340-BE2B-62D74CC5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Cost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1E93-7D26-A04E-AC55-4675355A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612900"/>
            <a:ext cx="8877300" cy="4525963"/>
          </a:xfrm>
        </p:spPr>
        <p:txBody>
          <a:bodyPr/>
          <a:lstStyle/>
          <a:p>
            <a:r>
              <a:rPr lang="en-US" dirty="0"/>
              <a:t>Typically try to account for both CPU and I/O</a:t>
            </a:r>
          </a:p>
          <a:p>
            <a:pPr lvl="1"/>
            <a:r>
              <a:rPr lang="en-US" dirty="0"/>
              <a:t>I/O = ”input / output”, i.e., data access costs from disk</a:t>
            </a:r>
          </a:p>
          <a:p>
            <a:pPr lvl="1"/>
            <a:endParaRPr lang="en-US" dirty="0"/>
          </a:p>
          <a:p>
            <a:r>
              <a:rPr lang="en-US" dirty="0"/>
              <a:t>Database algorithms try to optimize for sequential access (to avoid massive random access penalties)</a:t>
            </a:r>
          </a:p>
          <a:p>
            <a:endParaRPr lang="en-US" dirty="0"/>
          </a:p>
          <a:p>
            <a:r>
              <a:rPr lang="en-US" dirty="0"/>
              <a:t>Simplified cost model for 6.814/6.830: </a:t>
            </a:r>
          </a:p>
          <a:p>
            <a:pPr marL="457200" lvl="1" indent="0">
              <a:buNone/>
            </a:pPr>
            <a:r>
              <a:rPr lang="en-US" dirty="0"/>
              <a:t># seeks (random I/</a:t>
            </a:r>
            <a:r>
              <a:rPr lang="en-US" dirty="0" err="1"/>
              <a:t>Os</a:t>
            </a:r>
            <a:r>
              <a:rPr lang="en-US" dirty="0"/>
              <a:t>) x random I/O time + </a:t>
            </a:r>
          </a:p>
          <a:p>
            <a:pPr marL="457200" lvl="1" indent="0">
              <a:buNone/>
            </a:pPr>
            <a:r>
              <a:rPr lang="en-US" dirty="0"/>
              <a:t>	sequential bytes read x sequential B/W</a:t>
            </a:r>
          </a:p>
        </p:txBody>
      </p:sp>
    </p:spTree>
    <p:extLst>
      <p:ext uri="{BB962C8B-B14F-4D97-AF65-F5344CB8AC3E}">
        <p14:creationId xmlns:p14="http://schemas.microsoft.com/office/powerpoint/2010/main" val="2321974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B60-B3CB-4349-9535-095A3DA6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9D64C-B430-9445-82D1-CA18376A8D4F}"/>
              </a:ext>
            </a:extLst>
          </p:cNvPr>
          <p:cNvGrpSpPr/>
          <p:nvPr/>
        </p:nvGrpSpPr>
        <p:grpSpPr>
          <a:xfrm>
            <a:off x="730278" y="3296181"/>
            <a:ext cx="2624792" cy="2494938"/>
            <a:chOff x="819148" y="3092450"/>
            <a:chExt cx="2892425" cy="38589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CC2F0E-B2D3-B540-AE3D-84F309555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2ED63-A4A2-9F43-A0D8-07484ED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97F1B1-0F8B-794E-87AE-2345200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52ECE-54F2-2147-887D-0C3DCDCB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2C2A2-B332-A74C-B61D-D56A2E4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46B02-2BDB-A14E-AC6E-99421A258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4D8805-8A7F-044E-B90A-E30EDA239D7A}"/>
                </a:ext>
              </a:extLst>
            </p:cNvPr>
            <p:cNvCxnSpPr>
              <a:cxnSpLocks noChangeShapeType="1"/>
              <a:endCxn id="5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3574A-9DE2-874A-9510-BB4E7AF28148}"/>
                </a:ext>
              </a:extLst>
            </p:cNvPr>
            <p:cNvCxnSpPr>
              <a:cxnSpLocks noChangeShapeType="1"/>
              <a:stCxn id="10" idx="0"/>
              <a:endCxn id="5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E7CFB6-016F-5F44-8926-8665459F975F}"/>
                </a:ext>
              </a:extLst>
            </p:cNvPr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FE5BB-5119-B840-A691-ACEE98FBD6F1}"/>
                </a:ext>
              </a:extLst>
            </p:cNvPr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C682CA-6346-914A-BFCB-EB34591B88D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1C70BB-BE9E-F249-B5E4-2A00A825A8A3}"/>
              </a:ext>
            </a:extLst>
          </p:cNvPr>
          <p:cNvSpPr/>
          <p:nvPr/>
        </p:nvSpPr>
        <p:spPr>
          <a:xfrm>
            <a:off x="4572000" y="1769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7E7D79-96C3-8F49-A347-FD40733F05D0}"/>
              </a:ext>
            </a:extLst>
          </p:cNvPr>
          <p:cNvSpPr/>
          <p:nvPr/>
        </p:nvSpPr>
        <p:spPr>
          <a:xfrm>
            <a:off x="4636328" y="2800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D01A0A-A186-6F4C-8625-6BD473151504}"/>
              </a:ext>
            </a:extLst>
          </p:cNvPr>
          <p:cNvSpPr txBox="1"/>
          <p:nvPr/>
        </p:nvSpPr>
        <p:spPr>
          <a:xfrm>
            <a:off x="4636328" y="3903376"/>
            <a:ext cx="3443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Spinning Disk:</a:t>
            </a:r>
          </a:p>
          <a:p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/ random access page</a:t>
            </a:r>
          </a:p>
          <a:p>
            <a:r>
              <a:rPr lang="en-US" dirty="0"/>
              <a:t>100 MB/sec sequential B/W</a:t>
            </a:r>
          </a:p>
          <a:p>
            <a:endParaRPr lang="en-US" dirty="0"/>
          </a:p>
          <a:p>
            <a:r>
              <a:rPr lang="en-US" dirty="0"/>
              <a:t>Assume nested loops joins, no indexes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E08F3C-8EA1-2643-AB33-14457540B11A}"/>
              </a:ext>
            </a:extLst>
          </p:cNvPr>
          <p:cNvSpPr txBox="1"/>
          <p:nvPr/>
        </p:nvSpPr>
        <p:spPr>
          <a:xfrm>
            <a:off x="606838" y="469371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56B11-B24F-584B-826E-172928829299}"/>
              </a:ext>
            </a:extLst>
          </p:cNvPr>
          <p:cNvSpPr txBox="1"/>
          <p:nvPr/>
        </p:nvSpPr>
        <p:spPr>
          <a:xfrm>
            <a:off x="2409131" y="5147820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DF339-68EF-8541-992B-754019EE3B72}"/>
              </a:ext>
            </a:extLst>
          </p:cNvPr>
          <p:cNvSpPr txBox="1"/>
          <p:nvPr/>
        </p:nvSpPr>
        <p:spPr>
          <a:xfrm>
            <a:off x="2560160" y="4772220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20319-A227-3849-A036-300182D07F66}"/>
              </a:ext>
            </a:extLst>
          </p:cNvPr>
          <p:cNvSpPr txBox="1"/>
          <p:nvPr/>
        </p:nvSpPr>
        <p:spPr>
          <a:xfrm>
            <a:off x="2394335" y="4404274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87B365-F188-6845-84DE-09A736AE7AB7}"/>
              </a:ext>
            </a:extLst>
          </p:cNvPr>
          <p:cNvSpPr txBox="1"/>
          <p:nvPr/>
        </p:nvSpPr>
        <p:spPr>
          <a:xfrm>
            <a:off x="1297967" y="362285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47A2-6B41-A34F-857C-DE19230CB640}"/>
              </a:ext>
            </a:extLst>
          </p:cNvPr>
          <p:cNvSpPr txBox="1"/>
          <p:nvPr/>
        </p:nvSpPr>
        <p:spPr>
          <a:xfrm>
            <a:off x="2960344" y="3629777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43D4D-775C-9944-82AF-534783631322}"/>
              </a:ext>
            </a:extLst>
          </p:cNvPr>
          <p:cNvSpPr txBox="1"/>
          <p:nvPr/>
        </p:nvSpPr>
        <p:spPr>
          <a:xfrm>
            <a:off x="2248780" y="291908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C4A75-E792-4A42-80C3-97E014042ADF}"/>
              </a:ext>
            </a:extLst>
          </p:cNvPr>
          <p:cNvSpPr txBox="1"/>
          <p:nvPr/>
        </p:nvSpPr>
        <p:spPr>
          <a:xfrm>
            <a:off x="878551" y="1599839"/>
            <a:ext cx="362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emp, dept, kids</a:t>
            </a:r>
          </a:p>
          <a:p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 &gt; 10k</a:t>
            </a:r>
          </a:p>
          <a:p>
            <a:r>
              <a:rPr lang="en-US" dirty="0"/>
              <a:t>AND </a:t>
            </a:r>
            <a:r>
              <a:rPr lang="en-US" dirty="0" err="1"/>
              <a:t>emp.dno</a:t>
            </a:r>
            <a:r>
              <a:rPr lang="en-US" dirty="0"/>
              <a:t> = </a:t>
            </a:r>
            <a:r>
              <a:rPr lang="en-US" dirty="0" err="1"/>
              <a:t>dept.dno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emp.eid</a:t>
            </a:r>
            <a:r>
              <a:rPr lang="en-US" dirty="0"/>
              <a:t> = </a:t>
            </a:r>
            <a:r>
              <a:rPr lang="en-US" dirty="0" err="1"/>
              <a:t>kids.eid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3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882C-F74B-AF4D-9055-6E68FD73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w/ Simple Cost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BBE24-B46A-B947-A769-2C1F1B76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74" y="1271645"/>
            <a:ext cx="8229600" cy="130436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# seeks (random disk I/</a:t>
            </a:r>
            <a:r>
              <a:rPr lang="en-US" dirty="0" err="1"/>
              <a:t>Os</a:t>
            </a:r>
            <a:r>
              <a:rPr lang="en-US" dirty="0"/>
              <a:t>) x random I/O time + sequential bytes read / sequential disk B/W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9D76-6DAC-D042-8188-45F5FC07AC7C}"/>
              </a:ext>
            </a:extLst>
          </p:cNvPr>
          <p:cNvSpPr/>
          <p:nvPr/>
        </p:nvSpPr>
        <p:spPr>
          <a:xfrm>
            <a:off x="201174" y="226679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D7FCE-4DE5-0349-8E79-3EC3A8986C65}"/>
              </a:ext>
            </a:extLst>
          </p:cNvPr>
          <p:cNvSpPr/>
          <p:nvPr/>
        </p:nvSpPr>
        <p:spPr>
          <a:xfrm>
            <a:off x="1850202" y="22919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AF979-2744-7C41-8DF7-90B69D32A76A}"/>
              </a:ext>
            </a:extLst>
          </p:cNvPr>
          <p:cNvSpPr txBox="1"/>
          <p:nvPr/>
        </p:nvSpPr>
        <p:spPr>
          <a:xfrm>
            <a:off x="201174" y="3000093"/>
            <a:ext cx="3443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Spinning Disk:</a:t>
            </a:r>
          </a:p>
          <a:p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/ random access page</a:t>
            </a:r>
          </a:p>
          <a:p>
            <a:r>
              <a:rPr lang="en-US" sz="1400" dirty="0"/>
              <a:t>100 MB/sec sequential B/W</a:t>
            </a:r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0DD1B-E4CE-B34D-B570-459005297FCF}"/>
              </a:ext>
            </a:extLst>
          </p:cNvPr>
          <p:cNvGrpSpPr/>
          <p:nvPr/>
        </p:nvGrpSpPr>
        <p:grpSpPr>
          <a:xfrm>
            <a:off x="201174" y="4088424"/>
            <a:ext cx="2624792" cy="2494938"/>
            <a:chOff x="819148" y="3092450"/>
            <a:chExt cx="2892425" cy="38589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5EB7-5FCC-4A49-8F3C-D7131BD6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9EFF38-8E65-E741-90F2-BF0361B3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5FBDF4-DD1E-EB4A-9A8A-E2AD255D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B337A-0240-C24A-8024-D9B28132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7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0A0CE-12D9-B34E-BBC2-110360E1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45D9F-8E6E-1D4F-927C-C03BFAE1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47326-6A5E-7443-80C6-EF9558268857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B66CE-F02D-BD4B-98DD-6BDC570C41AC}"/>
                </a:ext>
              </a:extLst>
            </p:cNvPr>
            <p:cNvCxnSpPr>
              <a:cxnSpLocks noChangeShapeType="1"/>
              <a:stCxn id="14" idx="0"/>
              <a:endCxn id="10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E014E9-2C57-EF4C-A0E3-19CCCCE931EA}"/>
                </a:ext>
              </a:extLst>
            </p:cNvPr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3A3819-5F52-7F40-A7D1-02ADCEECDB9D}"/>
                </a:ext>
              </a:extLst>
            </p:cNvPr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3B6556-4703-C746-AD38-5662789D4847}"/>
                </a:ext>
              </a:extLst>
            </p:cNvPr>
            <p:cNvCxnSpPr>
              <a:cxnSpLocks noChangeShapeType="1"/>
              <a:stCxn id="12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79BF7D-7A9E-7844-A379-ED4B75604CE1}"/>
              </a:ext>
            </a:extLst>
          </p:cNvPr>
          <p:cNvSpPr txBox="1"/>
          <p:nvPr/>
        </p:nvSpPr>
        <p:spPr>
          <a:xfrm>
            <a:off x="4315974" y="3297836"/>
            <a:ext cx="43708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Dept is outer in NL Join:</a:t>
            </a:r>
          </a:p>
          <a:p>
            <a:r>
              <a:rPr lang="en-US" dirty="0"/>
              <a:t>	1 scan of dept</a:t>
            </a:r>
          </a:p>
          <a:p>
            <a:r>
              <a:rPr lang="en-US" dirty="0"/>
              <a:t>	100 scans of emp (cannot cache)</a:t>
            </a:r>
          </a:p>
          <a:p>
            <a:endParaRPr lang="en-US" dirty="0"/>
          </a:p>
          <a:p>
            <a:r>
              <a:rPr lang="en-US" dirty="0"/>
              <a:t>	1 scan of dept:</a:t>
            </a:r>
          </a:p>
          <a:p>
            <a:r>
              <a:rPr lang="en-US" dirty="0"/>
              <a:t>		1 seek + 10KB / 100 MB/sec</a:t>
            </a:r>
          </a:p>
          <a:p>
            <a:r>
              <a:rPr lang="en-US" dirty="0"/>
              <a:t>		10 </a:t>
            </a:r>
            <a:r>
              <a:rPr lang="en-US" dirty="0" err="1"/>
              <a:t>ms</a:t>
            </a:r>
            <a:r>
              <a:rPr lang="en-US" dirty="0"/>
              <a:t> + .1ms = 10.1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	1 scan of emp:</a:t>
            </a:r>
          </a:p>
          <a:p>
            <a:r>
              <a:rPr lang="en-US" dirty="0"/>
              <a:t>		1 seek + 1 MB / 100 MB/sec</a:t>
            </a:r>
          </a:p>
          <a:p>
            <a:r>
              <a:rPr lang="en-US" dirty="0"/>
              <a:t>		10 </a:t>
            </a:r>
            <a:r>
              <a:rPr lang="en-US" dirty="0" err="1"/>
              <a:t>ms</a:t>
            </a:r>
            <a:r>
              <a:rPr lang="en-US" dirty="0"/>
              <a:t> + 10 </a:t>
            </a:r>
            <a:r>
              <a:rPr lang="en-US" dirty="0" err="1"/>
              <a:t>ms</a:t>
            </a:r>
            <a:r>
              <a:rPr lang="en-US" dirty="0"/>
              <a:t> = 20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	100 x 20 </a:t>
            </a:r>
            <a:r>
              <a:rPr lang="en-US" dirty="0" err="1"/>
              <a:t>ms</a:t>
            </a:r>
            <a:r>
              <a:rPr lang="en-US" dirty="0"/>
              <a:t> + 10.1 </a:t>
            </a:r>
            <a:r>
              <a:rPr lang="en-US" dirty="0" err="1"/>
              <a:t>ms</a:t>
            </a:r>
            <a:r>
              <a:rPr lang="en-US" dirty="0"/>
              <a:t> = 2.1001 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8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882C-F74B-AF4D-9055-6E68FD73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w/ Simple Cost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BBE24-B46A-B947-A769-2C1F1B76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74" y="1271645"/>
            <a:ext cx="8229600" cy="130436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# seeks (random disk I/</a:t>
            </a:r>
            <a:r>
              <a:rPr lang="en-US" dirty="0" err="1"/>
              <a:t>Os</a:t>
            </a:r>
            <a:r>
              <a:rPr lang="en-US" dirty="0"/>
              <a:t>) x random I/O time + sequential bytes read/sequential disk B/W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9D76-6DAC-D042-8188-45F5FC07AC7C}"/>
              </a:ext>
            </a:extLst>
          </p:cNvPr>
          <p:cNvSpPr/>
          <p:nvPr/>
        </p:nvSpPr>
        <p:spPr>
          <a:xfrm>
            <a:off x="201174" y="226679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D7FCE-4DE5-0349-8E79-3EC3A8986C65}"/>
              </a:ext>
            </a:extLst>
          </p:cNvPr>
          <p:cNvSpPr/>
          <p:nvPr/>
        </p:nvSpPr>
        <p:spPr>
          <a:xfrm>
            <a:off x="1850202" y="22919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AF979-2744-7C41-8DF7-90B69D32A76A}"/>
              </a:ext>
            </a:extLst>
          </p:cNvPr>
          <p:cNvSpPr txBox="1"/>
          <p:nvPr/>
        </p:nvSpPr>
        <p:spPr>
          <a:xfrm>
            <a:off x="201174" y="3000093"/>
            <a:ext cx="3443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Spinning Disk:</a:t>
            </a:r>
          </a:p>
          <a:p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/ random access page</a:t>
            </a:r>
          </a:p>
          <a:p>
            <a:r>
              <a:rPr lang="en-US" sz="1400" dirty="0"/>
              <a:t>100 MB/sec sequential B/W</a:t>
            </a:r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0DD1B-E4CE-B34D-B570-459005297FCF}"/>
              </a:ext>
            </a:extLst>
          </p:cNvPr>
          <p:cNvGrpSpPr/>
          <p:nvPr/>
        </p:nvGrpSpPr>
        <p:grpSpPr>
          <a:xfrm>
            <a:off x="201174" y="4088424"/>
            <a:ext cx="2624792" cy="2494938"/>
            <a:chOff x="819148" y="3092450"/>
            <a:chExt cx="2892425" cy="38589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5EB7-5FCC-4A49-8F3C-D7131BD6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9EFF38-8E65-E741-90F2-BF0361B3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5FBDF4-DD1E-EB4A-9A8A-E2AD255D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B337A-0240-C24A-8024-D9B28132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0A0CE-12D9-B34E-BBC2-110360E1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45D9F-8E6E-1D4F-927C-C03BFAE1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47326-6A5E-7443-80C6-EF9558268857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B66CE-F02D-BD4B-98DD-6BDC570C41AC}"/>
                </a:ext>
              </a:extLst>
            </p:cNvPr>
            <p:cNvCxnSpPr>
              <a:cxnSpLocks noChangeShapeType="1"/>
              <a:stCxn id="14" idx="0"/>
              <a:endCxn id="10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E014E9-2C57-EF4C-A0E3-19CCCCE931EA}"/>
                </a:ext>
              </a:extLst>
            </p:cNvPr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3A3819-5F52-7F40-A7D1-02ADCEECDB9D}"/>
                </a:ext>
              </a:extLst>
            </p:cNvPr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3B6556-4703-C746-AD38-5662789D4847}"/>
                </a:ext>
              </a:extLst>
            </p:cNvPr>
            <p:cNvCxnSpPr>
              <a:cxnSpLocks noChangeShapeType="1"/>
              <a:stCxn id="12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79BF7D-7A9E-7844-A379-ED4B75604CE1}"/>
              </a:ext>
            </a:extLst>
          </p:cNvPr>
          <p:cNvSpPr txBox="1"/>
          <p:nvPr/>
        </p:nvSpPr>
        <p:spPr>
          <a:xfrm>
            <a:off x="4584702" y="3000093"/>
            <a:ext cx="4370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Dept is inner in NL Join:</a:t>
            </a:r>
          </a:p>
          <a:p>
            <a:r>
              <a:rPr lang="en-US" dirty="0"/>
              <a:t>	1 scan of emp</a:t>
            </a:r>
          </a:p>
          <a:p>
            <a:r>
              <a:rPr lang="en-US" dirty="0"/>
              <a:t>	1K scans of dept (but cacheable!)</a:t>
            </a:r>
          </a:p>
          <a:p>
            <a:endParaRPr lang="en-US" dirty="0"/>
          </a:p>
          <a:p>
            <a:r>
              <a:rPr lang="en-US" dirty="0"/>
              <a:t>	Load dept:</a:t>
            </a:r>
          </a:p>
          <a:p>
            <a:r>
              <a:rPr lang="en-US" dirty="0"/>
              <a:t>		1 seek + 10KB / 100 MB/sec</a:t>
            </a:r>
          </a:p>
          <a:p>
            <a:r>
              <a:rPr lang="en-US" dirty="0"/>
              <a:t>		10 </a:t>
            </a:r>
            <a:r>
              <a:rPr lang="en-US" dirty="0" err="1"/>
              <a:t>ms</a:t>
            </a:r>
            <a:r>
              <a:rPr lang="en-US" dirty="0"/>
              <a:t> + .1ms = 10.1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	1 scan of emp:</a:t>
            </a:r>
          </a:p>
          <a:p>
            <a:r>
              <a:rPr lang="en-US" dirty="0"/>
              <a:t>		1 seek + 1 MB / 100 MB/sec</a:t>
            </a:r>
          </a:p>
          <a:p>
            <a:r>
              <a:rPr lang="en-US" dirty="0"/>
              <a:t>		10 </a:t>
            </a:r>
            <a:r>
              <a:rPr lang="en-US" dirty="0" err="1"/>
              <a:t>ms</a:t>
            </a:r>
            <a:r>
              <a:rPr lang="en-US" dirty="0"/>
              <a:t> + 10 </a:t>
            </a:r>
            <a:r>
              <a:rPr lang="en-US" dirty="0" err="1"/>
              <a:t>ms</a:t>
            </a:r>
            <a:r>
              <a:rPr lang="en-US" dirty="0"/>
              <a:t> = 20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	10.1 </a:t>
            </a:r>
            <a:r>
              <a:rPr lang="en-US" dirty="0" err="1"/>
              <a:t>ms</a:t>
            </a:r>
            <a:r>
              <a:rPr lang="en-US" dirty="0"/>
              <a:t> + 20 </a:t>
            </a:r>
            <a:r>
              <a:rPr lang="en-US" dirty="0" err="1"/>
              <a:t>ms</a:t>
            </a:r>
            <a:r>
              <a:rPr lang="en-US" dirty="0"/>
              <a:t> = 30.1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6A844-5C98-E041-A27B-6F41A544A168}"/>
              </a:ext>
            </a:extLst>
          </p:cNvPr>
          <p:cNvSpPr/>
          <p:nvPr/>
        </p:nvSpPr>
        <p:spPr>
          <a:xfrm>
            <a:off x="2996404" y="5529747"/>
            <a:ext cx="195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(Caching has huge benefit!)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F360AB-2008-C94A-A1FF-FAF68C494DD3}"/>
              </a:ext>
            </a:extLst>
          </p:cNvPr>
          <p:cNvSpPr txBox="1"/>
          <p:nvPr/>
        </p:nvSpPr>
        <p:spPr>
          <a:xfrm>
            <a:off x="1850202" y="518057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41501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882C-F74B-AF4D-9055-6E68FD73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w/ Simple Cost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BBE24-B46A-B947-A769-2C1F1B76C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74" y="1271645"/>
            <a:ext cx="8229600" cy="130436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# seeks (random disk I/</a:t>
            </a:r>
            <a:r>
              <a:rPr lang="en-US" dirty="0" err="1"/>
              <a:t>Os</a:t>
            </a:r>
            <a:r>
              <a:rPr lang="en-US" dirty="0"/>
              <a:t>) x random I/O time + sequential bytes read / sequential disk B/W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39D76-6DAC-D042-8188-45F5FC07AC7C}"/>
              </a:ext>
            </a:extLst>
          </p:cNvPr>
          <p:cNvSpPr/>
          <p:nvPr/>
        </p:nvSpPr>
        <p:spPr>
          <a:xfrm>
            <a:off x="201174" y="226679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7D7FCE-4DE5-0349-8E79-3EC3A8986C65}"/>
              </a:ext>
            </a:extLst>
          </p:cNvPr>
          <p:cNvSpPr/>
          <p:nvPr/>
        </p:nvSpPr>
        <p:spPr>
          <a:xfrm>
            <a:off x="1850202" y="22919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sz="1400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AF979-2744-7C41-8DF7-90B69D32A76A}"/>
              </a:ext>
            </a:extLst>
          </p:cNvPr>
          <p:cNvSpPr txBox="1"/>
          <p:nvPr/>
        </p:nvSpPr>
        <p:spPr>
          <a:xfrm>
            <a:off x="201174" y="3000093"/>
            <a:ext cx="3443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Spinning Disk:</a:t>
            </a:r>
          </a:p>
          <a:p>
            <a:r>
              <a:rPr lang="en-US" sz="1400" dirty="0"/>
              <a:t>10 </a:t>
            </a:r>
            <a:r>
              <a:rPr lang="en-US" sz="1400" dirty="0" err="1"/>
              <a:t>ms</a:t>
            </a:r>
            <a:r>
              <a:rPr lang="en-US" sz="1400" dirty="0"/>
              <a:t> / random access page</a:t>
            </a:r>
          </a:p>
          <a:p>
            <a:r>
              <a:rPr lang="en-US" sz="1400" dirty="0"/>
              <a:t>100 MB/sec sequential B/W</a:t>
            </a:r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0DD1B-E4CE-B34D-B570-459005297FCF}"/>
              </a:ext>
            </a:extLst>
          </p:cNvPr>
          <p:cNvGrpSpPr/>
          <p:nvPr/>
        </p:nvGrpSpPr>
        <p:grpSpPr>
          <a:xfrm>
            <a:off x="201174" y="4088424"/>
            <a:ext cx="2624792" cy="2494938"/>
            <a:chOff x="819148" y="3092450"/>
            <a:chExt cx="2892425" cy="38589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425EB7-5FCC-4A49-8F3C-D7131BD67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9EFF38-8E65-E741-90F2-BF0361B3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5FBDF4-DD1E-EB4A-9A8A-E2AD255D3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CB337A-0240-C24A-8024-D9B28132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B0A0CE-12D9-B34E-BBC2-110360E1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45D9F-8E6E-1D4F-927C-C03BFAE13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947326-6A5E-7443-80C6-EF9558268857}"/>
                </a:ext>
              </a:extLst>
            </p:cNvPr>
            <p:cNvCxnSpPr>
              <a:cxnSpLocks noChangeShapeType="1"/>
              <a:endCxn id="10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B66CE-F02D-BD4B-98DD-6BDC570C41AC}"/>
                </a:ext>
              </a:extLst>
            </p:cNvPr>
            <p:cNvCxnSpPr>
              <a:cxnSpLocks noChangeShapeType="1"/>
              <a:stCxn id="14" idx="0"/>
              <a:endCxn id="10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9E014E9-2C57-EF4C-A0E3-19CCCCE931EA}"/>
                </a:ext>
              </a:extLst>
            </p:cNvPr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3A3819-5F52-7F40-A7D1-02ADCEECDB9D}"/>
                </a:ext>
              </a:extLst>
            </p:cNvPr>
            <p:cNvCxnSpPr>
              <a:cxnSpLocks noChangeShapeType="1"/>
              <a:stCxn id="13" idx="0"/>
              <a:endCxn id="9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3B6556-4703-C746-AD38-5662789D4847}"/>
                </a:ext>
              </a:extLst>
            </p:cNvPr>
            <p:cNvCxnSpPr>
              <a:cxnSpLocks noChangeShapeType="1"/>
              <a:stCxn id="12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79BF7D-7A9E-7844-A379-ED4B75604CE1}"/>
              </a:ext>
            </a:extLst>
          </p:cNvPr>
          <p:cNvSpPr txBox="1"/>
          <p:nvPr/>
        </p:nvSpPr>
        <p:spPr>
          <a:xfrm>
            <a:off x="4136202" y="3261937"/>
            <a:ext cx="4370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join – kids is inner</a:t>
            </a:r>
          </a:p>
          <a:p>
            <a:r>
              <a:rPr lang="en-US" dirty="0"/>
              <a:t>	1000 scans x</a:t>
            </a:r>
          </a:p>
          <a:p>
            <a:r>
              <a:rPr lang="en-US" dirty="0"/>
              <a:t>	1 seek + 3 MB / 100 MB / sec</a:t>
            </a:r>
          </a:p>
          <a:p>
            <a:endParaRPr lang="en-US" dirty="0"/>
          </a:p>
          <a:p>
            <a:r>
              <a:rPr lang="en-US" dirty="0"/>
              <a:t>1000 x .04 = 40 sec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1C711-B2FB-3B48-8D0E-613F19BE3B11}"/>
              </a:ext>
            </a:extLst>
          </p:cNvPr>
          <p:cNvSpPr txBox="1"/>
          <p:nvPr/>
        </p:nvSpPr>
        <p:spPr>
          <a:xfrm>
            <a:off x="782417" y="4415101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36FABF-03C8-4846-B4AD-174F0F3AF01F}"/>
              </a:ext>
            </a:extLst>
          </p:cNvPr>
          <p:cNvSpPr txBox="1"/>
          <p:nvPr/>
        </p:nvSpPr>
        <p:spPr>
          <a:xfrm>
            <a:off x="4229100" y="5147498"/>
            <a:ext cx="372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query planners will not consider plans where “inner” (e.g., kids) is not a base relation – so called “left deep” plans</a:t>
            </a:r>
          </a:p>
        </p:txBody>
      </p:sp>
    </p:spTree>
    <p:extLst>
      <p:ext uri="{BB962C8B-B14F-4D97-AF65-F5344CB8AC3E}">
        <p14:creationId xmlns:p14="http://schemas.microsoft.com/office/powerpoint/2010/main" val="23755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7F3F-ED07-DC4A-949C-141AFAE9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C02C-E831-A941-83A0-8E979821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Buffer pool</a:t>
            </a:r>
            <a:r>
              <a:rPr lang="en-US" dirty="0"/>
              <a:t> is a cache for memory access.  Caches pages of files / indices.</a:t>
            </a:r>
          </a:p>
          <a:p>
            <a:r>
              <a:rPr lang="en-US" dirty="0"/>
              <a:t>When page is in buffer pool, don't need to read from disk</a:t>
            </a:r>
          </a:p>
          <a:p>
            <a:r>
              <a:rPr lang="en-US" dirty="0"/>
              <a:t>Updates can also be cached</a:t>
            </a:r>
          </a:p>
          <a:p>
            <a:pPr lvl="1"/>
            <a:r>
              <a:rPr lang="en-US" dirty="0"/>
              <a:t>Discuss more w/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14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3CFC-0218-114D-9C57-227E4F58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3F8E-8E84-684A-A8AA-9E94022E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Recently Used (LRU)</a:t>
            </a:r>
          </a:p>
          <a:p>
            <a:pPr lvl="1"/>
            <a:r>
              <a:rPr lang="en-US" dirty="0"/>
              <a:t>Evict oldest page accessed</a:t>
            </a:r>
          </a:p>
          <a:p>
            <a:pPr lvl="1"/>
            <a:r>
              <a:rPr lang="en-US" dirty="0"/>
              <a:t>Intuitively, makes sense because recently accessed data is likely to be accessed again</a:t>
            </a:r>
          </a:p>
          <a:p>
            <a:endParaRPr lang="en-US" dirty="0"/>
          </a:p>
          <a:p>
            <a:r>
              <a:rPr lang="en-US" dirty="0"/>
              <a:t>Is LRU always optimal?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3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F40-243A-F347-91A6-4429EECB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LRU Always Optimal?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8A43-D065-7D4F-BA0E-F5DC627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No!</a:t>
            </a:r>
            <a:r>
              <a:rPr lang="en-US" dirty="0">
                <a:effectLst/>
                <a:latin typeface="Helvetica" pitchFamily="2" charset="0"/>
              </a:rPr>
              <a:t> What if some relation doesn't fit into memory?  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F418F-22A6-654B-8014-F3D52F144F5B}"/>
              </a:ext>
            </a:extLst>
          </p:cNvPr>
          <p:cNvSpPr/>
          <p:nvPr/>
        </p:nvSpPr>
        <p:spPr>
          <a:xfrm>
            <a:off x="349250" y="2664747"/>
            <a:ext cx="844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Consider: 2 pages RAM, 3 pages of a relation R -- a, b c, accessed sequentially in a loop</a:t>
            </a: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27D351-6007-D64A-8C61-2A39B29B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9655"/>
              </p:ext>
            </p:extLst>
          </p:nvPr>
        </p:nvGraphicFramePr>
        <p:xfrm>
          <a:off x="1625600" y="36298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6672818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31093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34152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282600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3786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4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90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59B891-B7F8-E74C-B018-820B5D7AD2C6}"/>
              </a:ext>
            </a:extLst>
          </p:cNvPr>
          <p:cNvSpPr txBox="1"/>
          <p:nvPr/>
        </p:nvSpPr>
        <p:spPr>
          <a:xfrm>
            <a:off x="558800" y="54610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LRU Always misses!</a:t>
            </a:r>
          </a:p>
        </p:txBody>
      </p:sp>
    </p:spTree>
    <p:extLst>
      <p:ext uri="{BB962C8B-B14F-4D97-AF65-F5344CB8AC3E}">
        <p14:creationId xmlns:p14="http://schemas.microsoft.com/office/powerpoint/2010/main" val="3285416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0F40-243A-F347-91A6-4429EECB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MRU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F418F-22A6-654B-8014-F3D52F144F5B}"/>
              </a:ext>
            </a:extLst>
          </p:cNvPr>
          <p:cNvSpPr/>
          <p:nvPr/>
        </p:nvSpPr>
        <p:spPr>
          <a:xfrm>
            <a:off x="349250" y="2664747"/>
            <a:ext cx="844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Consider: 2 pages RAM, 3 pages of a relation R -- a, b c, accessed sequentially in a loop</a:t>
            </a:r>
          </a:p>
          <a:p>
            <a:br>
              <a:rPr lang="en-US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27D351-6007-D64A-8C61-2A39B29B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47431"/>
              </p:ext>
            </p:extLst>
          </p:nvPr>
        </p:nvGraphicFramePr>
        <p:xfrm>
          <a:off x="190500" y="3578025"/>
          <a:ext cx="812165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06">
                  <a:extLst>
                    <a:ext uri="{9D8B030D-6E8A-4147-A177-3AD203B41FA5}">
                      <a16:colId xmlns:a16="http://schemas.microsoft.com/office/drawing/2014/main" val="1667281803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3673109355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3834152359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4128260098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1137864752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1799926223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927998387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1629607640"/>
                    </a:ext>
                  </a:extLst>
                </a:gridCol>
                <a:gridCol w="902406">
                  <a:extLst>
                    <a:ext uri="{9D8B030D-6E8A-4147-A177-3AD203B41FA5}">
                      <a16:colId xmlns:a16="http://schemas.microsoft.com/office/drawing/2014/main" val="86286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4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 - 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 -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 – 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90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59B891-B7F8-E74C-B018-820B5D7AD2C6}"/>
              </a:ext>
            </a:extLst>
          </p:cNvPr>
          <p:cNvSpPr txBox="1"/>
          <p:nvPr/>
        </p:nvSpPr>
        <p:spPr>
          <a:xfrm>
            <a:off x="349250" y="5651500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MRU hits on 1 out of 2!</a:t>
            </a:r>
          </a:p>
        </p:txBody>
      </p:sp>
    </p:spTree>
    <p:extLst>
      <p:ext uri="{BB962C8B-B14F-4D97-AF65-F5344CB8AC3E}">
        <p14:creationId xmlns:p14="http://schemas.microsoft.com/office/powerpoint/2010/main" val="2835163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2E50CFC6-6B99-3E4E-9B61-CE3B5D61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525"/>
            <a:ext cx="8229600" cy="11430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Postgres Query Plans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E90DC-2E78-C549-BC46-37D301687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201738"/>
            <a:ext cx="80010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create table </a:t>
            </a:r>
            <a:r>
              <a:rPr lang="en-US" altLang="en-US" sz="1800" b="1" dirty="0">
                <a:latin typeface="Arial" panose="020B0604020202020204" pitchFamily="34" charset="0"/>
              </a:rPr>
              <a:t>dept</a:t>
            </a:r>
            <a:r>
              <a:rPr lang="en-US" altLang="en-US" sz="1800" dirty="0"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latin typeface="Arial" panose="020B0604020202020204" pitchFamily="34" charset="0"/>
              </a:rPr>
              <a:t>dno</a:t>
            </a:r>
            <a:r>
              <a:rPr lang="en-US" altLang="en-US" sz="1800" dirty="0">
                <a:latin typeface="Arial" panose="020B0604020202020204" pitchFamily="34" charset="0"/>
              </a:rPr>
              <a:t> int primary key, </a:t>
            </a:r>
            <a:r>
              <a:rPr lang="en-US" altLang="en-US" sz="1800" dirty="0" err="1">
                <a:latin typeface="Arial" panose="020B0604020202020204" pitchFamily="34" charset="0"/>
              </a:rPr>
              <a:t>bldg</a:t>
            </a:r>
            <a:r>
              <a:rPr lang="en-US" altLang="en-US" sz="1800" dirty="0">
                <a:latin typeface="Arial" panose="020B0604020202020204" pitchFamily="34" charset="0"/>
              </a:rPr>
              <a:t> int);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insert into dept (</a:t>
            </a:r>
            <a:r>
              <a:rPr lang="en-US" altLang="en-US" sz="1800" dirty="0" err="1">
                <a:latin typeface="Arial" panose="020B0604020202020204" pitchFamily="34" charset="0"/>
              </a:rPr>
              <a:t>dno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bldg</a:t>
            </a:r>
            <a:r>
              <a:rPr lang="en-US" altLang="en-US" sz="1800" dirty="0">
                <a:latin typeface="Arial" panose="020B0604020202020204" pitchFamily="34" charset="0"/>
              </a:rPr>
              <a:t>) select </a:t>
            </a:r>
            <a:r>
              <a:rPr lang="en-US" altLang="en-US" sz="1800" dirty="0" err="1">
                <a:latin typeface="Arial" panose="020B0604020202020204" pitchFamily="34" charset="0"/>
              </a:rPr>
              <a:t>x.id</a:t>
            </a:r>
            <a:r>
              <a:rPr lang="en-US" altLang="en-US" sz="1800" dirty="0">
                <a:latin typeface="Arial" panose="020B0604020202020204" pitchFamily="34" charset="0"/>
              </a:rPr>
              <a:t>, (random() * 10)::int FROM </a:t>
            </a:r>
            <a:r>
              <a:rPr lang="en-US" altLang="en-US" sz="1800" dirty="0" err="1">
                <a:latin typeface="Arial" panose="020B0604020202020204" pitchFamily="34" charset="0"/>
              </a:rPr>
              <a:t>generate_series</a:t>
            </a:r>
            <a:r>
              <a:rPr lang="en-US" altLang="en-US" sz="1800" dirty="0">
                <a:latin typeface="Arial" panose="020B0604020202020204" pitchFamily="34" charset="0"/>
              </a:rPr>
              <a:t>(0,100000) AS x(id);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create table </a:t>
            </a:r>
            <a:r>
              <a:rPr lang="en-US" altLang="en-US" sz="1800" b="1" dirty="0">
                <a:latin typeface="Arial" panose="020B0604020202020204" pitchFamily="34" charset="0"/>
              </a:rPr>
              <a:t>emp</a:t>
            </a:r>
            <a:r>
              <a:rPr lang="en-US" altLang="en-US" sz="1800" dirty="0"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latin typeface="Arial" panose="020B0604020202020204" pitchFamily="34" charset="0"/>
              </a:rPr>
              <a:t>eno</a:t>
            </a:r>
            <a:r>
              <a:rPr lang="en-US" altLang="en-US" sz="1800" dirty="0">
                <a:latin typeface="Arial" panose="020B0604020202020204" pitchFamily="34" charset="0"/>
              </a:rPr>
              <a:t> int primary key, </a:t>
            </a:r>
            <a:r>
              <a:rPr lang="en-US" altLang="en-US" sz="1800" dirty="0" err="1">
                <a:latin typeface="Arial" panose="020B0604020202020204" pitchFamily="34" charset="0"/>
              </a:rPr>
              <a:t>dno</a:t>
            </a:r>
            <a:r>
              <a:rPr lang="en-US" altLang="en-US" sz="1800" dirty="0">
                <a:latin typeface="Arial" panose="020B0604020202020204" pitchFamily="34" charset="0"/>
              </a:rPr>
              <a:t> int references dept(</a:t>
            </a:r>
            <a:r>
              <a:rPr lang="en-US" altLang="en-US" sz="1800" dirty="0" err="1">
                <a:latin typeface="Arial" panose="020B0604020202020204" pitchFamily="34" charset="0"/>
              </a:rPr>
              <a:t>dno</a:t>
            </a:r>
            <a:r>
              <a:rPr lang="en-US" altLang="en-US" sz="1800" dirty="0">
                <a:latin typeface="Arial" panose="020B0604020202020204" pitchFamily="34" charset="0"/>
              </a:rPr>
              <a:t>), </a:t>
            </a:r>
            <a:r>
              <a:rPr lang="en-US" altLang="en-US" sz="1800" dirty="0" err="1">
                <a:latin typeface="Arial" panose="020B0604020202020204" pitchFamily="34" charset="0"/>
              </a:rPr>
              <a:t>sal</a:t>
            </a:r>
            <a:r>
              <a:rPr lang="en-US" altLang="en-US" sz="1800" dirty="0">
                <a:latin typeface="Arial" panose="020B0604020202020204" pitchFamily="34" charset="0"/>
              </a:rPr>
              <a:t> int, </a:t>
            </a:r>
            <a:r>
              <a:rPr lang="en-US" altLang="en-US" sz="1800" dirty="0" err="1">
                <a:latin typeface="Arial" panose="020B0604020202020204" pitchFamily="34" charset="0"/>
              </a:rPr>
              <a:t>ename</a:t>
            </a:r>
            <a:r>
              <a:rPr lang="en-US" altLang="en-US" sz="1800" dirty="0">
                <a:latin typeface="Arial" panose="020B0604020202020204" pitchFamily="34" charset="0"/>
              </a:rPr>
              <a:t> varchar);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insert into emp (</a:t>
            </a:r>
            <a:r>
              <a:rPr lang="en-US" altLang="en-US" sz="1800" dirty="0" err="1">
                <a:latin typeface="Arial" panose="020B0604020202020204" pitchFamily="34" charset="0"/>
              </a:rPr>
              <a:t>eno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dno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sal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ename</a:t>
            </a:r>
            <a:r>
              <a:rPr lang="en-US" altLang="en-US" sz="1800" dirty="0">
                <a:latin typeface="Arial" panose="020B0604020202020204" pitchFamily="34" charset="0"/>
              </a:rPr>
              <a:t>) select </a:t>
            </a:r>
            <a:r>
              <a:rPr lang="en-US" altLang="en-US" sz="1800" dirty="0" err="1">
                <a:latin typeface="Arial" panose="020B0604020202020204" pitchFamily="34" charset="0"/>
              </a:rPr>
              <a:t>x.id</a:t>
            </a:r>
            <a:r>
              <a:rPr lang="en-US" altLang="en-US" sz="1800" dirty="0">
                <a:latin typeface="Arial" panose="020B0604020202020204" pitchFamily="34" charset="0"/>
              </a:rPr>
              <a:t>, (random() * 100000)::int, (random() * 55000)::int, 'emp' || </a:t>
            </a:r>
            <a:r>
              <a:rPr lang="en-US" altLang="en-US" sz="1800" dirty="0" err="1">
                <a:latin typeface="Arial" panose="020B0604020202020204" pitchFamily="34" charset="0"/>
              </a:rPr>
              <a:t>x.id</a:t>
            </a:r>
            <a:r>
              <a:rPr lang="en-US" altLang="en-US" sz="1800" dirty="0">
                <a:latin typeface="Arial" panose="020B0604020202020204" pitchFamily="34" charset="0"/>
              </a:rPr>
              <a:t> from </a:t>
            </a:r>
            <a:r>
              <a:rPr lang="en-US" altLang="en-US" sz="1800" dirty="0" err="1">
                <a:latin typeface="Arial" panose="020B0604020202020204" pitchFamily="34" charset="0"/>
              </a:rPr>
              <a:t>generate_series</a:t>
            </a:r>
            <a:r>
              <a:rPr lang="en-US" altLang="en-US" sz="1800" dirty="0">
                <a:latin typeface="Arial" panose="020B0604020202020204" pitchFamily="34" charset="0"/>
              </a:rPr>
              <a:t>(0,10000000) AS x(id);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create table </a:t>
            </a:r>
            <a:r>
              <a:rPr lang="en-US" altLang="en-US" sz="1800" b="1" dirty="0">
                <a:latin typeface="Arial" panose="020B0604020202020204" pitchFamily="34" charset="0"/>
              </a:rPr>
              <a:t>kids</a:t>
            </a:r>
            <a:r>
              <a:rPr lang="en-US" altLang="en-US" sz="1800" dirty="0"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latin typeface="Arial" panose="020B0604020202020204" pitchFamily="34" charset="0"/>
              </a:rPr>
              <a:t>kno</a:t>
            </a:r>
            <a:r>
              <a:rPr lang="en-US" altLang="en-US" sz="1800" dirty="0">
                <a:latin typeface="Arial" panose="020B0604020202020204" pitchFamily="34" charset="0"/>
              </a:rPr>
              <a:t> int primary key, </a:t>
            </a:r>
            <a:r>
              <a:rPr lang="en-US" altLang="en-US" sz="1800" dirty="0" err="1">
                <a:latin typeface="Arial" panose="020B0604020202020204" pitchFamily="34" charset="0"/>
              </a:rPr>
              <a:t>eno</a:t>
            </a:r>
            <a:r>
              <a:rPr lang="en-US" altLang="en-US" sz="1800" dirty="0">
                <a:latin typeface="Arial" panose="020B0604020202020204" pitchFamily="34" charset="0"/>
              </a:rPr>
              <a:t> int references emp(</a:t>
            </a:r>
            <a:r>
              <a:rPr lang="en-US" altLang="en-US" sz="1800" dirty="0" err="1">
                <a:latin typeface="Arial" panose="020B0604020202020204" pitchFamily="34" charset="0"/>
              </a:rPr>
              <a:t>eno</a:t>
            </a:r>
            <a:r>
              <a:rPr lang="en-US" altLang="en-US" sz="1800" dirty="0">
                <a:latin typeface="Arial" panose="020B0604020202020204" pitchFamily="34" charset="0"/>
              </a:rPr>
              <a:t>), </a:t>
            </a:r>
            <a:r>
              <a:rPr lang="en-US" altLang="en-US" sz="1800" dirty="0" err="1">
                <a:latin typeface="Arial" panose="020B0604020202020204" pitchFamily="34" charset="0"/>
              </a:rPr>
              <a:t>kname</a:t>
            </a:r>
            <a:r>
              <a:rPr lang="en-US" altLang="en-US" sz="1800" dirty="0">
                <a:latin typeface="Arial" panose="020B0604020202020204" pitchFamily="34" charset="0"/>
              </a:rPr>
              <a:t> varchar);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insert into kids (</a:t>
            </a:r>
            <a:r>
              <a:rPr lang="en-US" altLang="en-US" sz="1800" dirty="0" err="1">
                <a:latin typeface="Arial" panose="020B0604020202020204" pitchFamily="34" charset="0"/>
              </a:rPr>
              <a:t>kno,eno,kname</a:t>
            </a:r>
            <a:r>
              <a:rPr lang="en-US" altLang="en-US" sz="1800" dirty="0">
                <a:latin typeface="Arial" panose="020B0604020202020204" pitchFamily="34" charset="0"/>
              </a:rPr>
              <a:t>) select </a:t>
            </a:r>
            <a:r>
              <a:rPr lang="en-US" altLang="en-US" sz="1800" dirty="0" err="1">
                <a:latin typeface="Arial" panose="020B0604020202020204" pitchFamily="34" charset="0"/>
              </a:rPr>
              <a:t>x.id</a:t>
            </a:r>
            <a:r>
              <a:rPr lang="en-US" altLang="en-US" sz="1800" dirty="0">
                <a:latin typeface="Arial" panose="020B0604020202020204" pitchFamily="34" charset="0"/>
              </a:rPr>
              <a:t>, (random() * 1000000)::int, 'kid' || </a:t>
            </a:r>
            <a:r>
              <a:rPr lang="en-US" altLang="en-US" sz="1800" dirty="0" err="1">
                <a:latin typeface="Arial" panose="020B0604020202020204" pitchFamily="34" charset="0"/>
              </a:rPr>
              <a:t>x.id</a:t>
            </a:r>
            <a:r>
              <a:rPr lang="en-US" altLang="en-US" sz="1800" dirty="0">
                <a:latin typeface="Arial" panose="020B0604020202020204" pitchFamily="34" charset="0"/>
              </a:rPr>
              <a:t> from </a:t>
            </a:r>
            <a:r>
              <a:rPr lang="en-US" altLang="en-US" sz="1800" dirty="0" err="1">
                <a:latin typeface="Arial" panose="020B0604020202020204" pitchFamily="34" charset="0"/>
              </a:rPr>
              <a:t>generate_series</a:t>
            </a:r>
            <a:r>
              <a:rPr lang="en-US" altLang="en-US" sz="1800" dirty="0">
                <a:latin typeface="Arial" panose="020B0604020202020204" pitchFamily="34" charset="0"/>
              </a:rPr>
              <a:t>(0,3000000) AS x(id);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1174596-DD19-AD4E-B169-99ADCA4C7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What is SimpleDB?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4E9E6F7-33C4-4747-BAA4-A50A1B3A4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01000" cy="4891088"/>
          </a:xfrm>
        </p:spPr>
        <p:txBody>
          <a:bodyPr lIns="90000" tIns="46800" rIns="90000" bIns="46800"/>
          <a:lstStyle/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A basic database system</a:t>
            </a:r>
          </a:p>
          <a:p>
            <a:pPr marL="336550" indent="-336550" eaLnBrk="1" hangingPunct="1">
              <a:lnSpc>
                <a:spcPct val="84000"/>
              </a:lnSpc>
              <a:spcBef>
                <a:spcPts val="700"/>
              </a:spcBef>
              <a:buFont typeface="Arial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SQL Front-end (Provided for later labs)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Heap files (Lab 1)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Buffer Pool (Labs 1-6)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Basic Operators (Labs 1 &amp; 2)</a:t>
            </a:r>
          </a:p>
          <a:p>
            <a:pPr marL="1136650" lvl="2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000" dirty="0"/>
              <a:t>Scan, Filter, JOIN, Aggregate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Query optimizer (Lab 3)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Transactions (Lab 4)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B-Tree Indexes (Lab 5)</a:t>
            </a:r>
          </a:p>
          <a:p>
            <a:pPr marL="736600" lvl="1" indent="-279400" eaLnBrk="1" hangingPunct="1">
              <a:lnSpc>
                <a:spcPct val="93000"/>
              </a:lnSpc>
              <a:buFont typeface="Arial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Recovery (Lab 6)</a:t>
            </a:r>
          </a:p>
          <a:p>
            <a:pPr marL="514350" indent="-457200" eaLnBrk="1" hangingPunct="1">
              <a:lnSpc>
                <a:spcPct val="93000"/>
              </a:lnSpc>
              <a:buFont typeface="Arial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 err="1"/>
              <a:t>Javadoc</a:t>
            </a:r>
            <a:r>
              <a:rPr lang="en-GB" sz="2400" dirty="0"/>
              <a:t> is your friend!</a:t>
            </a:r>
          </a:p>
        </p:txBody>
      </p:sp>
    </p:spTree>
    <p:extLst>
      <p:ext uri="{BB962C8B-B14F-4D97-AF65-F5344CB8AC3E}">
        <p14:creationId xmlns:p14="http://schemas.microsoft.com/office/powerpoint/2010/main" val="213785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AA03-5DDD-EE48-B5F4-5451BD5F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Costs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DA5A7-7C91-1542-B8BC-D4DF465B005E}"/>
              </a:ext>
            </a:extLst>
          </p:cNvPr>
          <p:cNvSpPr/>
          <p:nvPr/>
        </p:nvSpPr>
        <p:spPr>
          <a:xfrm>
            <a:off x="457200" y="1417638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explain select * from emp;</a:t>
            </a:r>
          </a:p>
          <a:p>
            <a:r>
              <a:rPr lang="en-US" dirty="0"/>
              <a:t>                           QUERY PLAN</a:t>
            </a:r>
          </a:p>
          <a:p>
            <a:r>
              <a:rPr lang="en-US" dirty="0"/>
              <a:t>----------------------------------------------------------------</a:t>
            </a:r>
          </a:p>
          <a:p>
            <a:r>
              <a:rPr lang="en-US" dirty="0"/>
              <a:t> Seq Scan on emp  (cost=0.00..</a:t>
            </a:r>
            <a:r>
              <a:rPr lang="en-US" b="1" dirty="0"/>
              <a:t>163696.15</a:t>
            </a:r>
            <a:r>
              <a:rPr lang="en-US" dirty="0"/>
              <a:t> rows=10000115 width=22)</a:t>
            </a:r>
          </a:p>
          <a:p>
            <a:r>
              <a:rPr lang="en-US" dirty="0"/>
              <a:t>(1 row)</a:t>
            </a:r>
          </a:p>
          <a:p>
            <a:endParaRPr lang="en-US" dirty="0"/>
          </a:p>
          <a:p>
            <a:r>
              <a:rPr lang="en-US" dirty="0"/>
              <a:t>test=# select </a:t>
            </a:r>
            <a:r>
              <a:rPr lang="en-US" dirty="0" err="1"/>
              <a:t>relpages</a:t>
            </a:r>
            <a:r>
              <a:rPr lang="en-US" dirty="0"/>
              <a:t> from </a:t>
            </a:r>
            <a:r>
              <a:rPr lang="en-US" dirty="0" err="1"/>
              <a:t>pg_class</a:t>
            </a:r>
            <a:r>
              <a:rPr lang="en-US" dirty="0"/>
              <a:t> where </a:t>
            </a:r>
            <a:r>
              <a:rPr lang="en-US" dirty="0" err="1"/>
              <a:t>relname</a:t>
            </a:r>
            <a:r>
              <a:rPr lang="en-US" dirty="0"/>
              <a:t> = 'emp';</a:t>
            </a:r>
          </a:p>
          <a:p>
            <a:r>
              <a:rPr lang="en-US" dirty="0"/>
              <a:t> </a:t>
            </a:r>
            <a:r>
              <a:rPr lang="en-US" dirty="0" err="1"/>
              <a:t>relpages</a:t>
            </a:r>
            <a:endParaRPr lang="en-US" dirty="0"/>
          </a:p>
          <a:p>
            <a:r>
              <a:rPr lang="en-US" dirty="0"/>
              <a:t>----------</a:t>
            </a:r>
          </a:p>
          <a:p>
            <a:r>
              <a:rPr lang="en-US" dirty="0"/>
              <a:t>    63695</a:t>
            </a:r>
          </a:p>
          <a:p>
            <a:r>
              <a:rPr lang="en-US" dirty="0"/>
              <a:t>(1 row)</a:t>
            </a:r>
          </a:p>
          <a:p>
            <a:endParaRPr lang="en-US" dirty="0"/>
          </a:p>
          <a:p>
            <a:r>
              <a:rPr lang="en-US" dirty="0"/>
              <a:t>test=# show </a:t>
            </a:r>
            <a:r>
              <a:rPr lang="en-US" dirty="0" err="1"/>
              <a:t>cpu_tuple_cost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cpu_tuple_cost</a:t>
            </a:r>
            <a:endParaRPr lang="en-US" dirty="0"/>
          </a:p>
          <a:p>
            <a:r>
              <a:rPr lang="en-US" dirty="0"/>
              <a:t>----------------</a:t>
            </a:r>
          </a:p>
          <a:p>
            <a:r>
              <a:rPr lang="en-US" dirty="0"/>
              <a:t> 0.01</a:t>
            </a:r>
          </a:p>
          <a:p>
            <a:r>
              <a:rPr lang="en-US" dirty="0"/>
              <a:t>(1 row)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96A3A5-3777-8840-B5A6-A63D6DFA9380}"/>
              </a:ext>
            </a:extLst>
          </p:cNvPr>
          <p:cNvSpPr/>
          <p:nvPr/>
        </p:nvSpPr>
        <p:spPr>
          <a:xfrm>
            <a:off x="3822700" y="42488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Cost = </a:t>
            </a:r>
          </a:p>
          <a:p>
            <a:r>
              <a:rPr lang="en-US" dirty="0"/>
              <a:t>	</a:t>
            </a:r>
            <a:r>
              <a:rPr lang="en-US" dirty="0" err="1"/>
              <a:t>cpu_tuple_cost</a:t>
            </a:r>
            <a:r>
              <a:rPr lang="en-US" dirty="0"/>
              <a:t> * rows + pages = </a:t>
            </a:r>
          </a:p>
          <a:p>
            <a:r>
              <a:rPr lang="en-US" dirty="0"/>
              <a:t>	</a:t>
            </a:r>
            <a:r>
              <a:rPr lang="en-US" b="1" dirty="0"/>
              <a:t>.01 * 10000115 + 63695 = 163696.15 </a:t>
            </a:r>
          </a:p>
        </p:txBody>
      </p:sp>
    </p:spTree>
    <p:extLst>
      <p:ext uri="{BB962C8B-B14F-4D97-AF65-F5344CB8AC3E}">
        <p14:creationId xmlns:p14="http://schemas.microsoft.com/office/powerpoint/2010/main" val="1265516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9334BB-080E-A74A-A7F2-21390CFB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1005557"/>
            <a:ext cx="7543800" cy="3151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5ED5A-E695-4B48-AE9C-ECEF8CE1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6600" y="-137443"/>
            <a:ext cx="8229600" cy="1143000"/>
          </a:xfrm>
        </p:spPr>
        <p:txBody>
          <a:bodyPr/>
          <a:lstStyle/>
          <a:p>
            <a:r>
              <a:rPr lang="en-US" dirty="0"/>
              <a:t>Postgres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DABA-2C28-4B47-BAA1-F79D8FDD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6106"/>
            <a:ext cx="4229100" cy="182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SELECT * FROM emp, dept, kids</a:t>
            </a:r>
          </a:p>
          <a:p>
            <a:pPr marL="0" indent="0">
              <a:buNone/>
            </a:pPr>
            <a:r>
              <a:rPr lang="en-US" sz="2000" dirty="0"/>
              <a:t>WHERE </a:t>
            </a:r>
            <a:r>
              <a:rPr lang="en-US" sz="2000" dirty="0" err="1"/>
              <a:t>sal</a:t>
            </a:r>
            <a:r>
              <a:rPr lang="en-US" sz="2000" dirty="0"/>
              <a:t> &gt; 10000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emp.dno</a:t>
            </a:r>
            <a:r>
              <a:rPr lang="en-US" sz="2000" dirty="0"/>
              <a:t> = </a:t>
            </a:r>
            <a:r>
              <a:rPr lang="en-US" sz="2000" dirty="0" err="1"/>
              <a:t>dept.dno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dirty="0" err="1"/>
              <a:t>emp.eno</a:t>
            </a:r>
            <a:r>
              <a:rPr lang="en-US" sz="2000" dirty="0"/>
              <a:t> = </a:t>
            </a:r>
            <a:r>
              <a:rPr lang="en-US" sz="2000" dirty="0" err="1"/>
              <a:t>kids.eno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F5CE3-9EF9-114F-A533-33B16CA1D065}"/>
              </a:ext>
            </a:extLst>
          </p:cNvPr>
          <p:cNvSpPr/>
          <p:nvPr/>
        </p:nvSpPr>
        <p:spPr>
          <a:xfrm>
            <a:off x="127000" y="3690262"/>
            <a:ext cx="8661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QUERY PLAN</a:t>
            </a:r>
          </a:p>
          <a:p>
            <a:r>
              <a:rPr lang="en-US" sz="1400" dirty="0"/>
              <a:t>---------------------------------------------------------------------------------</a:t>
            </a:r>
          </a:p>
          <a:p>
            <a:r>
              <a:rPr lang="en-US" sz="1400" dirty="0"/>
              <a:t> Hash Join  (cost=342160.30..</a:t>
            </a:r>
            <a:r>
              <a:rPr lang="en-US" sz="1400" b="1" dirty="0"/>
              <a:t>527523.82</a:t>
            </a:r>
            <a:r>
              <a:rPr lang="en-US" sz="1400" dirty="0"/>
              <a:t> rows=2457233 width=48)</a:t>
            </a:r>
          </a:p>
          <a:p>
            <a:r>
              <a:rPr lang="en-US" sz="1400" dirty="0"/>
              <a:t>   Hash Cond: (</a:t>
            </a:r>
            <a:r>
              <a:rPr lang="en-US" sz="1400" dirty="0" err="1"/>
              <a:t>emp.dno</a:t>
            </a:r>
            <a:r>
              <a:rPr lang="en-US" sz="1400" dirty="0"/>
              <a:t> = </a:t>
            </a:r>
            <a:r>
              <a:rPr lang="en-US" sz="1400" dirty="0" err="1"/>
              <a:t>dept.dno</a:t>
            </a:r>
            <a:r>
              <a:rPr lang="en-US" sz="1400" dirty="0"/>
              <a:t>)</a:t>
            </a:r>
          </a:p>
          <a:p>
            <a:r>
              <a:rPr lang="en-US" sz="1400" dirty="0"/>
              <a:t>   -&gt;  Hash Join  (cost=339076.28..479202.29 rows=2457233 width=40)</a:t>
            </a:r>
          </a:p>
          <a:p>
            <a:r>
              <a:rPr lang="en-US" sz="1400" dirty="0"/>
              <a:t>         Hash Cond: (</a:t>
            </a:r>
            <a:r>
              <a:rPr lang="en-US" sz="1400" dirty="0" err="1"/>
              <a:t>kids.eno</a:t>
            </a:r>
            <a:r>
              <a:rPr lang="en-US" sz="1400" dirty="0"/>
              <a:t> = </a:t>
            </a:r>
            <a:r>
              <a:rPr lang="en-US" sz="1400" dirty="0" err="1"/>
              <a:t>emp.eno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-&gt;  Seq Scan on kids  (cost=0.00..49099.01 rows=3000001 width=18)</a:t>
            </a:r>
          </a:p>
          <a:p>
            <a:r>
              <a:rPr lang="en-US" sz="1400" dirty="0"/>
              <a:t>         -&gt;  Hash  (cost=188696.44..188696.44 rows=8190867 width=22)</a:t>
            </a:r>
          </a:p>
          <a:p>
            <a:r>
              <a:rPr lang="en-US" sz="1400" dirty="0"/>
              <a:t>               -&gt;  Seq Scan on emp  (cost=0.00..188696.44 rows=8190867 width=22)</a:t>
            </a:r>
          </a:p>
          <a:p>
            <a:r>
              <a:rPr lang="en-US" sz="1400" dirty="0"/>
              <a:t>                     Filter: (</a:t>
            </a:r>
            <a:r>
              <a:rPr lang="en-US" sz="1400" dirty="0" err="1"/>
              <a:t>sal</a:t>
            </a:r>
            <a:r>
              <a:rPr lang="en-US" sz="1400" dirty="0"/>
              <a:t> &gt; 10000)</a:t>
            </a:r>
          </a:p>
          <a:p>
            <a:r>
              <a:rPr lang="en-US" sz="1400" dirty="0"/>
              <a:t>   -&gt;  Hash  (cost=1443.01..1443.01 rows=100001 width=8)</a:t>
            </a:r>
          </a:p>
          <a:p>
            <a:r>
              <a:rPr lang="en-US" sz="1400" dirty="0"/>
              <a:t>         -&gt;  Seq Scan on dept  (cost=0.00..1443.01 rows=100001 width=8)</a:t>
            </a:r>
          </a:p>
          <a:p>
            <a:r>
              <a:rPr lang="en-US" sz="1400" dirty="0"/>
              <a:t>(10 rows)</a:t>
            </a:r>
          </a:p>
        </p:txBody>
      </p:sp>
    </p:spTree>
    <p:extLst>
      <p:ext uri="{BB962C8B-B14F-4D97-AF65-F5344CB8AC3E}">
        <p14:creationId xmlns:p14="http://schemas.microsoft.com/office/powerpoint/2010/main" val="1333699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DADF-A44F-204F-BA2D-0A1A5E8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BFB29-B4EF-F741-A04A-48DE307A9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58456"/>
            <a:ext cx="9144000" cy="3930986"/>
          </a:xfrm>
        </p:spPr>
      </p:pic>
    </p:spTree>
    <p:extLst>
      <p:ext uri="{BB962C8B-B14F-4D97-AF65-F5344CB8AC3E}">
        <p14:creationId xmlns:p14="http://schemas.microsoft.com/office/powerpoint/2010/main" val="14185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CE96D7C4-C740-B046-A15C-8751DAD98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53975"/>
            <a:ext cx="7772400" cy="71913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Module Diagram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964476F-6B6A-1C43-89C9-9DD3AA279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838200"/>
            <a:ext cx="74676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226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AD14EB44-8976-2A43-BE8D-393A4E7E6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5502C-8F91-0440-9B9F-4D69514983EB}"/>
              </a:ext>
            </a:extLst>
          </p:cNvPr>
          <p:cNvSpPr/>
          <p:nvPr/>
        </p:nvSpPr>
        <p:spPr bwMode="auto">
          <a:xfrm>
            <a:off x="914400" y="1752600"/>
            <a:ext cx="7086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EFF58-BCE1-0F48-8E92-5938A8CCA519}"/>
              </a:ext>
            </a:extLst>
          </p:cNvPr>
          <p:cNvSpPr/>
          <p:nvPr/>
        </p:nvSpPr>
        <p:spPr bwMode="auto">
          <a:xfrm>
            <a:off x="11430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08" name="TextBox 14">
            <a:extLst>
              <a:ext uri="{FF2B5EF4-FFF2-40B4-BE49-F238E27FC236}">
                <a16:creationId xmlns:a16="http://schemas.microsoft.com/office/drawing/2014/main" id="{7C4B894E-AFFF-A44A-8CD5-24D5DA14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384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Catalog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List of DB tables</a:t>
            </a:r>
          </a:p>
        </p:txBody>
      </p:sp>
      <p:sp>
        <p:nvSpPr>
          <p:cNvPr id="21509" name="TextBox 15">
            <a:extLst>
              <a:ext uri="{FF2B5EF4-FFF2-40B4-BE49-F238E27FC236}">
                <a16:creationId xmlns:a16="http://schemas.microsoft.com/office/drawing/2014/main" id="{95B32B16-B9CF-C343-90B4-5447E241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4438"/>
            <a:ext cx="3352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Singleton Database:</a:t>
            </a:r>
          </a:p>
        </p:txBody>
      </p:sp>
      <p:sp>
        <p:nvSpPr>
          <p:cNvPr id="21510" name="TextBox 16">
            <a:extLst>
              <a:ext uri="{FF2B5EF4-FFF2-40B4-BE49-F238E27FC236}">
                <a16:creationId xmlns:a16="http://schemas.microsoft.com/office/drawing/2014/main" id="{32878232-F015-4840-B572-A37C8CB53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Database.getCatalog()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22E616-FFB7-8D45-97A5-FC95A997A406}"/>
              </a:ext>
            </a:extLst>
          </p:cNvPr>
          <p:cNvSpPr/>
          <p:nvPr/>
        </p:nvSpPr>
        <p:spPr bwMode="auto">
          <a:xfrm>
            <a:off x="4419600" y="23622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2" name="TextBox 22">
            <a:extLst>
              <a:ext uri="{FF2B5EF4-FFF2-40B4-BE49-F238E27FC236}">
                <a16:creationId xmlns:a16="http://schemas.microsoft.com/office/drawing/2014/main" id="{FADA833C-734E-AE49-B97A-8FD49947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BufferPool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Caches DB pages in memory</a:t>
            </a:r>
          </a:p>
        </p:txBody>
      </p:sp>
      <p:sp>
        <p:nvSpPr>
          <p:cNvPr id="21513" name="TextBox 23">
            <a:extLst>
              <a:ext uri="{FF2B5EF4-FFF2-40B4-BE49-F238E27FC236}">
                <a16:creationId xmlns:a16="http://schemas.microsoft.com/office/drawing/2014/main" id="{3B3D1424-664A-7049-8E81-618BF03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Database.getBufferPool()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14C15A-9B9A-6448-9BBB-570F871A9555}"/>
              </a:ext>
            </a:extLst>
          </p:cNvPr>
          <p:cNvSpPr/>
          <p:nvPr/>
        </p:nvSpPr>
        <p:spPr bwMode="auto">
          <a:xfrm>
            <a:off x="2819400" y="4419600"/>
            <a:ext cx="2895600" cy="1295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1515" name="TextBox 25">
            <a:extLst>
              <a:ext uri="{FF2B5EF4-FFF2-40B4-BE49-F238E27FC236}">
                <a16:creationId xmlns:a16="http://schemas.microsoft.com/office/drawing/2014/main" id="{204A32B5-80B9-7B40-8F24-D5685CC73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95800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LogFile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(Ignore for Lab 1)</a:t>
            </a:r>
          </a:p>
        </p:txBody>
      </p:sp>
      <p:sp>
        <p:nvSpPr>
          <p:cNvPr id="21516" name="TextBox 26">
            <a:extLst>
              <a:ext uri="{FF2B5EF4-FFF2-40B4-BE49-F238E27FC236}">
                <a16:creationId xmlns:a16="http://schemas.microsoft.com/office/drawing/2014/main" id="{31B0671C-16E2-DF4E-928A-A7161F2F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881438"/>
            <a:ext cx="342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Database.getLogFile()</a:t>
            </a:r>
          </a:p>
        </p:txBody>
      </p:sp>
    </p:spTree>
    <p:extLst>
      <p:ext uri="{BB962C8B-B14F-4D97-AF65-F5344CB8AC3E}">
        <p14:creationId xmlns:p14="http://schemas.microsoft.com/office/powerpoint/2010/main" val="660609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04085F43-4B35-E644-8F63-AF578F8F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Catalog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3C828-87C4-0C49-BCA4-0BC83E8E0F14}"/>
              </a:ext>
            </a:extLst>
          </p:cNvPr>
          <p:cNvSpPr/>
          <p:nvPr/>
        </p:nvSpPr>
        <p:spPr bwMode="auto">
          <a:xfrm>
            <a:off x="5638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3555" name="TextBox 7">
            <a:extLst>
              <a:ext uri="{FF2B5EF4-FFF2-40B4-BE49-F238E27FC236}">
                <a16:creationId xmlns:a16="http://schemas.microsoft.com/office/drawing/2014/main" id="{80029D6D-D124-D645-8335-3075D9BD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1006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Table:</a:t>
            </a:r>
          </a:p>
        </p:txBody>
      </p:sp>
      <p:sp>
        <p:nvSpPr>
          <p:cNvPr id="23556" name="TextBox 8">
            <a:extLst>
              <a:ext uri="{FF2B5EF4-FFF2-40B4-BE49-F238E27FC236}">
                <a16:creationId xmlns:a16="http://schemas.microsoft.com/office/drawing/2014/main" id="{E8282BEB-A1F3-6648-9C17-6BCBD7CA7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DbFile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String name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String primary_key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A84CA3-5300-734F-993F-D5ED6990BF7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86000"/>
          <a:ext cx="3276600" cy="2286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DbFile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002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Table3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4" name="TextBox 13">
            <a:extLst>
              <a:ext uri="{FF2B5EF4-FFF2-40B4-BE49-F238E27FC236}">
                <a16:creationId xmlns:a16="http://schemas.microsoft.com/office/drawing/2014/main" id="{094BB02E-B2FA-8947-A8C3-5C978FD2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330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Catalog:</a:t>
            </a:r>
          </a:p>
        </p:txBody>
      </p:sp>
      <p:cxnSp>
        <p:nvCxnSpPr>
          <p:cNvPr id="23575" name="Straight Connector 12">
            <a:extLst>
              <a:ext uri="{FF2B5EF4-FFF2-40B4-BE49-F238E27FC236}">
                <a16:creationId xmlns:a16="http://schemas.microsoft.com/office/drawing/2014/main" id="{D1BF50E0-A8CC-6C40-92BF-E4F2A3F7D3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276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Straight Connector 17">
            <a:extLst>
              <a:ext uri="{FF2B5EF4-FFF2-40B4-BE49-F238E27FC236}">
                <a16:creationId xmlns:a16="http://schemas.microsoft.com/office/drawing/2014/main" id="{8F24556F-B6B1-B843-8814-FC75F9546F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2667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7" name="TextBox 13">
            <a:extLst>
              <a:ext uri="{FF2B5EF4-FFF2-40B4-BE49-F238E27FC236}">
                <a16:creationId xmlns:a16="http://schemas.microsoft.com/office/drawing/2014/main" id="{FE6DFFCD-3259-EA45-BAD9-0C14780E4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Stores a list of all tables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52979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3C416405-F1C6-B343-BEA8-9A7D42100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BufferPool</a:t>
            </a:r>
          </a:p>
        </p:txBody>
      </p:sp>
      <p:sp>
        <p:nvSpPr>
          <p:cNvPr id="25602" name="TextBox 13">
            <a:extLst>
              <a:ext uri="{FF2B5EF4-FFF2-40B4-BE49-F238E27FC236}">
                <a16:creationId xmlns:a16="http://schemas.microsoft.com/office/drawing/2014/main" id="{ED3F3C81-1ED5-4745-A069-EFDED6D3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178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Buffer Pool: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B83E7-592B-0642-B352-12C4BEBB6ACB}"/>
              </a:ext>
            </a:extLst>
          </p:cNvPr>
          <p:cNvSpPr/>
          <p:nvPr/>
        </p:nvSpPr>
        <p:spPr bwMode="auto">
          <a:xfrm>
            <a:off x="5638800" y="2819400"/>
            <a:ext cx="28194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5604" name="TextBox 11">
            <a:extLst>
              <a:ext uri="{FF2B5EF4-FFF2-40B4-BE49-F238E27FC236}">
                <a16:creationId xmlns:a16="http://schemas.microsoft.com/office/drawing/2014/main" id="{5D3FE34A-7612-4543-A9EC-D1FE25FE1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Page:</a:t>
            </a:r>
          </a:p>
        </p:txBody>
      </p:sp>
      <p:sp>
        <p:nvSpPr>
          <p:cNvPr id="25605" name="TextBox 14">
            <a:extLst>
              <a:ext uri="{FF2B5EF4-FFF2-40B4-BE49-F238E27FC236}">
                <a16:creationId xmlns:a16="http://schemas.microsoft.com/office/drawing/2014/main" id="{96114144-49BE-0448-809D-743C3FCB7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9560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PageId id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tuples[]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Byte header[]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267B9C3-3354-AE4B-B2D0-3E7E2C86430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86000"/>
          <a:ext cx="3276600" cy="2286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001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003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007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623" name="Straight Connector 18">
            <a:extLst>
              <a:ext uri="{FF2B5EF4-FFF2-40B4-BE49-F238E27FC236}">
                <a16:creationId xmlns:a16="http://schemas.microsoft.com/office/drawing/2014/main" id="{E03CCCC0-8797-A843-8866-9BA44AC67F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276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Connector 19">
            <a:extLst>
              <a:ext uri="{FF2B5EF4-FFF2-40B4-BE49-F238E27FC236}">
                <a16:creationId xmlns:a16="http://schemas.microsoft.com/office/drawing/2014/main" id="{29D37047-4E80-894A-9CAE-B2A8813C7E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2667000"/>
            <a:ext cx="1524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5" name="TextBox 13">
            <a:extLst>
              <a:ext uri="{FF2B5EF4-FFF2-40B4-BE49-F238E27FC236}">
                <a16:creationId xmlns:a16="http://schemas.microsoft.com/office/drawing/2014/main" id="{B6829DF7-F98E-424F-84A5-9737D24E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7467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=&gt; Caches recently accessed database pages in memory </a:t>
            </a:r>
          </a:p>
        </p:txBody>
      </p:sp>
    </p:spTree>
    <p:extLst>
      <p:ext uri="{BB962C8B-B14F-4D97-AF65-F5344CB8AC3E}">
        <p14:creationId xmlns:p14="http://schemas.microsoft.com/office/powerpoint/2010/main" val="48307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4B34FA16-DCB7-3044-BA32-E41267BEF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HeapFile </a:t>
            </a:r>
            <a:br>
              <a:rPr lang="en-GB" altLang="en-US"/>
            </a:br>
            <a:r>
              <a:rPr lang="en-GB" altLang="en-US"/>
              <a:t>(Implements DbFile)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9FA2F-91DD-5047-BFD0-03A91B1FF61E}"/>
              </a:ext>
            </a:extLst>
          </p:cNvPr>
          <p:cNvSpPr/>
          <p:nvPr/>
        </p:nvSpPr>
        <p:spPr bwMode="auto">
          <a:xfrm>
            <a:off x="457200" y="2895600"/>
            <a:ext cx="2362200" cy="1447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651" name="TextBox 7">
            <a:extLst>
              <a:ext uri="{FF2B5EF4-FFF2-40B4-BE49-F238E27FC236}">
                <a16:creationId xmlns:a16="http://schemas.microsoft.com/office/drawing/2014/main" id="{7C357E2E-F909-8848-9F27-44A52828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1587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Heap File:</a:t>
            </a:r>
          </a:p>
        </p:txBody>
      </p:sp>
      <p:sp>
        <p:nvSpPr>
          <p:cNvPr id="27652" name="TextBox 8">
            <a:extLst>
              <a:ext uri="{FF2B5EF4-FFF2-40B4-BE49-F238E27FC236}">
                <a16:creationId xmlns:a16="http://schemas.microsoft.com/office/drawing/2014/main" id="{BBD785E2-7CB7-614F-920B-51B9094AF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File file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TupleDesc td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DbFileIterator it</a:t>
            </a:r>
          </a:p>
        </p:txBody>
      </p:sp>
      <p:sp>
        <p:nvSpPr>
          <p:cNvPr id="27653" name="Folded Corner 1">
            <a:extLst>
              <a:ext uri="{FF2B5EF4-FFF2-40B4-BE49-F238E27FC236}">
                <a16:creationId xmlns:a16="http://schemas.microsoft.com/office/drawing/2014/main" id="{6BB3FF1E-5CE3-E348-BEA2-CD0A7391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909763"/>
            <a:ext cx="609600" cy="9144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4" name="TextBox 3">
            <a:extLst>
              <a:ext uri="{FF2B5EF4-FFF2-40B4-BE49-F238E27FC236}">
                <a16:creationId xmlns:a16="http://schemas.microsoft.com/office/drawing/2014/main" id="{792EDC25-6F03-6343-8C98-6B18982D7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1833563"/>
            <a:ext cx="45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00">
                <a:solidFill>
                  <a:schemeClr val="tx1"/>
                </a:solidFill>
              </a:rPr>
              <a:t>_______________</a:t>
            </a:r>
          </a:p>
        </p:txBody>
      </p:sp>
      <p:cxnSp>
        <p:nvCxnSpPr>
          <p:cNvPr id="27655" name="Straight Arrow Connector 5">
            <a:extLst>
              <a:ext uri="{FF2B5EF4-FFF2-40B4-BE49-F238E27FC236}">
                <a16:creationId xmlns:a16="http://schemas.microsoft.com/office/drawing/2014/main" id="{33BBDC6A-0D36-0245-AC86-CECEFF3896B9}"/>
              </a:ext>
            </a:extLst>
          </p:cNvPr>
          <p:cNvCxnSpPr>
            <a:cxnSpLocks noChangeShapeType="1"/>
            <a:endCxn id="27653" idx="1"/>
          </p:cNvCxnSpPr>
          <p:nvPr/>
        </p:nvCxnSpPr>
        <p:spPr bwMode="auto">
          <a:xfrm flipV="1">
            <a:off x="1676400" y="2366963"/>
            <a:ext cx="1854200" cy="909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9A87CB-D8A4-3D47-A324-0C896C16FB3D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505200"/>
          <a:ext cx="5410200" cy="762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Type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Field2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Type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Field3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668" name="Straight Arrow Connector 15">
            <a:extLst>
              <a:ext uri="{FF2B5EF4-FFF2-40B4-BE49-F238E27FC236}">
                <a16:creationId xmlns:a16="http://schemas.microsoft.com/office/drawing/2014/main" id="{D291D4B4-160D-4C45-BEE2-01F6F3A20C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581400"/>
            <a:ext cx="990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TextBox 21">
            <a:extLst>
              <a:ext uri="{FF2B5EF4-FFF2-40B4-BE49-F238E27FC236}">
                <a16:creationId xmlns:a16="http://schemas.microsoft.com/office/drawing/2014/main" id="{2133614E-40EC-044C-8BDF-DE150A3BC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44780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File (on disk):</a:t>
            </a:r>
          </a:p>
        </p:txBody>
      </p:sp>
      <p:sp>
        <p:nvSpPr>
          <p:cNvPr id="27670" name="TextBox 22">
            <a:extLst>
              <a:ext uri="{FF2B5EF4-FFF2-40B4-BE49-F238E27FC236}">
                <a16:creationId xmlns:a16="http://schemas.microsoft.com/office/drawing/2014/main" id="{EE878C2C-5610-7043-B92C-BA8D67E3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2516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Tuple Descriptor: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5C733A9-7FD5-8346-B472-7EA751E7ADA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5410200"/>
          <a:ext cx="4724400" cy="457200"/>
        </p:xfrm>
        <a:graphic>
          <a:graphicData uri="http://schemas.openxmlformats.org/drawingml/2006/table">
            <a:tbl>
              <a:tblPr/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Page3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>
                        <a:spcBef>
                          <a:spcPts val="700"/>
                        </a:spcBef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>
                        <a:spcBef>
                          <a:spcPts val="600"/>
                        </a:spcBef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83" name="TextBox 25">
            <a:extLst>
              <a:ext uri="{FF2B5EF4-FFF2-40B4-BE49-F238E27FC236}">
                <a16:creationId xmlns:a16="http://schemas.microsoft.com/office/drawing/2014/main" id="{FE13F79B-5921-104D-A510-7A1C226C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76800"/>
            <a:ext cx="5368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Iterate through Tuples in Heap Pages:</a:t>
            </a:r>
          </a:p>
        </p:txBody>
      </p:sp>
      <p:cxnSp>
        <p:nvCxnSpPr>
          <p:cNvPr id="27684" name="Straight Arrow Connector 28">
            <a:extLst>
              <a:ext uri="{FF2B5EF4-FFF2-40B4-BE49-F238E27FC236}">
                <a16:creationId xmlns:a16="http://schemas.microsoft.com/office/drawing/2014/main" id="{DC8FFFE0-B603-D54A-BECC-CAE89B255B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4191000"/>
            <a:ext cx="10668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48130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{DBCB3E1B-2B29-5F48-9F21-6F0ECAFE54FC}tf10001071</Template>
  <TotalTime>3161</TotalTime>
  <Words>3460</Words>
  <Application>Microsoft Macintosh PowerPoint</Application>
  <PresentationFormat>On-screen Show (4:3)</PresentationFormat>
  <Paragraphs>783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6.830/6.814 Lecture 5</vt:lpstr>
      <vt:lpstr>Plan for Next Few Lectures</vt:lpstr>
      <vt:lpstr>SimpleDB Overview</vt:lpstr>
      <vt:lpstr>What is SimpleDB?</vt:lpstr>
      <vt:lpstr>Module Diagram</vt:lpstr>
      <vt:lpstr>Database</vt:lpstr>
      <vt:lpstr>Catalog</vt:lpstr>
      <vt:lpstr>BufferPool</vt:lpstr>
      <vt:lpstr>HeapFile  (Implements DbFile)</vt:lpstr>
      <vt:lpstr>HeapPage  (Implements Page)</vt:lpstr>
      <vt:lpstr>SeqScan (Implements DbIterator)</vt:lpstr>
      <vt:lpstr>PowerPoint Presentation</vt:lpstr>
      <vt:lpstr>HeapFileEncoder.java</vt:lpstr>
      <vt:lpstr>Query Processing Steps</vt:lpstr>
      <vt:lpstr>Plan Formulation</vt:lpstr>
      <vt:lpstr>Plan questions</vt:lpstr>
      <vt:lpstr>Accessing Data</vt:lpstr>
      <vt:lpstr>Tree Index</vt:lpstr>
      <vt:lpstr>Connecting Operators: Iterator Model</vt:lpstr>
      <vt:lpstr>Iterator Model</vt:lpstr>
      <vt:lpstr>Scan</vt:lpstr>
      <vt:lpstr>Filter</vt:lpstr>
      <vt:lpstr>Nested Loops Join</vt:lpstr>
      <vt:lpstr>This Lecture </vt:lpstr>
      <vt:lpstr>Cost Estimation</vt:lpstr>
      <vt:lpstr>Memory Hierarchy</vt:lpstr>
      <vt:lpstr>Bandwidth vs Latency</vt:lpstr>
      <vt:lpstr>Bandwidth v Latency (cont.)</vt:lpstr>
      <vt:lpstr>Important Numbers</vt:lpstr>
      <vt:lpstr>Database Cost Models</vt:lpstr>
      <vt:lpstr>Example</vt:lpstr>
      <vt:lpstr>Example w/ Simple Cost Model</vt:lpstr>
      <vt:lpstr>Example w/ Simple Cost Model</vt:lpstr>
      <vt:lpstr>Example w/ Simple Cost Model</vt:lpstr>
      <vt:lpstr>Buffer Pool</vt:lpstr>
      <vt:lpstr>Eviction Policy</vt:lpstr>
      <vt:lpstr>Is LRU Always Optimal?</vt:lpstr>
      <vt:lpstr>Consider MRU</vt:lpstr>
      <vt:lpstr>Postgres Query Plans</vt:lpstr>
      <vt:lpstr>Postgres Costs</vt:lpstr>
      <vt:lpstr>Postgres Plans</vt:lpstr>
      <vt:lpstr>Nested Loops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6.830/6.814 Lecture 5</dc:title>
  <dc:creator> </dc:creator>
  <cp:lastModifiedBy>Samuel R Madden</cp:lastModifiedBy>
  <cp:revision>33</cp:revision>
  <cp:lastPrinted>2013-02-13T18:19:49Z</cp:lastPrinted>
  <dcterms:created xsi:type="dcterms:W3CDTF">2015-09-23T17:45:09Z</dcterms:created>
  <dcterms:modified xsi:type="dcterms:W3CDTF">2021-03-04T01:11:39Z</dcterms:modified>
</cp:coreProperties>
</file>