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90" r:id="rId3"/>
    <p:sldId id="311" r:id="rId4"/>
    <p:sldId id="309" r:id="rId5"/>
    <p:sldId id="277" r:id="rId6"/>
    <p:sldId id="313" r:id="rId7"/>
    <p:sldId id="314" r:id="rId8"/>
    <p:sldId id="315" r:id="rId9"/>
    <p:sldId id="257" r:id="rId10"/>
    <p:sldId id="278" r:id="rId11"/>
    <p:sldId id="279" r:id="rId12"/>
    <p:sldId id="316" r:id="rId13"/>
    <p:sldId id="323" r:id="rId14"/>
    <p:sldId id="280" r:id="rId15"/>
    <p:sldId id="282" r:id="rId16"/>
    <p:sldId id="320" r:id="rId17"/>
    <p:sldId id="288" r:id="rId18"/>
    <p:sldId id="289" r:id="rId19"/>
    <p:sldId id="322" r:id="rId20"/>
    <p:sldId id="324" r:id="rId21"/>
    <p:sldId id="318" r:id="rId22"/>
    <p:sldId id="325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31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77"/>
    <p:restoredTop sz="94713"/>
  </p:normalViewPr>
  <p:slideViewPr>
    <p:cSldViewPr snapToGrid="0" snapToObjects="1">
      <p:cViewPr varScale="1">
        <p:scale>
          <a:sx n="85" d="100"/>
          <a:sy n="85" d="100"/>
        </p:scale>
        <p:origin x="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7392-645F-8E48-B164-11C16AF2A570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1DC3B-B5F6-2447-BF77-D1F36268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73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8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01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54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16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18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1DC3B-B5F6-2447-BF77-D1F36268ED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1DC3B-B5F6-2447-BF77-D1F36268ED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1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5E01-4822-D14C-90CD-D14C6CB8CDA0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6.830 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3/9/2021</a:t>
            </a:r>
          </a:p>
          <a:p>
            <a:r>
              <a:rPr lang="en-US" dirty="0"/>
              <a:t>Cost Estimation and Indexing</a:t>
            </a:r>
          </a:p>
        </p:txBody>
      </p:sp>
    </p:spTree>
    <p:extLst>
      <p:ext uri="{BB962C8B-B14F-4D97-AF65-F5344CB8AC3E}">
        <p14:creationId xmlns:p14="http://schemas.microsoft.com/office/powerpoint/2010/main" val="256564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 Scan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grades (</a:t>
            </a:r>
            <a:r>
              <a:rPr lang="en-US" sz="2400" dirty="0" err="1">
                <a:latin typeface="Courier"/>
                <a:cs typeface="Courier"/>
              </a:rPr>
              <a:t>cid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g_sid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grade char(2))</a:t>
            </a:r>
          </a:p>
          <a:p>
            <a:r>
              <a:rPr lang="en-US" sz="2400" dirty="0">
                <a:latin typeface="Courier"/>
                <a:cs typeface="Courier"/>
              </a:rPr>
              <a:t>8 bytes (</a:t>
            </a:r>
            <a:r>
              <a:rPr lang="en-US" sz="2400" dirty="0" err="1">
                <a:latin typeface="Courier"/>
                <a:cs typeface="Courier"/>
              </a:rPr>
              <a:t>cid</a:t>
            </a:r>
            <a:r>
              <a:rPr lang="en-US" sz="2400" dirty="0">
                <a:latin typeface="Courier"/>
                <a:cs typeface="Courier"/>
              </a:rPr>
              <a:t>) + 8 bytes (</a:t>
            </a:r>
            <a:r>
              <a:rPr lang="en-US" sz="2400" dirty="0" err="1">
                <a:latin typeface="Courier"/>
                <a:cs typeface="Courier"/>
              </a:rPr>
              <a:t>g_sid</a:t>
            </a:r>
            <a:r>
              <a:rPr lang="en-US" sz="2400" dirty="0">
                <a:latin typeface="Courier"/>
                <a:cs typeface="Courier"/>
              </a:rPr>
              <a:t>) + 2 bytes (grade) + 4 bytes (header) = 22 bytes</a:t>
            </a:r>
          </a:p>
          <a:p>
            <a:r>
              <a:rPr lang="en-US" sz="2400" dirty="0">
                <a:latin typeface="+mj-lt"/>
                <a:cs typeface="Courier"/>
              </a:rPr>
              <a:t>22 x 1M = 22 MB / 100 MB/sec = .22 sec + 10ms seek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  <a:sym typeface="Wingdings"/>
              </a:rPr>
              <a:t> .23 sec</a:t>
            </a:r>
            <a:endParaRPr lang="en-US" sz="2400" dirty="0">
              <a:latin typeface="+mj-lt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14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 Join Grades and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grades (</a:t>
            </a:r>
            <a:r>
              <a:rPr lang="en-US" sz="2400" dirty="0" err="1">
                <a:latin typeface="Courier"/>
                <a:cs typeface="Courier"/>
              </a:rPr>
              <a:t>cid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g_sid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grade char(2))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students (</a:t>
            </a:r>
            <a:r>
              <a:rPr lang="en-US" sz="2400" dirty="0" err="1">
                <a:latin typeface="Courier"/>
                <a:cs typeface="Courier"/>
              </a:rPr>
              <a:t>s_int</a:t>
            </a:r>
            <a:r>
              <a:rPr lang="en-US" sz="2400" dirty="0">
                <a:latin typeface="Courier"/>
                <a:cs typeface="Courier"/>
              </a:rPr>
              <a:t>, name char(100))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10 K students </a:t>
            </a:r>
            <a:r>
              <a:rPr lang="en-US" sz="2400" dirty="0">
                <a:sym typeface="Wingdings"/>
              </a:rPr>
              <a:t>x (100 + 8 + 4 bytes)  = 1.1 MB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Students Inner (Preferred)</a:t>
            </a:r>
          </a:p>
          <a:p>
            <a:r>
              <a:rPr lang="en-US" sz="2400" dirty="0"/>
              <a:t>Cache students in buffer pool in memory: 1.1/100 s = .011 s</a:t>
            </a:r>
          </a:p>
          <a:p>
            <a:r>
              <a:rPr lang="en-US" sz="2400" dirty="0"/>
              <a:t>One pass over students (cached) for each grade (no additional cost beside caching)</a:t>
            </a:r>
          </a:p>
          <a:p>
            <a:r>
              <a:rPr lang="en-US" sz="2400" dirty="0"/>
              <a:t>Time to scan grades (previous slide) = .23 s</a:t>
            </a:r>
          </a:p>
          <a:p>
            <a:pPr>
              <a:buFont typeface="Wingdings" charset="2"/>
              <a:buChar char="è"/>
            </a:pPr>
            <a:r>
              <a:rPr lang="en-US" sz="2400" dirty="0">
                <a:sym typeface="Wingdings"/>
              </a:rPr>
              <a:t>.244 s</a:t>
            </a:r>
          </a:p>
          <a:p>
            <a:pPr>
              <a:buFont typeface="Wingdings" charset="2"/>
              <a:buChar char="è"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Grades Inner</a:t>
            </a:r>
          </a:p>
          <a:p>
            <a:r>
              <a:rPr lang="en-US" sz="2400" dirty="0"/>
              <a:t>One pass over grades for each student, at .22 sec / pass, plus one seek at 10 </a:t>
            </a:r>
            <a:r>
              <a:rPr lang="en-US" sz="2400" dirty="0" err="1"/>
              <a:t>ms</a:t>
            </a:r>
            <a:r>
              <a:rPr lang="en-US" sz="2400" dirty="0"/>
              <a:t> (.01 sec) </a:t>
            </a:r>
            <a:r>
              <a:rPr lang="en-US" sz="2400" dirty="0">
                <a:sym typeface="Wingdings"/>
              </a:rPr>
              <a:t> .23 sec / pass</a:t>
            </a:r>
            <a:endParaRPr lang="en-US" sz="2400" dirty="0"/>
          </a:p>
          <a:p>
            <a:pPr>
              <a:buFont typeface="Wingdings" charset="2"/>
              <a:buChar char="è"/>
            </a:pPr>
            <a:r>
              <a:rPr lang="en-US" sz="2400" dirty="0"/>
              <a:t>2300 seconds overall</a:t>
            </a:r>
          </a:p>
          <a:p>
            <a:pPr>
              <a:buFont typeface="Wingdings" charset="2"/>
              <a:buChar char="è"/>
            </a:pPr>
            <a:endParaRPr lang="en-US" sz="2400" dirty="0"/>
          </a:p>
          <a:p>
            <a:r>
              <a:rPr lang="en-US" sz="2400" dirty="0"/>
              <a:t>(Time to scan students is .011 s, so negligible)</a:t>
            </a:r>
          </a:p>
        </p:txBody>
      </p:sp>
    </p:spTree>
    <p:extLst>
      <p:ext uri="{BB962C8B-B14F-4D97-AF65-F5344CB8AC3E}">
        <p14:creationId xmlns:p14="http://schemas.microsoft.com/office/powerpoint/2010/main" val="84025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09EB-9185-7043-A257-670D2BC5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Access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E646-AB91-654C-B3E9-24E98700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method: way to access the records of the database</a:t>
            </a:r>
          </a:p>
          <a:p>
            <a:r>
              <a:rPr lang="en-US" dirty="0"/>
              <a:t>3 main types:</a:t>
            </a:r>
          </a:p>
          <a:p>
            <a:pPr lvl="1"/>
            <a:r>
              <a:rPr lang="en-US" dirty="0"/>
              <a:t>Heap file / heap scan</a:t>
            </a:r>
          </a:p>
          <a:p>
            <a:pPr lvl="1"/>
            <a:r>
              <a:rPr lang="en-US" dirty="0"/>
              <a:t>Hash index / index lookup</a:t>
            </a:r>
          </a:p>
          <a:p>
            <a:pPr lvl="1"/>
            <a:r>
              <a:rPr lang="en-US" dirty="0" err="1"/>
              <a:t>B+Tree</a:t>
            </a:r>
            <a:r>
              <a:rPr lang="en-US" dirty="0"/>
              <a:t> index / index lookup / scan </a:t>
            </a:r>
            <a:r>
              <a:rPr lang="en-US" dirty="0">
                <a:sym typeface="Wingdings" pitchFamily="2" charset="2"/>
              </a:rPr>
              <a:t> next time</a:t>
            </a:r>
            <a:endParaRPr lang="en-US" dirty="0"/>
          </a:p>
          <a:p>
            <a:r>
              <a:rPr lang="en-US" dirty="0"/>
              <a:t>Many alternatives: e.g., R-trees </a:t>
            </a:r>
            <a:r>
              <a:rPr lang="en-US" sz="2800" dirty="0">
                <a:sym typeface="Wingdings" pitchFamily="2" charset="2"/>
              </a:rPr>
              <a:t> next time</a:t>
            </a:r>
            <a:endParaRPr lang="en-US" sz="2800" dirty="0"/>
          </a:p>
          <a:p>
            <a:r>
              <a:rPr lang="en-US" dirty="0"/>
              <a:t>Each has different performance tradeoffs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5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3FEE-A25C-4146-896D-5FDE25F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 for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042-C1CF-B54B-984C-593ED4F9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52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What attributes to index?</a:t>
            </a:r>
          </a:p>
          <a:p>
            <a:pPr lvl="1"/>
            <a:r>
              <a:rPr lang="en-US" dirty="0"/>
              <a:t>Why not index everything?</a:t>
            </a:r>
          </a:p>
          <a:p>
            <a:r>
              <a:rPr lang="en-US" dirty="0"/>
              <a:t>Index structure:</a:t>
            </a:r>
          </a:p>
          <a:p>
            <a:pPr lvl="1"/>
            <a:r>
              <a:rPr lang="en-US" dirty="0"/>
              <a:t>Leaves as data</a:t>
            </a:r>
          </a:p>
          <a:p>
            <a:pPr lvl="2"/>
            <a:r>
              <a:rPr lang="en-US" dirty="0"/>
              <a:t>Only one index?</a:t>
            </a:r>
          </a:p>
          <a:p>
            <a:pPr lvl="2"/>
            <a:r>
              <a:rPr lang="en-US" dirty="0"/>
              <a:t>“Primary Index”</a:t>
            </a:r>
          </a:p>
          <a:p>
            <a:pPr lvl="1"/>
            <a:r>
              <a:rPr lang="en-US" dirty="0"/>
              <a:t>Leaves as pointers to heap file</a:t>
            </a:r>
          </a:p>
          <a:p>
            <a:pPr lvl="2"/>
            <a:r>
              <a:rPr lang="en-US" dirty="0"/>
              <a:t>“Secondary Index</a:t>
            </a:r>
          </a:p>
          <a:p>
            <a:pPr lvl="2"/>
            <a:r>
              <a:rPr lang="en-US" dirty="0"/>
              <a:t>Clustered vs </a:t>
            </a:r>
            <a:r>
              <a:rPr lang="en-US" dirty="0" err="1"/>
              <a:t>unclustered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08333A-D93B-D444-853E-2933D333FC3E}"/>
              </a:ext>
            </a:extLst>
          </p:cNvPr>
          <p:cNvSpPr txBox="1"/>
          <p:nvPr/>
        </p:nvSpPr>
        <p:spPr>
          <a:xfrm>
            <a:off x="534096" y="5827870"/>
            <a:ext cx="376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6.830 we will use secondary indexes, and distinguish between clustered and </a:t>
            </a:r>
            <a:r>
              <a:rPr lang="en-US" dirty="0" err="1"/>
              <a:t>unclustered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D94C5E-1449-D043-9F10-86C46F992EF1}"/>
              </a:ext>
            </a:extLst>
          </p:cNvPr>
          <p:cNvGrpSpPr/>
          <p:nvPr/>
        </p:nvGrpSpPr>
        <p:grpSpPr>
          <a:xfrm>
            <a:off x="5040810" y="1417638"/>
            <a:ext cx="3536691" cy="2036481"/>
            <a:chOff x="5040810" y="1417638"/>
            <a:chExt cx="3536691" cy="2036481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F0FBADE7-21B9-1947-8FA3-B00D32C39701}"/>
                </a:ext>
              </a:extLst>
            </p:cNvPr>
            <p:cNvSpPr/>
            <p:nvPr/>
          </p:nvSpPr>
          <p:spPr>
            <a:xfrm>
              <a:off x="6528317" y="1417638"/>
              <a:ext cx="1771650" cy="12573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Primary Index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2B499B-9661-2646-B185-876B4DCBBB14}"/>
                </a:ext>
              </a:extLst>
            </p:cNvPr>
            <p:cNvSpPr txBox="1"/>
            <p:nvPr/>
          </p:nvSpPr>
          <p:spPr>
            <a:xfrm>
              <a:off x="5816800" y="3084787"/>
              <a:ext cx="7200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R1 R2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7AD528-0BDA-3349-825F-25E53ED95FE5}"/>
                </a:ext>
              </a:extLst>
            </p:cNvPr>
            <p:cNvSpPr txBox="1"/>
            <p:nvPr/>
          </p:nvSpPr>
          <p:spPr>
            <a:xfrm>
              <a:off x="6882647" y="3079950"/>
              <a:ext cx="7200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R3 R4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93DC10-F5D3-064C-AAB1-B20FAB3D4324}"/>
                </a:ext>
              </a:extLst>
            </p:cNvPr>
            <p:cNvSpPr txBox="1"/>
            <p:nvPr/>
          </p:nvSpPr>
          <p:spPr>
            <a:xfrm>
              <a:off x="7857411" y="3079950"/>
              <a:ext cx="7200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6F42D58-98A4-3949-930B-907D3A7B4C36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6176845" y="2674938"/>
              <a:ext cx="351472" cy="409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8767232-C9EA-A247-9E95-69A745A48B7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235548" y="2674938"/>
              <a:ext cx="7144" cy="405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7711B7-DC51-4A4A-9667-D31FC784DE9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7746505" y="2674938"/>
              <a:ext cx="470951" cy="405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9E6809-E8E1-8E4D-8E79-F9929E550A0B}"/>
                </a:ext>
              </a:extLst>
            </p:cNvPr>
            <p:cNvSpPr txBox="1"/>
            <p:nvPr/>
          </p:nvSpPr>
          <p:spPr>
            <a:xfrm>
              <a:off x="5040810" y="3042013"/>
              <a:ext cx="1008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2F5D4C-8636-854D-B94F-0711F1F68159}"/>
              </a:ext>
            </a:extLst>
          </p:cNvPr>
          <p:cNvGrpSpPr/>
          <p:nvPr/>
        </p:nvGrpSpPr>
        <p:grpSpPr>
          <a:xfrm>
            <a:off x="4250902" y="3902592"/>
            <a:ext cx="4409110" cy="2658078"/>
            <a:chOff x="4250902" y="3902592"/>
            <a:chExt cx="4409110" cy="2658078"/>
          </a:xfrm>
        </p:grpSpPr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2795E7A2-D102-2A41-9D90-3454FD55BC0C}"/>
                </a:ext>
              </a:extLst>
            </p:cNvPr>
            <p:cNvSpPr/>
            <p:nvPr/>
          </p:nvSpPr>
          <p:spPr>
            <a:xfrm>
              <a:off x="6368475" y="3902592"/>
              <a:ext cx="1771650" cy="12573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Secondary Index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562FC1-36D4-EF4D-8CCB-80E73BFC8AB9}"/>
                </a:ext>
              </a:extLst>
            </p:cNvPr>
            <p:cNvSpPr txBox="1"/>
            <p:nvPr/>
          </p:nvSpPr>
          <p:spPr>
            <a:xfrm>
              <a:off x="5454968" y="6149600"/>
              <a:ext cx="7200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R1 R2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5026E2-08D6-8A48-8923-C5AE6C3D065C}"/>
                </a:ext>
              </a:extLst>
            </p:cNvPr>
            <p:cNvSpPr txBox="1"/>
            <p:nvPr/>
          </p:nvSpPr>
          <p:spPr>
            <a:xfrm>
              <a:off x="6175058" y="6149600"/>
              <a:ext cx="7200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R3 R4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B9B081-0812-B649-A707-CE06B2022410}"/>
                </a:ext>
              </a:extLst>
            </p:cNvPr>
            <p:cNvSpPr txBox="1"/>
            <p:nvPr/>
          </p:nvSpPr>
          <p:spPr>
            <a:xfrm>
              <a:off x="6895148" y="6149600"/>
              <a:ext cx="7200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736552-8A30-F24C-960D-7DA36055FC9E}"/>
                </a:ext>
              </a:extLst>
            </p:cNvPr>
            <p:cNvSpPr txBox="1"/>
            <p:nvPr/>
          </p:nvSpPr>
          <p:spPr>
            <a:xfrm>
              <a:off x="5899311" y="5556728"/>
              <a:ext cx="7200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4700BF-8B38-A04C-B41E-22A7AFF21538}"/>
                </a:ext>
              </a:extLst>
            </p:cNvPr>
            <p:cNvSpPr txBox="1"/>
            <p:nvPr/>
          </p:nvSpPr>
          <p:spPr>
            <a:xfrm>
              <a:off x="7939922" y="5551891"/>
              <a:ext cx="7200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D488B28-34C2-FF46-A8C2-E1F819836C4A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6259356" y="5146879"/>
              <a:ext cx="351472" cy="409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652B92-346C-F442-BF71-C7A36123E189}"/>
                </a:ext>
              </a:extLst>
            </p:cNvPr>
            <p:cNvCxnSpPr>
              <a:cxnSpLocks/>
            </p:cNvCxnSpPr>
            <p:nvPr/>
          </p:nvCxnSpPr>
          <p:spPr>
            <a:xfrm>
              <a:off x="7318059" y="5146879"/>
              <a:ext cx="7144" cy="405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DF483F-7D7B-4F47-95E0-6EDA24C84D89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829016" y="5146879"/>
              <a:ext cx="470951" cy="405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35CCC8-218B-2C43-AAA4-C1B50E29D1BE}"/>
                </a:ext>
              </a:extLst>
            </p:cNvPr>
            <p:cNvSpPr txBox="1"/>
            <p:nvPr/>
          </p:nvSpPr>
          <p:spPr>
            <a:xfrm>
              <a:off x="6923903" y="5556728"/>
              <a:ext cx="7200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DCF0B19-4885-9A4F-A5C9-3C2C55B40F37}"/>
                </a:ext>
              </a:extLst>
            </p:cNvPr>
            <p:cNvSpPr/>
            <p:nvPr/>
          </p:nvSpPr>
          <p:spPr>
            <a:xfrm>
              <a:off x="5958961" y="5656304"/>
              <a:ext cx="123964" cy="1239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4BDDA37-329A-1742-B2CA-EB6692757C40}"/>
                </a:ext>
              </a:extLst>
            </p:cNvPr>
            <p:cNvSpPr/>
            <p:nvPr/>
          </p:nvSpPr>
          <p:spPr>
            <a:xfrm>
              <a:off x="6168907" y="5656304"/>
              <a:ext cx="123964" cy="1239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167CD6-9A1A-A743-9961-BE155B709D7E}"/>
                </a:ext>
              </a:extLst>
            </p:cNvPr>
            <p:cNvSpPr/>
            <p:nvPr/>
          </p:nvSpPr>
          <p:spPr>
            <a:xfrm>
              <a:off x="6378060" y="5656304"/>
              <a:ext cx="123964" cy="1239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67CB5F-8EA7-7A4B-A890-2D20B8E319B1}"/>
                </a:ext>
              </a:extLst>
            </p:cNvPr>
            <p:cNvSpPr/>
            <p:nvPr/>
          </p:nvSpPr>
          <p:spPr>
            <a:xfrm>
              <a:off x="6975833" y="5656304"/>
              <a:ext cx="123964" cy="1239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20A995-608F-7249-AFB5-6A9C44ABB545}"/>
                </a:ext>
              </a:extLst>
            </p:cNvPr>
            <p:cNvSpPr/>
            <p:nvPr/>
          </p:nvSpPr>
          <p:spPr>
            <a:xfrm>
              <a:off x="7173556" y="5656304"/>
              <a:ext cx="123964" cy="1239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1547AB7-5458-0441-BEBC-A5E676A67034}"/>
                </a:ext>
              </a:extLst>
            </p:cNvPr>
            <p:cNvSpPr/>
            <p:nvPr/>
          </p:nvSpPr>
          <p:spPr>
            <a:xfrm>
              <a:off x="7371279" y="5656304"/>
              <a:ext cx="123964" cy="1239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F513A5-1B35-A641-B0ED-51256672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0974" y="5767917"/>
              <a:ext cx="351472" cy="409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7FB93F-F65A-484A-9428-519B2FF73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4675" y="5794032"/>
              <a:ext cx="250621" cy="38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56B070E-1AFB-1F4B-8AF2-B75B272C3A3A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 flipH="1">
              <a:off x="6327052" y="5780268"/>
              <a:ext cx="112990" cy="416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9FE72E0-2B84-C145-8ABF-DC8F2601F19D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702537" y="5780268"/>
              <a:ext cx="335278" cy="3974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29ED46-0DCF-9545-B0B1-FA587F9F0517}"/>
                </a:ext>
              </a:extLst>
            </p:cNvPr>
            <p:cNvSpPr txBox="1"/>
            <p:nvPr/>
          </p:nvSpPr>
          <p:spPr>
            <a:xfrm>
              <a:off x="4839509" y="5556585"/>
              <a:ext cx="1008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Pointers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C8CAB3-9A84-5A40-86F8-E78DDB254F33}"/>
                </a:ext>
              </a:extLst>
            </p:cNvPr>
            <p:cNvSpPr txBox="1"/>
            <p:nvPr/>
          </p:nvSpPr>
          <p:spPr>
            <a:xfrm>
              <a:off x="4250902" y="6191338"/>
              <a:ext cx="113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Heap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ABAF-88B5-1148-84D9-F766E780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Index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0FF558-D862-234D-A9F0-62CB1D67007A}"/>
              </a:ext>
            </a:extLst>
          </p:cNvPr>
          <p:cNvGraphicFramePr>
            <a:graphicFrameLocks noGrp="1"/>
          </p:cNvGraphicFramePr>
          <p:nvPr/>
        </p:nvGraphicFramePr>
        <p:xfrm>
          <a:off x="1638299" y="4311649"/>
          <a:ext cx="1647826" cy="26408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000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22592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296035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244025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88027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3707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725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582814-3131-B947-A532-B036694BDB3E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4349749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771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8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09E339B-F6F0-164D-89FF-F6656D6B68E7}"/>
              </a:ext>
            </a:extLst>
          </p:cNvPr>
          <p:cNvGraphicFramePr>
            <a:graphicFrameLocks noGrp="1"/>
          </p:cNvGraphicFramePr>
          <p:nvPr/>
        </p:nvGraphicFramePr>
        <p:xfrm>
          <a:off x="5900740" y="4359274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255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D6ED40-4161-1748-9753-AE20CD90424F}"/>
              </a:ext>
            </a:extLst>
          </p:cNvPr>
          <p:cNvSpPr txBox="1"/>
          <p:nvPr/>
        </p:nvSpPr>
        <p:spPr>
          <a:xfrm>
            <a:off x="757238" y="5386388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B6D014-32A6-8D4B-8050-2D6B9A8798C3}"/>
              </a:ext>
            </a:extLst>
          </p:cNvPr>
          <p:cNvGraphicFramePr>
            <a:graphicFrameLocks noGrp="1"/>
          </p:cNvGraphicFramePr>
          <p:nvPr/>
        </p:nvGraphicFramePr>
        <p:xfrm>
          <a:off x="3443287" y="1528763"/>
          <a:ext cx="234315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≥3,</a:t>
                      </a:r>
                    </a:p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≥5,</a:t>
                      </a:r>
                    </a:p>
                    <a:p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≥8,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BF492D-C243-9A45-9DBB-828E661132F6}"/>
              </a:ext>
            </a:extLst>
          </p:cNvPr>
          <p:cNvGraphicFramePr>
            <a:graphicFrameLocks noGrp="1"/>
          </p:cNvGraphicFramePr>
          <p:nvPr/>
        </p:nvGraphicFramePr>
        <p:xfrm>
          <a:off x="1323974" y="2452688"/>
          <a:ext cx="2105026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0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317196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5005379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E3BEC6-39B0-8644-B00F-16F16A538602}"/>
              </a:ext>
            </a:extLst>
          </p:cNvPr>
          <p:cNvCxnSpPr>
            <a:endCxn id="14" idx="0"/>
          </p:cNvCxnSpPr>
          <p:nvPr/>
        </p:nvCxnSpPr>
        <p:spPr>
          <a:xfrm flipH="1">
            <a:off x="2376487" y="2100263"/>
            <a:ext cx="1381126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2CF3B0-C25B-0C4E-A924-DB54EBB065F4}"/>
              </a:ext>
            </a:extLst>
          </p:cNvPr>
          <p:cNvCxnSpPr>
            <a:cxnSpLocks/>
          </p:cNvCxnSpPr>
          <p:nvPr/>
        </p:nvCxnSpPr>
        <p:spPr>
          <a:xfrm>
            <a:off x="1485900" y="3057525"/>
            <a:ext cx="3443288" cy="228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DF9CC-2F75-C140-BAD1-AC37CE9488C5}"/>
              </a:ext>
            </a:extLst>
          </p:cNvPr>
          <p:cNvCxnSpPr>
            <a:cxnSpLocks/>
          </p:cNvCxnSpPr>
          <p:nvPr/>
        </p:nvCxnSpPr>
        <p:spPr>
          <a:xfrm>
            <a:off x="1857375" y="3100388"/>
            <a:ext cx="2728913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2D15BE-EEF4-3940-8CEC-5B47E7F448BF}"/>
              </a:ext>
            </a:extLst>
          </p:cNvPr>
          <p:cNvCxnSpPr>
            <a:cxnSpLocks/>
          </p:cNvCxnSpPr>
          <p:nvPr/>
        </p:nvCxnSpPr>
        <p:spPr>
          <a:xfrm>
            <a:off x="2200275" y="3086100"/>
            <a:ext cx="428625" cy="230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97765E-AA81-674F-A783-46991C554D10}"/>
              </a:ext>
            </a:extLst>
          </p:cNvPr>
          <p:cNvCxnSpPr>
            <a:cxnSpLocks/>
          </p:cNvCxnSpPr>
          <p:nvPr/>
        </p:nvCxnSpPr>
        <p:spPr>
          <a:xfrm>
            <a:off x="2586038" y="3086100"/>
            <a:ext cx="2671762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4B2690-CE32-D64A-9661-B618E014C67A}"/>
              </a:ext>
            </a:extLst>
          </p:cNvPr>
          <p:cNvCxnSpPr>
            <a:cxnSpLocks/>
          </p:cNvCxnSpPr>
          <p:nvPr/>
        </p:nvCxnSpPr>
        <p:spPr>
          <a:xfrm>
            <a:off x="3143250" y="3114675"/>
            <a:ext cx="3914775" cy="22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409E7AE-ACCA-F14B-A9A8-73E17FB29C4D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2433638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DD80BE5-C886-1849-AC41-E2A9F9E64BA7}"/>
              </a:ext>
            </a:extLst>
          </p:cNvPr>
          <p:cNvGraphicFramePr>
            <a:graphicFrameLocks noGrp="1"/>
          </p:cNvGraphicFramePr>
          <p:nvPr/>
        </p:nvGraphicFramePr>
        <p:xfrm>
          <a:off x="4829174" y="2428876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5B27D98-8B29-9640-905B-C2A67638C2DF}"/>
              </a:ext>
            </a:extLst>
          </p:cNvPr>
          <p:cNvGraphicFramePr>
            <a:graphicFrameLocks noGrp="1"/>
          </p:cNvGraphicFramePr>
          <p:nvPr/>
        </p:nvGraphicFramePr>
        <p:xfrm>
          <a:off x="5924549" y="2409826"/>
          <a:ext cx="904514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242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37600690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BA7AD11-5A80-A44F-88B5-9007E85AB0D8}"/>
              </a:ext>
            </a:extLst>
          </p:cNvPr>
          <p:cNvSpPr txBox="1"/>
          <p:nvPr/>
        </p:nvSpPr>
        <p:spPr>
          <a:xfrm>
            <a:off x="752475" y="6196013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Attrn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5E809-E10B-2A4B-98BB-ABA455471D24}"/>
              </a:ext>
            </a:extLst>
          </p:cNvPr>
          <p:cNvSpPr txBox="1"/>
          <p:nvPr/>
        </p:nvSpPr>
        <p:spPr>
          <a:xfrm rot="16200000">
            <a:off x="338137" y="5395913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A065D6-60E7-DF41-AFCB-370A440A7483}"/>
              </a:ext>
            </a:extLst>
          </p:cNvPr>
          <p:cNvSpPr txBox="1"/>
          <p:nvPr/>
        </p:nvSpPr>
        <p:spPr>
          <a:xfrm>
            <a:off x="11287125" y="1414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959FB-F93C-6F4E-BD79-262FEF5D593B}"/>
              </a:ext>
            </a:extLst>
          </p:cNvPr>
          <p:cNvSpPr txBox="1"/>
          <p:nvPr/>
        </p:nvSpPr>
        <p:spPr>
          <a:xfrm>
            <a:off x="7407797" y="1783795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DC99C-4161-BB41-B57A-D5ED8690B4AE}"/>
              </a:ext>
            </a:extLst>
          </p:cNvPr>
          <p:cNvSpPr txBox="1"/>
          <p:nvPr/>
        </p:nvSpPr>
        <p:spPr>
          <a:xfrm>
            <a:off x="7700946" y="4745832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File</a:t>
            </a:r>
          </a:p>
        </p:txBody>
      </p:sp>
    </p:spTree>
    <p:extLst>
      <p:ext uri="{BB962C8B-B14F-4D97-AF65-F5344CB8AC3E}">
        <p14:creationId xmlns:p14="http://schemas.microsoft.com/office/powerpoint/2010/main" val="273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DB15162-CD79-0445-B037-93B5DF94DDA2}"/>
              </a:ext>
            </a:extLst>
          </p:cNvPr>
          <p:cNvGraphicFramePr>
            <a:graphicFrameLocks noGrp="1"/>
          </p:cNvGraphicFramePr>
          <p:nvPr/>
        </p:nvGraphicFramePr>
        <p:xfrm>
          <a:off x="5924549" y="2409826"/>
          <a:ext cx="904514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242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37600690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AAABAF-88B5-1148-84D9-F766E780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Scan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0FF558-D862-234D-A9F0-62CB1D67007A}"/>
              </a:ext>
            </a:extLst>
          </p:cNvPr>
          <p:cNvGraphicFramePr>
            <a:graphicFrameLocks noGrp="1"/>
          </p:cNvGraphicFramePr>
          <p:nvPr/>
        </p:nvGraphicFramePr>
        <p:xfrm>
          <a:off x="1638299" y="4311649"/>
          <a:ext cx="1647826" cy="1760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000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22592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296035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244025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88027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37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582814-3131-B947-A532-B036694BDB3E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4349749"/>
          <a:ext cx="1703875" cy="168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771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09E339B-F6F0-164D-89FF-F6656D6B68E7}"/>
              </a:ext>
            </a:extLst>
          </p:cNvPr>
          <p:cNvGraphicFramePr>
            <a:graphicFrameLocks noGrp="1"/>
          </p:cNvGraphicFramePr>
          <p:nvPr/>
        </p:nvGraphicFramePr>
        <p:xfrm>
          <a:off x="5900740" y="4359274"/>
          <a:ext cx="1703875" cy="168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25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D6ED40-4161-1748-9753-AE20CD90424F}"/>
              </a:ext>
            </a:extLst>
          </p:cNvPr>
          <p:cNvSpPr txBox="1"/>
          <p:nvPr/>
        </p:nvSpPr>
        <p:spPr>
          <a:xfrm>
            <a:off x="757238" y="5386388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B6D014-32A6-8D4B-8050-2D6B9A8798C3}"/>
              </a:ext>
            </a:extLst>
          </p:cNvPr>
          <p:cNvGraphicFramePr>
            <a:graphicFrameLocks noGrp="1"/>
          </p:cNvGraphicFramePr>
          <p:nvPr/>
        </p:nvGraphicFramePr>
        <p:xfrm>
          <a:off x="3443287" y="1528763"/>
          <a:ext cx="234315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≥3,</a:t>
                      </a:r>
                    </a:p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≥5,</a:t>
                      </a:r>
                    </a:p>
                    <a:p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≥8,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BF492D-C243-9A45-9DBB-828E661132F6}"/>
              </a:ext>
            </a:extLst>
          </p:cNvPr>
          <p:cNvGraphicFramePr>
            <a:graphicFrameLocks noGrp="1"/>
          </p:cNvGraphicFramePr>
          <p:nvPr/>
        </p:nvGraphicFramePr>
        <p:xfrm>
          <a:off x="1323974" y="2452688"/>
          <a:ext cx="2105026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0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317196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5005379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409E7AE-ACCA-F14B-A9A8-73E17FB29C4D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2433638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DD80BE5-C886-1849-AC41-E2A9F9E64BA7}"/>
              </a:ext>
            </a:extLst>
          </p:cNvPr>
          <p:cNvGraphicFramePr>
            <a:graphicFrameLocks noGrp="1"/>
          </p:cNvGraphicFramePr>
          <p:nvPr/>
        </p:nvGraphicFramePr>
        <p:xfrm>
          <a:off x="4829174" y="2428876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2E4FE9-1A05-D448-8627-72EE4AC3F3DF}"/>
              </a:ext>
            </a:extLst>
          </p:cNvPr>
          <p:cNvSpPr txBox="1"/>
          <p:nvPr/>
        </p:nvSpPr>
        <p:spPr>
          <a:xfrm>
            <a:off x="7158037" y="742950"/>
            <a:ext cx="211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Traverse the records in Attr1 order, or lookup a 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E3819-8EC0-E643-9A56-4EBF6D91B155}"/>
              </a:ext>
            </a:extLst>
          </p:cNvPr>
          <p:cNvSpPr txBox="1"/>
          <p:nvPr/>
        </p:nvSpPr>
        <p:spPr>
          <a:xfrm>
            <a:off x="7143750" y="2343151"/>
            <a:ext cx="145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Attr1 &gt;= 6 &amp; </a:t>
            </a:r>
          </a:p>
          <a:p>
            <a:r>
              <a:rPr lang="en-US" b="1" dirty="0"/>
              <a:t>Attr1 &lt; 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891C0-62A0-0F4F-9199-DEA850C35FAE}"/>
              </a:ext>
            </a:extLst>
          </p:cNvPr>
          <p:cNvCxnSpPr/>
          <p:nvPr/>
        </p:nvCxnSpPr>
        <p:spPr>
          <a:xfrm>
            <a:off x="4757738" y="1185862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763607-D941-5A4C-BD04-A53C02EFA9CF}"/>
              </a:ext>
            </a:extLst>
          </p:cNvPr>
          <p:cNvCxnSpPr/>
          <p:nvPr/>
        </p:nvCxnSpPr>
        <p:spPr>
          <a:xfrm>
            <a:off x="5367338" y="2066924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D41ACC-1B6B-B848-B735-7E33679F264F}"/>
              </a:ext>
            </a:extLst>
          </p:cNvPr>
          <p:cNvGrpSpPr/>
          <p:nvPr/>
        </p:nvGrpSpPr>
        <p:grpSpPr>
          <a:xfrm>
            <a:off x="2914650" y="2928938"/>
            <a:ext cx="4529138" cy="1443037"/>
            <a:chOff x="2914650" y="2928938"/>
            <a:chExt cx="4529138" cy="144303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E5E8D6-A16E-DB45-BA93-ECFDA41C9C8D}"/>
                </a:ext>
              </a:extLst>
            </p:cNvPr>
            <p:cNvCxnSpPr/>
            <p:nvPr/>
          </p:nvCxnSpPr>
          <p:spPr>
            <a:xfrm>
              <a:off x="5043488" y="3028950"/>
              <a:ext cx="2400300" cy="13430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42912EC-4405-5B4A-A9C4-68DA553F3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7675" y="3043238"/>
              <a:ext cx="1143000" cy="127158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95ED51-D339-C443-85B4-CED803D45DA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086475" y="2928938"/>
              <a:ext cx="666202" cy="143033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341843-7D2E-354D-B48E-03132F513C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650" y="2957513"/>
              <a:ext cx="3557588" cy="13573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E1A468-4944-9241-9115-95867C419A37}"/>
              </a:ext>
            </a:extLst>
          </p:cNvPr>
          <p:cNvCxnSpPr/>
          <p:nvPr/>
        </p:nvCxnSpPr>
        <p:spPr>
          <a:xfrm>
            <a:off x="4276726" y="3890961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8E7D4-D849-7D4A-90C1-42AEDA1D8D82}"/>
              </a:ext>
            </a:extLst>
          </p:cNvPr>
          <p:cNvCxnSpPr/>
          <p:nvPr/>
        </p:nvCxnSpPr>
        <p:spPr>
          <a:xfrm>
            <a:off x="5343526" y="1157286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3A020-8890-E94A-B1D0-29E2C37CA640}"/>
              </a:ext>
            </a:extLst>
          </p:cNvPr>
          <p:cNvCxnSpPr/>
          <p:nvPr/>
        </p:nvCxnSpPr>
        <p:spPr>
          <a:xfrm>
            <a:off x="6081713" y="1981198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3CE69B-86FF-CA4B-8A81-6C6E3E8F7C9F}"/>
              </a:ext>
            </a:extLst>
          </p:cNvPr>
          <p:cNvCxnSpPr/>
          <p:nvPr/>
        </p:nvCxnSpPr>
        <p:spPr>
          <a:xfrm>
            <a:off x="6791325" y="3919536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2F7955-C49E-024A-9DC9-2650D55E7558}"/>
              </a:ext>
            </a:extLst>
          </p:cNvPr>
          <p:cNvSpPr txBox="1"/>
          <p:nvPr/>
        </p:nvSpPr>
        <p:spPr>
          <a:xfrm>
            <a:off x="1457324" y="6243638"/>
            <a:ext cx="614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random access! – this is an “</a:t>
            </a:r>
            <a:r>
              <a:rPr lang="en-US" b="1" dirty="0" err="1"/>
              <a:t>unclustered</a:t>
            </a:r>
            <a:r>
              <a:rPr lang="en-US" b="1" dirty="0"/>
              <a:t>” index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B2515-FE60-CA45-8B42-963A65B2795F}"/>
              </a:ext>
            </a:extLst>
          </p:cNvPr>
          <p:cNvSpPr txBox="1"/>
          <p:nvPr/>
        </p:nvSpPr>
        <p:spPr>
          <a:xfrm>
            <a:off x="7700946" y="4745832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File</a:t>
            </a:r>
          </a:p>
        </p:txBody>
      </p:sp>
    </p:spTree>
    <p:extLst>
      <p:ext uri="{BB962C8B-B14F-4D97-AF65-F5344CB8AC3E}">
        <p14:creationId xmlns:p14="http://schemas.microsoft.com/office/powerpoint/2010/main" val="7387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CA90-7ADA-8645-B415-E0F94169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3015" y="274638"/>
            <a:ext cx="8229600" cy="1143000"/>
          </a:xfrm>
        </p:spPr>
        <p:txBody>
          <a:bodyPr/>
          <a:lstStyle/>
          <a:p>
            <a:r>
              <a:rPr lang="en-US" dirty="0"/>
              <a:t>Costs of 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7C27-417E-4C4D-9E5C-69B66F7A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Consider an SSD with 100 </a:t>
            </a:r>
            <a:r>
              <a:rPr lang="en-US" dirty="0" err="1"/>
              <a:t>usec</a:t>
            </a:r>
            <a:r>
              <a:rPr lang="en-US" dirty="0"/>
              <a:t> latency, 1 GB/sec BW</a:t>
            </a:r>
          </a:p>
          <a:p>
            <a:r>
              <a:rPr lang="en-US" dirty="0"/>
              <a:t>Query accesses B bytes, R bytes per record, whole table is T bytes</a:t>
            </a:r>
          </a:p>
          <a:p>
            <a:r>
              <a:rPr lang="en-US" dirty="0"/>
              <a:t>Seq scan time S = T / 1GB/sec</a:t>
            </a:r>
          </a:p>
          <a:p>
            <a:r>
              <a:rPr lang="en-US" dirty="0"/>
              <a:t>Rand access via index time = 100 </a:t>
            </a:r>
            <a:r>
              <a:rPr lang="en-US" dirty="0" err="1"/>
              <a:t>usec</a:t>
            </a:r>
            <a:r>
              <a:rPr lang="en-US" dirty="0"/>
              <a:t> * B/R + B / 1GB/sec</a:t>
            </a:r>
          </a:p>
          <a:p>
            <a:r>
              <a:rPr lang="en-US" dirty="0"/>
              <a:t>Suppose R is 100 bytes, T is 10 GB</a:t>
            </a:r>
          </a:p>
          <a:p>
            <a:endParaRPr lang="en-US" dirty="0"/>
          </a:p>
          <a:p>
            <a:r>
              <a:rPr lang="en-US" dirty="0"/>
              <a:t>When is it cheaper to scan than do random lookups via index? 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100x10</a:t>
            </a:r>
            <a:r>
              <a:rPr lang="en-US" baseline="30000" dirty="0"/>
              <a:t>-6</a:t>
            </a:r>
            <a:r>
              <a:rPr lang="en-US" dirty="0"/>
              <a:t> * B / 100 + B/1x10</a:t>
            </a:r>
            <a:r>
              <a:rPr lang="en-US" baseline="30000" dirty="0"/>
              <a:t>9</a:t>
            </a:r>
            <a:r>
              <a:rPr lang="en-US" dirty="0"/>
              <a:t> &gt; 10x10</a:t>
            </a:r>
            <a:r>
              <a:rPr lang="en-US" baseline="30000" dirty="0"/>
              <a:t>9</a:t>
            </a:r>
            <a:r>
              <a:rPr lang="en-US" dirty="0"/>
              <a:t> / 1x10</a:t>
            </a:r>
            <a:r>
              <a:rPr lang="en-US" baseline="30000" dirty="0"/>
              <a:t>9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1x10</a:t>
            </a:r>
            <a:r>
              <a:rPr lang="en-US" baseline="30000" dirty="0"/>
              <a:t>-6</a:t>
            </a:r>
            <a:r>
              <a:rPr lang="en-US" dirty="0"/>
              <a:t>B + 1x10</a:t>
            </a:r>
            <a:r>
              <a:rPr lang="en-US" baseline="30000" dirty="0"/>
              <a:t>-9</a:t>
            </a:r>
            <a:r>
              <a:rPr lang="en-US" dirty="0"/>
              <a:t>B &gt; 10</a:t>
            </a:r>
          </a:p>
          <a:p>
            <a:pPr marL="457200" lvl="1" indent="0">
              <a:buNone/>
            </a:pPr>
            <a:r>
              <a:rPr lang="en-US" dirty="0"/>
              <a:t>B &gt; 9.99x10</a:t>
            </a:r>
            <a:r>
              <a:rPr lang="en-US" baseline="30000" dirty="0"/>
              <a:t>6</a:t>
            </a:r>
          </a:p>
          <a:p>
            <a:pPr marL="457200" lvl="1" indent="0">
              <a:buNone/>
            </a:pPr>
            <a:br>
              <a:rPr lang="en-US" baseline="30000" dirty="0"/>
            </a:br>
            <a:endParaRPr lang="en-US" baseline="30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83BCB-D05D-BF49-ACA3-B49A475C059B}"/>
              </a:ext>
            </a:extLst>
          </p:cNvPr>
          <p:cNvSpPr/>
          <p:nvPr/>
        </p:nvSpPr>
        <p:spPr>
          <a:xfrm>
            <a:off x="457200" y="5629255"/>
            <a:ext cx="4789170" cy="95410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aseline="30000" dirty="0"/>
              <a:t>For scans of larger than 10 MB, cheaper to scan</a:t>
            </a:r>
            <a:r>
              <a:rPr lang="en-US" sz="2800" dirty="0"/>
              <a:t> </a:t>
            </a:r>
            <a:r>
              <a:rPr lang="en-US" sz="2800" baseline="30000" dirty="0"/>
              <a:t>entire 10 GB table than to use index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25EAFE-3391-CF4A-8E7E-932A6E10DA4B}"/>
              </a:ext>
            </a:extLst>
          </p:cNvPr>
          <p:cNvGrpSpPr/>
          <p:nvPr/>
        </p:nvGrpSpPr>
        <p:grpSpPr>
          <a:xfrm>
            <a:off x="5737860" y="185499"/>
            <a:ext cx="3200402" cy="1414701"/>
            <a:chOff x="5634988" y="4857750"/>
            <a:chExt cx="3200402" cy="1414701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5C12D5CB-63B9-7746-8275-B87A59BDAEB5}"/>
                </a:ext>
              </a:extLst>
            </p:cNvPr>
            <p:cNvSpPr/>
            <p:nvPr/>
          </p:nvSpPr>
          <p:spPr>
            <a:xfrm rot="5400000">
              <a:off x="7077789" y="4094559"/>
              <a:ext cx="314800" cy="3200401"/>
            </a:xfrm>
            <a:prstGeom prst="rightBrace">
              <a:avLst>
                <a:gd name="adj1" fmla="val 8333"/>
                <a:gd name="adj2" fmla="val 5020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2C2C6D-A8ED-4343-A241-19D7FE5F94B1}"/>
                </a:ext>
              </a:extLst>
            </p:cNvPr>
            <p:cNvGrpSpPr/>
            <p:nvPr/>
          </p:nvGrpSpPr>
          <p:grpSpPr>
            <a:xfrm>
              <a:off x="5634989" y="4857750"/>
              <a:ext cx="3200401" cy="1414701"/>
              <a:chOff x="5634989" y="4857750"/>
              <a:chExt cx="3200401" cy="141470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EB20876-BC2A-1743-84D1-950E57CE9A0B}"/>
                  </a:ext>
                </a:extLst>
              </p:cNvPr>
              <p:cNvGrpSpPr/>
              <p:nvPr/>
            </p:nvGrpSpPr>
            <p:grpSpPr>
              <a:xfrm>
                <a:off x="5634989" y="4857750"/>
                <a:ext cx="3200401" cy="628650"/>
                <a:chOff x="5634989" y="4857750"/>
                <a:chExt cx="3200401" cy="62865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97D66C-C9FC-2C4D-B569-67443AB94C51}"/>
                    </a:ext>
                  </a:extLst>
                </p:cNvPr>
                <p:cNvSpPr/>
                <p:nvPr/>
              </p:nvSpPr>
              <p:spPr>
                <a:xfrm>
                  <a:off x="7031298" y="4857750"/>
                  <a:ext cx="1804092" cy="628650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Entire Table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60CAD12-44D3-0044-9010-CCE46D5FDFAF}"/>
                    </a:ext>
                  </a:extLst>
                </p:cNvPr>
                <p:cNvSpPr/>
                <p:nvPr/>
              </p:nvSpPr>
              <p:spPr>
                <a:xfrm>
                  <a:off x="5634989" y="4857750"/>
                  <a:ext cx="1396309" cy="6286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Portion Read</a:t>
                  </a:r>
                </a:p>
                <a:p>
                  <a:pPr algn="ctr"/>
                  <a:r>
                    <a:rPr lang="en-US" dirty="0"/>
                    <a:t>(B bytes)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00E8A-B3DC-EB4C-808C-C0E4D58550AF}"/>
                  </a:ext>
                </a:extLst>
              </p:cNvPr>
              <p:cNvSpPr txBox="1"/>
              <p:nvPr/>
            </p:nvSpPr>
            <p:spPr>
              <a:xfrm>
                <a:off x="6823710" y="5903119"/>
                <a:ext cx="925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 bytes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32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1043-75B3-D842-AC1F-05F49F18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95AA-03BA-A74E-AB62-968E9ADA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2708"/>
            <a:ext cx="8229600" cy="4525963"/>
          </a:xfrm>
        </p:spPr>
        <p:txBody>
          <a:bodyPr/>
          <a:lstStyle/>
          <a:p>
            <a:r>
              <a:rPr lang="en-US" dirty="0"/>
              <a:t>Order pages on disk in index order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37CBAEE-AB1C-4848-ABBC-CC99E1A2C0BF}"/>
              </a:ext>
            </a:extLst>
          </p:cNvPr>
          <p:cNvGraphicFramePr>
            <a:graphicFrameLocks noGrp="1"/>
          </p:cNvGraphicFramePr>
          <p:nvPr/>
        </p:nvGraphicFramePr>
        <p:xfrm>
          <a:off x="1638299" y="5098890"/>
          <a:ext cx="1647826" cy="26408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000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22592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296035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244025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88027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3707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7254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C05C248-4A11-3D43-8F65-9560BA1613F1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5136990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771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848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C06A3F10-2D82-9C4C-940A-A6520B5141D5}"/>
              </a:ext>
            </a:extLst>
          </p:cNvPr>
          <p:cNvGraphicFramePr>
            <a:graphicFrameLocks noGrp="1"/>
          </p:cNvGraphicFramePr>
          <p:nvPr/>
        </p:nvGraphicFramePr>
        <p:xfrm>
          <a:off x="5900740" y="5146515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255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E73C06-52BF-B246-BB0A-65EEA2F1139E}"/>
              </a:ext>
            </a:extLst>
          </p:cNvPr>
          <p:cNvSpPr txBox="1"/>
          <p:nvPr/>
        </p:nvSpPr>
        <p:spPr>
          <a:xfrm>
            <a:off x="757238" y="6173629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FD03F72-1AB5-564E-B7E2-9AB3E3AFA567}"/>
              </a:ext>
            </a:extLst>
          </p:cNvPr>
          <p:cNvGraphicFramePr>
            <a:graphicFrameLocks noGrp="1"/>
          </p:cNvGraphicFramePr>
          <p:nvPr/>
        </p:nvGraphicFramePr>
        <p:xfrm>
          <a:off x="3443287" y="2316004"/>
          <a:ext cx="234315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≥3,</a:t>
                      </a:r>
                    </a:p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≥5,</a:t>
                      </a:r>
                    </a:p>
                    <a:p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≥8,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9EE440E-6F3B-A14D-A7E6-B58DFCBD92C3}"/>
              </a:ext>
            </a:extLst>
          </p:cNvPr>
          <p:cNvGraphicFramePr>
            <a:graphicFrameLocks noGrp="1"/>
          </p:cNvGraphicFramePr>
          <p:nvPr/>
        </p:nvGraphicFramePr>
        <p:xfrm>
          <a:off x="1323974" y="3239929"/>
          <a:ext cx="2105026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0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317196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5005379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10EB-F459-844E-B5E7-73545F9C1C1A}"/>
              </a:ext>
            </a:extLst>
          </p:cNvPr>
          <p:cNvCxnSpPr>
            <a:endCxn id="26" idx="0"/>
          </p:cNvCxnSpPr>
          <p:nvPr/>
        </p:nvCxnSpPr>
        <p:spPr>
          <a:xfrm flipH="1">
            <a:off x="2376487" y="2887504"/>
            <a:ext cx="1381126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4CC1A0-650E-C94F-9410-013D105D8760}"/>
              </a:ext>
            </a:extLst>
          </p:cNvPr>
          <p:cNvCxnSpPr>
            <a:cxnSpLocks/>
          </p:cNvCxnSpPr>
          <p:nvPr/>
        </p:nvCxnSpPr>
        <p:spPr>
          <a:xfrm>
            <a:off x="1485900" y="3844766"/>
            <a:ext cx="3443288" cy="228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323BC5-4D78-0846-92FD-A10EA6798301}"/>
              </a:ext>
            </a:extLst>
          </p:cNvPr>
          <p:cNvCxnSpPr>
            <a:cxnSpLocks/>
          </p:cNvCxnSpPr>
          <p:nvPr/>
        </p:nvCxnSpPr>
        <p:spPr>
          <a:xfrm>
            <a:off x="1857375" y="3887629"/>
            <a:ext cx="2728913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29ED99-4FC3-3341-ABB2-9013D89080F0}"/>
              </a:ext>
            </a:extLst>
          </p:cNvPr>
          <p:cNvCxnSpPr>
            <a:cxnSpLocks/>
          </p:cNvCxnSpPr>
          <p:nvPr/>
        </p:nvCxnSpPr>
        <p:spPr>
          <a:xfrm>
            <a:off x="2200275" y="3873341"/>
            <a:ext cx="428625" cy="230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98BE9E-8731-7840-ABB0-C71570B34B00}"/>
              </a:ext>
            </a:extLst>
          </p:cNvPr>
          <p:cNvCxnSpPr>
            <a:cxnSpLocks/>
          </p:cNvCxnSpPr>
          <p:nvPr/>
        </p:nvCxnSpPr>
        <p:spPr>
          <a:xfrm>
            <a:off x="2586038" y="3873341"/>
            <a:ext cx="2671762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3CD93-70EC-594D-9E07-1D34A3B080B8}"/>
              </a:ext>
            </a:extLst>
          </p:cNvPr>
          <p:cNvCxnSpPr>
            <a:cxnSpLocks/>
          </p:cNvCxnSpPr>
          <p:nvPr/>
        </p:nvCxnSpPr>
        <p:spPr>
          <a:xfrm>
            <a:off x="3143250" y="3901916"/>
            <a:ext cx="3914775" cy="22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C617749-EC89-A34E-AAC9-A60D232E6731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3220879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721146E-2CD2-C941-BFBF-7EE42FB02D8D}"/>
              </a:ext>
            </a:extLst>
          </p:cNvPr>
          <p:cNvGraphicFramePr>
            <a:graphicFrameLocks noGrp="1"/>
          </p:cNvGraphicFramePr>
          <p:nvPr/>
        </p:nvGraphicFramePr>
        <p:xfrm>
          <a:off x="4829174" y="3216117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253983E-C436-8040-9D36-794625A5DD44}"/>
              </a:ext>
            </a:extLst>
          </p:cNvPr>
          <p:cNvSpPr txBox="1"/>
          <p:nvPr/>
        </p:nvSpPr>
        <p:spPr>
          <a:xfrm>
            <a:off x="752475" y="6983254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Attrn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7636A9-8E18-1447-9C69-0CF2F60B09BE}"/>
              </a:ext>
            </a:extLst>
          </p:cNvPr>
          <p:cNvSpPr txBox="1"/>
          <p:nvPr/>
        </p:nvSpPr>
        <p:spPr>
          <a:xfrm rot="16200000">
            <a:off x="338137" y="6183154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773098A-B6D6-124A-AA73-96D36FDFFA95}"/>
              </a:ext>
            </a:extLst>
          </p:cNvPr>
          <p:cNvGraphicFramePr>
            <a:graphicFrameLocks noGrp="1"/>
          </p:cNvGraphicFramePr>
          <p:nvPr/>
        </p:nvGraphicFramePr>
        <p:xfrm>
          <a:off x="5924549" y="3197067"/>
          <a:ext cx="904514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242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37600690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DFD2FAF-0064-6F46-973B-AB5C0613CCFF}"/>
              </a:ext>
            </a:extLst>
          </p:cNvPr>
          <p:cNvSpPr txBox="1"/>
          <p:nvPr/>
        </p:nvSpPr>
        <p:spPr>
          <a:xfrm>
            <a:off x="7470014" y="2477571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File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F34AE5-09F5-1845-B448-332572F74DDC}"/>
              </a:ext>
            </a:extLst>
          </p:cNvPr>
          <p:cNvSpPr txBox="1"/>
          <p:nvPr/>
        </p:nvSpPr>
        <p:spPr>
          <a:xfrm>
            <a:off x="7763163" y="5439608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File</a:t>
            </a:r>
          </a:p>
        </p:txBody>
      </p:sp>
    </p:spTree>
    <p:extLst>
      <p:ext uri="{BB962C8B-B14F-4D97-AF65-F5344CB8AC3E}">
        <p14:creationId xmlns:p14="http://schemas.microsoft.com/office/powerpoint/2010/main" val="235999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1043-75B3-D842-AC1F-05F49F18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37CBAEE-AB1C-4848-ABBC-CC99E1A2C0BF}"/>
              </a:ext>
            </a:extLst>
          </p:cNvPr>
          <p:cNvGraphicFramePr>
            <a:graphicFrameLocks noGrp="1"/>
          </p:cNvGraphicFramePr>
          <p:nvPr/>
        </p:nvGraphicFramePr>
        <p:xfrm>
          <a:off x="1615150" y="5087157"/>
          <a:ext cx="1647826" cy="26408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000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22592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296035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244025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88027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3707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7254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C05C248-4A11-3D43-8F65-9560BA1613F1}"/>
              </a:ext>
            </a:extLst>
          </p:cNvPr>
          <p:cNvGraphicFramePr>
            <a:graphicFrameLocks noGrp="1"/>
          </p:cNvGraphicFramePr>
          <p:nvPr/>
        </p:nvGraphicFramePr>
        <p:xfrm>
          <a:off x="3710650" y="5125257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771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848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C06A3F10-2D82-9C4C-940A-A6520B5141D5}"/>
              </a:ext>
            </a:extLst>
          </p:cNvPr>
          <p:cNvGraphicFramePr>
            <a:graphicFrameLocks noGrp="1"/>
          </p:cNvGraphicFramePr>
          <p:nvPr/>
        </p:nvGraphicFramePr>
        <p:xfrm>
          <a:off x="5877591" y="5134782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255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E73C06-52BF-B246-BB0A-65EEA2F1139E}"/>
              </a:ext>
            </a:extLst>
          </p:cNvPr>
          <p:cNvSpPr txBox="1"/>
          <p:nvPr/>
        </p:nvSpPr>
        <p:spPr>
          <a:xfrm>
            <a:off x="734089" y="6161896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FD03F72-1AB5-564E-B7E2-9AB3E3AFA567}"/>
              </a:ext>
            </a:extLst>
          </p:cNvPr>
          <p:cNvGraphicFramePr>
            <a:graphicFrameLocks noGrp="1"/>
          </p:cNvGraphicFramePr>
          <p:nvPr/>
        </p:nvGraphicFramePr>
        <p:xfrm>
          <a:off x="3420138" y="2304271"/>
          <a:ext cx="234315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≥3,</a:t>
                      </a:r>
                    </a:p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≥5,</a:t>
                      </a:r>
                    </a:p>
                    <a:p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≥8,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9EE440E-6F3B-A14D-A7E6-B58DFCBD92C3}"/>
              </a:ext>
            </a:extLst>
          </p:cNvPr>
          <p:cNvGraphicFramePr>
            <a:graphicFrameLocks noGrp="1"/>
          </p:cNvGraphicFramePr>
          <p:nvPr/>
        </p:nvGraphicFramePr>
        <p:xfrm>
          <a:off x="1300825" y="3228196"/>
          <a:ext cx="2105026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0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317196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5005379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10EB-F459-844E-B5E7-73545F9C1C1A}"/>
              </a:ext>
            </a:extLst>
          </p:cNvPr>
          <p:cNvCxnSpPr>
            <a:endCxn id="26" idx="0"/>
          </p:cNvCxnSpPr>
          <p:nvPr/>
        </p:nvCxnSpPr>
        <p:spPr>
          <a:xfrm flipH="1">
            <a:off x="2353338" y="2875771"/>
            <a:ext cx="1381126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4CC1A0-650E-C94F-9410-013D105D8760}"/>
              </a:ext>
            </a:extLst>
          </p:cNvPr>
          <p:cNvCxnSpPr>
            <a:cxnSpLocks/>
          </p:cNvCxnSpPr>
          <p:nvPr/>
        </p:nvCxnSpPr>
        <p:spPr>
          <a:xfrm>
            <a:off x="1462751" y="3833033"/>
            <a:ext cx="890587" cy="1254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323BC5-4D78-0846-92FD-A10EA6798301}"/>
              </a:ext>
            </a:extLst>
          </p:cNvPr>
          <p:cNvCxnSpPr>
            <a:cxnSpLocks/>
          </p:cNvCxnSpPr>
          <p:nvPr/>
        </p:nvCxnSpPr>
        <p:spPr>
          <a:xfrm>
            <a:off x="1834226" y="3875896"/>
            <a:ext cx="816377" cy="1211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29ED99-4FC3-3341-ABB2-9013D89080F0}"/>
              </a:ext>
            </a:extLst>
          </p:cNvPr>
          <p:cNvCxnSpPr>
            <a:cxnSpLocks/>
          </p:cNvCxnSpPr>
          <p:nvPr/>
        </p:nvCxnSpPr>
        <p:spPr>
          <a:xfrm>
            <a:off x="2177126" y="3861608"/>
            <a:ext cx="716545" cy="122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98BE9E-8731-7840-ABB0-C71570B34B00}"/>
              </a:ext>
            </a:extLst>
          </p:cNvPr>
          <p:cNvCxnSpPr>
            <a:cxnSpLocks/>
          </p:cNvCxnSpPr>
          <p:nvPr/>
        </p:nvCxnSpPr>
        <p:spPr>
          <a:xfrm>
            <a:off x="2562889" y="3861608"/>
            <a:ext cx="557212" cy="122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3CD93-70EC-594D-9E07-1D34A3B080B8}"/>
              </a:ext>
            </a:extLst>
          </p:cNvPr>
          <p:cNvCxnSpPr>
            <a:cxnSpLocks/>
          </p:cNvCxnSpPr>
          <p:nvPr/>
        </p:nvCxnSpPr>
        <p:spPr>
          <a:xfrm>
            <a:off x="3120101" y="3890183"/>
            <a:ext cx="1100137" cy="123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C617749-EC89-A34E-AAC9-A60D232E6731}"/>
              </a:ext>
            </a:extLst>
          </p:cNvPr>
          <p:cNvGraphicFramePr>
            <a:graphicFrameLocks noGrp="1"/>
          </p:cNvGraphicFramePr>
          <p:nvPr/>
        </p:nvGraphicFramePr>
        <p:xfrm>
          <a:off x="3710650" y="3209146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721146E-2CD2-C941-BFBF-7EE42FB02D8D}"/>
              </a:ext>
            </a:extLst>
          </p:cNvPr>
          <p:cNvGraphicFramePr>
            <a:graphicFrameLocks noGrp="1"/>
          </p:cNvGraphicFramePr>
          <p:nvPr/>
        </p:nvGraphicFramePr>
        <p:xfrm>
          <a:off x="4806025" y="3204384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253983E-C436-8040-9D36-794625A5DD44}"/>
              </a:ext>
            </a:extLst>
          </p:cNvPr>
          <p:cNvSpPr txBox="1"/>
          <p:nvPr/>
        </p:nvSpPr>
        <p:spPr>
          <a:xfrm>
            <a:off x="729326" y="6971521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Attrn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7636A9-8E18-1447-9C69-0CF2F60B09BE}"/>
              </a:ext>
            </a:extLst>
          </p:cNvPr>
          <p:cNvSpPr txBox="1"/>
          <p:nvPr/>
        </p:nvSpPr>
        <p:spPr>
          <a:xfrm rot="16200000">
            <a:off x="314988" y="6171421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B6BC080-E58A-C541-B365-AA74A71399E9}"/>
              </a:ext>
            </a:extLst>
          </p:cNvPr>
          <p:cNvGraphicFramePr>
            <a:graphicFrameLocks noGrp="1"/>
          </p:cNvGraphicFramePr>
          <p:nvPr/>
        </p:nvGraphicFramePr>
        <p:xfrm>
          <a:off x="5901400" y="3185334"/>
          <a:ext cx="904514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242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37600690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7609B38-101B-AC4C-983F-5D85906799C0}"/>
              </a:ext>
            </a:extLst>
          </p:cNvPr>
          <p:cNvSpPr txBox="1">
            <a:spLocks/>
          </p:cNvSpPr>
          <p:nvPr/>
        </p:nvSpPr>
        <p:spPr bwMode="auto">
          <a:xfrm>
            <a:off x="457200" y="139270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Order pages on disk in index order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44E386-B2DF-114E-82E7-F032B56E84D3}"/>
              </a:ext>
            </a:extLst>
          </p:cNvPr>
          <p:cNvSpPr txBox="1"/>
          <p:nvPr/>
        </p:nvSpPr>
        <p:spPr>
          <a:xfrm>
            <a:off x="7470014" y="2477571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5EEB8-AD91-BA43-B0CB-10EFABDC5FA2}"/>
              </a:ext>
            </a:extLst>
          </p:cNvPr>
          <p:cNvSpPr txBox="1"/>
          <p:nvPr/>
        </p:nvSpPr>
        <p:spPr>
          <a:xfrm>
            <a:off x="7763163" y="5439608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C2B30-A66B-724D-BBBB-E250732C7629}"/>
              </a:ext>
            </a:extLst>
          </p:cNvPr>
          <p:cNvSpPr txBox="1"/>
          <p:nvPr/>
        </p:nvSpPr>
        <p:spPr>
          <a:xfrm>
            <a:off x="3961549" y="4235701"/>
            <a:ext cx="478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Per record random I/O  </a:t>
            </a:r>
            <a:r>
              <a:rPr lang="en-US" i="1" dirty="0">
                <a:sym typeface="Wingdings" pitchFamily="2" charset="2"/>
              </a:rPr>
              <a:t> per page random I/O </a:t>
            </a:r>
            <a:r>
              <a:rPr lang="en-US" i="1" dirty="0"/>
              <a:t>for index scans on Attr1 (but only Attr1!)</a:t>
            </a:r>
          </a:p>
        </p:txBody>
      </p:sp>
    </p:spTree>
    <p:extLst>
      <p:ext uri="{BB962C8B-B14F-4D97-AF65-F5344CB8AC3E}">
        <p14:creationId xmlns:p14="http://schemas.microsoft.com/office/powerpoint/2010/main" val="140606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CA90-7ADA-8645-B415-E0F94169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7C27-417E-4C4D-9E5C-69B66F7A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Consider an SSD with 100 </a:t>
            </a:r>
            <a:r>
              <a:rPr lang="en-US" dirty="0" err="1"/>
              <a:t>usec</a:t>
            </a:r>
            <a:r>
              <a:rPr lang="en-US" dirty="0"/>
              <a:t> latency, 1 GB/sec BW</a:t>
            </a:r>
          </a:p>
          <a:p>
            <a:r>
              <a:rPr lang="en-US" dirty="0"/>
              <a:t>Query accesses B bytes, R bytes per record, whole table is T bytes</a:t>
            </a:r>
          </a:p>
          <a:p>
            <a:r>
              <a:rPr lang="en-US" b="1" dirty="0"/>
              <a:t>Pages are P bytes</a:t>
            </a:r>
          </a:p>
          <a:p>
            <a:r>
              <a:rPr lang="en-US" dirty="0"/>
              <a:t>Seq scan time S = T / 1GB/sec</a:t>
            </a:r>
          </a:p>
          <a:p>
            <a:r>
              <a:rPr lang="en-US" dirty="0"/>
              <a:t>Clustered index access time = 100 </a:t>
            </a:r>
            <a:r>
              <a:rPr lang="en-US" dirty="0" err="1"/>
              <a:t>usec</a:t>
            </a:r>
            <a:r>
              <a:rPr lang="en-US" dirty="0"/>
              <a:t> * B/P</a:t>
            </a:r>
            <a:r>
              <a:rPr lang="en-US" strike="sngStrike" dirty="0">
                <a:solidFill>
                  <a:srgbClr val="FF0000"/>
                </a:solidFill>
              </a:rPr>
              <a:t>R</a:t>
            </a:r>
            <a:r>
              <a:rPr lang="en-US" dirty="0"/>
              <a:t> + B / 1GB/sec</a:t>
            </a:r>
          </a:p>
          <a:p>
            <a:r>
              <a:rPr lang="en-US" dirty="0"/>
              <a:t>Suppose R is 100 bytes, T is 10 GB, </a:t>
            </a:r>
            <a:r>
              <a:rPr lang="en-US" b="1" dirty="0"/>
              <a:t>P is 1 MB</a:t>
            </a:r>
          </a:p>
          <a:p>
            <a:endParaRPr lang="en-US" dirty="0"/>
          </a:p>
          <a:p>
            <a:r>
              <a:rPr lang="en-US" dirty="0"/>
              <a:t>When is it cheaper to scan than do random lookups via clustered index? 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100x10</a:t>
            </a:r>
            <a:r>
              <a:rPr lang="en-US" baseline="30000" dirty="0"/>
              <a:t>-6</a:t>
            </a:r>
            <a:r>
              <a:rPr lang="en-US" dirty="0"/>
              <a:t> * B / </a:t>
            </a:r>
            <a:r>
              <a:rPr lang="en-US" b="1" dirty="0"/>
              <a:t>1x10</a:t>
            </a:r>
            <a:r>
              <a:rPr lang="en-US" b="1" baseline="30000" dirty="0"/>
              <a:t>6</a:t>
            </a:r>
            <a:r>
              <a:rPr lang="en-US" dirty="0"/>
              <a:t> + B/1x10</a:t>
            </a:r>
            <a:r>
              <a:rPr lang="en-US" baseline="30000" dirty="0"/>
              <a:t>9</a:t>
            </a:r>
            <a:r>
              <a:rPr lang="en-US" dirty="0"/>
              <a:t> &gt; 10x10</a:t>
            </a:r>
            <a:r>
              <a:rPr lang="en-US" baseline="30000" dirty="0"/>
              <a:t>9</a:t>
            </a:r>
            <a:r>
              <a:rPr lang="en-US" dirty="0"/>
              <a:t> / 1x10</a:t>
            </a:r>
            <a:r>
              <a:rPr lang="en-US" baseline="30000" dirty="0"/>
              <a:t>9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1x10</a:t>
            </a:r>
            <a:r>
              <a:rPr lang="en-US" baseline="30000" dirty="0"/>
              <a:t>-12</a:t>
            </a:r>
            <a:r>
              <a:rPr lang="en-US" dirty="0"/>
              <a:t>B + 1x10</a:t>
            </a:r>
            <a:r>
              <a:rPr lang="en-US" baseline="30000" dirty="0"/>
              <a:t>-9</a:t>
            </a:r>
            <a:r>
              <a:rPr lang="en-US" dirty="0"/>
              <a:t>B &gt; 10</a:t>
            </a:r>
          </a:p>
          <a:p>
            <a:pPr marL="457200" lvl="1" indent="0">
              <a:buNone/>
            </a:pPr>
            <a:r>
              <a:rPr lang="en-US" dirty="0"/>
              <a:t>B &gt; 9.99x10</a:t>
            </a:r>
            <a:r>
              <a:rPr lang="en-US" baseline="30000" dirty="0"/>
              <a:t>9</a:t>
            </a:r>
          </a:p>
          <a:p>
            <a:pPr marL="457200" lvl="1" indent="0">
              <a:buNone/>
            </a:pPr>
            <a:br>
              <a:rPr lang="en-US" baseline="30000" dirty="0"/>
            </a:br>
            <a:endParaRPr lang="en-US" baseline="30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83BCB-D05D-BF49-ACA3-B49A475C059B}"/>
              </a:ext>
            </a:extLst>
          </p:cNvPr>
          <p:cNvSpPr/>
          <p:nvPr/>
        </p:nvSpPr>
        <p:spPr>
          <a:xfrm>
            <a:off x="457200" y="5461257"/>
            <a:ext cx="5120640" cy="95410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aseline="30000" dirty="0"/>
              <a:t>For scans of larger than 9.9 GB, cheaper to</a:t>
            </a:r>
            <a:r>
              <a:rPr lang="en-US" sz="2800" dirty="0"/>
              <a:t> </a:t>
            </a:r>
            <a:r>
              <a:rPr lang="en-US" sz="2800" baseline="30000" dirty="0"/>
              <a:t>scan entire 10 GB table than to use</a:t>
            </a:r>
            <a:r>
              <a:rPr lang="en-US" sz="2800" dirty="0"/>
              <a:t> </a:t>
            </a:r>
            <a:r>
              <a:rPr lang="en-US" sz="2800" b="1" baseline="30000" dirty="0"/>
              <a:t>clustered</a:t>
            </a:r>
            <a:r>
              <a:rPr lang="en-US" sz="2800" baseline="30000" dirty="0"/>
              <a:t> 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66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740-4819-5D4A-B118-A0396DC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Few Lectures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FFEF-FE3F-AF48-B22A-8C255B280BF3}"/>
              </a:ext>
            </a:extLst>
          </p:cNvPr>
          <p:cNvSpPr/>
          <p:nvPr/>
        </p:nvSpPr>
        <p:spPr>
          <a:xfrm>
            <a:off x="763676" y="1467060"/>
            <a:ext cx="7452527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3F3F-3A0A-3A41-957A-D23977973BB5}"/>
              </a:ext>
            </a:extLst>
          </p:cNvPr>
          <p:cNvSpPr/>
          <p:nvPr/>
        </p:nvSpPr>
        <p:spPr>
          <a:xfrm>
            <a:off x="756977" y="1882393"/>
            <a:ext cx="7452527" cy="398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BCA8E-B361-A04D-B834-B2ABFCAD6C4F}"/>
              </a:ext>
            </a:extLst>
          </p:cNvPr>
          <p:cNvSpPr/>
          <p:nvPr/>
        </p:nvSpPr>
        <p:spPr>
          <a:xfrm>
            <a:off x="768700" y="2346292"/>
            <a:ext cx="7452527" cy="301952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92859-090E-6545-B807-658AD6B8A5FC}"/>
              </a:ext>
            </a:extLst>
          </p:cNvPr>
          <p:cNvSpPr/>
          <p:nvPr/>
        </p:nvSpPr>
        <p:spPr>
          <a:xfrm>
            <a:off x="750278" y="5412714"/>
            <a:ext cx="7452527" cy="13498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780BF-1205-C940-B641-A408D1F4127C}"/>
              </a:ext>
            </a:extLst>
          </p:cNvPr>
          <p:cNvSpPr/>
          <p:nvPr/>
        </p:nvSpPr>
        <p:spPr>
          <a:xfrm>
            <a:off x="1117044" y="2805165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FCD0B-F723-5C48-8F8E-AFA8FF174007}"/>
              </a:ext>
            </a:extLst>
          </p:cNvPr>
          <p:cNvSpPr/>
          <p:nvPr/>
        </p:nvSpPr>
        <p:spPr>
          <a:xfrm>
            <a:off x="1118718" y="3459983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Rewriter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0225-120A-D546-A8A7-7CF62DA65E47}"/>
              </a:ext>
            </a:extLst>
          </p:cNvPr>
          <p:cNvSpPr/>
          <p:nvPr/>
        </p:nvSpPr>
        <p:spPr>
          <a:xfrm>
            <a:off x="1118719" y="4123174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0D933-6CF2-AC44-A444-14061A9EBE9C}"/>
              </a:ext>
            </a:extLst>
          </p:cNvPr>
          <p:cNvSpPr/>
          <p:nvPr/>
        </p:nvSpPr>
        <p:spPr>
          <a:xfrm>
            <a:off x="1120394" y="4777991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6C43B-F831-094E-B7F8-4E91501DFBF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79397" y="3227196"/>
            <a:ext cx="1674" cy="23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0DD67-582C-1F4A-93AC-93E29486ED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81071" y="3882014"/>
            <a:ext cx="1" cy="24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FD59-0040-314A-AFF4-D50BACA34D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781072" y="4545205"/>
            <a:ext cx="1675" cy="23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1DC2CC61-ACB2-7949-9615-FC743518909C}"/>
              </a:ext>
            </a:extLst>
          </p:cNvPr>
          <p:cNvSpPr/>
          <p:nvPr/>
        </p:nvSpPr>
        <p:spPr>
          <a:xfrm>
            <a:off x="2532184" y="4007658"/>
            <a:ext cx="432137" cy="614584"/>
          </a:xfrm>
          <a:custGeom>
            <a:avLst/>
            <a:gdLst>
              <a:gd name="connsiteX0" fmla="*/ 0 w 512546"/>
              <a:gd name="connsiteY0" fmla="*/ 212372 h 587572"/>
              <a:gd name="connsiteX1" fmla="*/ 200967 w 512546"/>
              <a:gd name="connsiteY1" fmla="*/ 1357 h 587572"/>
              <a:gd name="connsiteX2" fmla="*/ 512466 w 512546"/>
              <a:gd name="connsiteY2" fmla="*/ 302807 h 587572"/>
              <a:gd name="connsiteX3" fmla="*/ 170822 w 512546"/>
              <a:gd name="connsiteY3" fmla="*/ 584161 h 587572"/>
              <a:gd name="connsiteX4" fmla="*/ 20097 w 512546"/>
              <a:gd name="connsiteY4" fmla="*/ 433436 h 587572"/>
              <a:gd name="connsiteX0" fmla="*/ 0 w 400771"/>
              <a:gd name="connsiteY0" fmla="*/ 212638 h 587838"/>
              <a:gd name="connsiteX1" fmla="*/ 200967 w 400771"/>
              <a:gd name="connsiteY1" fmla="*/ 1623 h 587838"/>
              <a:gd name="connsiteX2" fmla="*/ 400638 w 400771"/>
              <a:gd name="connsiteY2" fmla="*/ 312684 h 587838"/>
              <a:gd name="connsiteX3" fmla="*/ 170822 w 400771"/>
              <a:gd name="connsiteY3" fmla="*/ 584427 h 587838"/>
              <a:gd name="connsiteX4" fmla="*/ 20097 w 400771"/>
              <a:gd name="connsiteY4" fmla="*/ 433702 h 5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71" h="587838">
                <a:moveTo>
                  <a:pt x="0" y="212638"/>
                </a:moveTo>
                <a:cubicBezTo>
                  <a:pt x="57778" y="99594"/>
                  <a:pt x="134194" y="-15051"/>
                  <a:pt x="200967" y="1623"/>
                </a:cubicBezTo>
                <a:cubicBezTo>
                  <a:pt x="267740" y="18297"/>
                  <a:pt x="405662" y="215550"/>
                  <a:pt x="400638" y="312684"/>
                </a:cubicBezTo>
                <a:cubicBezTo>
                  <a:pt x="395614" y="409818"/>
                  <a:pt x="252884" y="562656"/>
                  <a:pt x="170822" y="584427"/>
                </a:cubicBezTo>
                <a:cubicBezTo>
                  <a:pt x="88761" y="606199"/>
                  <a:pt x="54429" y="519950"/>
                  <a:pt x="20097" y="433702"/>
                </a:cubicBezTo>
              </a:path>
            </a:pathLst>
          </a:custGeom>
          <a:noFill/>
          <a:ln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08D40-1204-9948-B0C2-AA9C41EFD3C1}"/>
              </a:ext>
            </a:extLst>
          </p:cNvPr>
          <p:cNvSpPr/>
          <p:nvPr/>
        </p:nvSpPr>
        <p:spPr>
          <a:xfrm>
            <a:off x="2940913" y="4168783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D1AE5-257D-C640-A95B-AA2554A17AF5}"/>
              </a:ext>
            </a:extLst>
          </p:cNvPr>
          <p:cNvSpPr/>
          <p:nvPr/>
        </p:nvSpPr>
        <p:spPr>
          <a:xfrm>
            <a:off x="2441749" y="5843020"/>
            <a:ext cx="1393369" cy="7101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1F978-9FB5-234C-8CF5-B0E2019E013E}"/>
              </a:ext>
            </a:extLst>
          </p:cNvPr>
          <p:cNvSpPr/>
          <p:nvPr/>
        </p:nvSpPr>
        <p:spPr>
          <a:xfrm>
            <a:off x="3984174" y="5844693"/>
            <a:ext cx="1220872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A138-4BB3-FE4D-8F37-D5A0A880FD58}"/>
              </a:ext>
            </a:extLst>
          </p:cNvPr>
          <p:cNvSpPr/>
          <p:nvPr/>
        </p:nvSpPr>
        <p:spPr>
          <a:xfrm>
            <a:off x="5342376" y="5844694"/>
            <a:ext cx="1148860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CB7EE-60DF-7F4A-BC1A-4CBC52076242}"/>
              </a:ext>
            </a:extLst>
          </p:cNvPr>
          <p:cNvSpPr/>
          <p:nvPr/>
        </p:nvSpPr>
        <p:spPr>
          <a:xfrm>
            <a:off x="6628566" y="5843020"/>
            <a:ext cx="1177329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9EE3D751-F87A-6F46-8673-0BD21C2B6F37}"/>
              </a:ext>
            </a:extLst>
          </p:cNvPr>
          <p:cNvSpPr/>
          <p:nvPr/>
        </p:nvSpPr>
        <p:spPr>
          <a:xfrm>
            <a:off x="4704304" y="4989006"/>
            <a:ext cx="351692" cy="66408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74919-A9EF-5144-9BA9-B21FE288DF7A}"/>
              </a:ext>
            </a:extLst>
          </p:cNvPr>
          <p:cNvSpPr txBox="1"/>
          <p:nvPr/>
        </p:nvSpPr>
        <p:spPr>
          <a:xfrm>
            <a:off x="1544624" y="5998921"/>
            <a:ext cx="89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Lecture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E6183D-4657-E941-8CA5-27266AEB476F}"/>
              </a:ext>
            </a:extLst>
          </p:cNvPr>
          <p:cNvSpPr txBox="1"/>
          <p:nvPr/>
        </p:nvSpPr>
        <p:spPr>
          <a:xfrm>
            <a:off x="3192860" y="3866469"/>
            <a:ext cx="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AAB03-8BE0-AA44-993E-6E9F04AF35FE}"/>
              </a:ext>
            </a:extLst>
          </p:cNvPr>
          <p:cNvSpPr txBox="1"/>
          <p:nvPr/>
        </p:nvSpPr>
        <p:spPr>
          <a:xfrm>
            <a:off x="4000731" y="2611206"/>
            <a:ext cx="275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7 – Column Stores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CBCA0-5974-CA48-85FC-81417D85C7AB}"/>
              </a:ext>
            </a:extLst>
          </p:cNvPr>
          <p:cNvSpPr/>
          <p:nvPr/>
        </p:nvSpPr>
        <p:spPr>
          <a:xfrm>
            <a:off x="2498452" y="4644677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8 – Join Algos</a:t>
            </a:r>
          </a:p>
        </p:txBody>
      </p:sp>
    </p:spTree>
    <p:extLst>
      <p:ext uri="{BB962C8B-B14F-4D97-AF65-F5344CB8AC3E}">
        <p14:creationId xmlns:p14="http://schemas.microsoft.com/office/powerpoint/2010/main" val="9348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992A-D96C-AE47-A0DA-999CE8D1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F788-329A-2047-B96B-EB92609B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of access methods</a:t>
            </a:r>
          </a:p>
          <a:p>
            <a:r>
              <a:rPr lang="en-US" dirty="0"/>
              <a:t>Heap files (already seen)</a:t>
            </a:r>
          </a:p>
          <a:p>
            <a:r>
              <a:rPr lang="en-US" dirty="0"/>
              <a:t>Hash indexes (this lecture)</a:t>
            </a:r>
          </a:p>
          <a:p>
            <a:r>
              <a:rPr lang="en-US" dirty="0"/>
              <a:t>Trees (B+/R) (next lecture)</a:t>
            </a:r>
          </a:p>
        </p:txBody>
      </p:sp>
    </p:spTree>
    <p:extLst>
      <p:ext uri="{BB962C8B-B14F-4D97-AF65-F5344CB8AC3E}">
        <p14:creationId xmlns:p14="http://schemas.microsoft.com/office/powerpoint/2010/main" val="383315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 Costs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57412"/>
              </p:ext>
            </p:extLst>
          </p:nvPr>
        </p:nvGraphicFramePr>
        <p:xfrm>
          <a:off x="377190" y="1316964"/>
          <a:ext cx="8229601" cy="267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9459">
                  <a:extLst>
                    <a:ext uri="{9D8B030D-6E8A-4147-A177-3AD203B41FA5}">
                      <a16:colId xmlns:a16="http://schemas.microsoft.com/office/drawing/2014/main" val="1926267987"/>
                    </a:ext>
                  </a:extLst>
                </a:gridCol>
              </a:tblGrid>
              <a:tr h="47788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Heap</a:t>
                      </a:r>
                      <a:r>
                        <a:rPr lang="en-US" sz="2400" baseline="0" dirty="0"/>
                        <a:t> 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Hash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B+Tree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O(P) </a:t>
                      </a:r>
                      <a:r>
                        <a:rPr lang="en-US" sz="2400" i="1" dirty="0"/>
                        <a:t>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50" y="4123794"/>
            <a:ext cx="5867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: number of tuples</a:t>
            </a:r>
          </a:p>
          <a:p>
            <a:r>
              <a:rPr lang="en-US" sz="2800" dirty="0"/>
              <a:t>P : number of pages in file</a:t>
            </a:r>
          </a:p>
          <a:p>
            <a:r>
              <a:rPr lang="en-US" sz="2800" dirty="0"/>
              <a:t>B : branching factor of B-Tree</a:t>
            </a:r>
          </a:p>
          <a:p>
            <a:r>
              <a:rPr lang="en-US" sz="2800" dirty="0"/>
              <a:t>R : number of pages in scanned 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1922D-E205-A240-96D8-683368E631DD}"/>
              </a:ext>
            </a:extLst>
          </p:cNvPr>
          <p:cNvSpPr txBox="1"/>
          <p:nvPr/>
        </p:nvSpPr>
        <p:spPr>
          <a:xfrm>
            <a:off x="6141826" y="4364842"/>
            <a:ext cx="7200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 R2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A7F4D-825A-BA40-A6B1-5A951C4FA749}"/>
              </a:ext>
            </a:extLst>
          </p:cNvPr>
          <p:cNvSpPr txBox="1"/>
          <p:nvPr/>
        </p:nvSpPr>
        <p:spPr>
          <a:xfrm>
            <a:off x="6861916" y="4364842"/>
            <a:ext cx="7200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R3 R4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6F88F-5564-EA4D-AAAB-3B122015FA2D}"/>
              </a:ext>
            </a:extLst>
          </p:cNvPr>
          <p:cNvSpPr txBox="1"/>
          <p:nvPr/>
        </p:nvSpPr>
        <p:spPr>
          <a:xfrm>
            <a:off x="7582006" y="4364842"/>
            <a:ext cx="7200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64E49-E9A2-E34D-99FF-04331921997C}"/>
              </a:ext>
            </a:extLst>
          </p:cNvPr>
          <p:cNvSpPr txBox="1"/>
          <p:nvPr/>
        </p:nvSpPr>
        <p:spPr>
          <a:xfrm>
            <a:off x="5022268" y="4349131"/>
            <a:ext cx="113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Heap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3730F-CE9F-FC4B-950E-31991ADB7E90}"/>
              </a:ext>
            </a:extLst>
          </p:cNvPr>
          <p:cNvSpPr txBox="1"/>
          <p:nvPr/>
        </p:nvSpPr>
        <p:spPr>
          <a:xfrm>
            <a:off x="5776147" y="4752039"/>
            <a:ext cx="33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Sequentially stored pages, no seeks between records or pages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29D8C-0CED-464C-A907-1C117D652E64}"/>
              </a:ext>
            </a:extLst>
          </p:cNvPr>
          <p:cNvSpPr txBox="1"/>
          <p:nvPr/>
        </p:nvSpPr>
        <p:spPr>
          <a:xfrm>
            <a:off x="6294372" y="4057216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653EA-6B15-0149-8B63-1F2BCF488AEF}"/>
              </a:ext>
            </a:extLst>
          </p:cNvPr>
          <p:cNvSpPr txBox="1"/>
          <p:nvPr/>
        </p:nvSpPr>
        <p:spPr>
          <a:xfrm>
            <a:off x="7027890" y="4045411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7EAF8-C3EE-BE4C-98ED-EAEFBFCC36BF}"/>
              </a:ext>
            </a:extLst>
          </p:cNvPr>
          <p:cNvSpPr txBox="1"/>
          <p:nvPr/>
        </p:nvSpPr>
        <p:spPr>
          <a:xfrm>
            <a:off x="7747980" y="404892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3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392B-273B-8941-B2EF-DC6D387B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Indexing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FC51-DBBC-1849-9B00-F86E783F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 hash table with pointers to records in heap file</a:t>
            </a:r>
          </a:p>
          <a:p>
            <a:r>
              <a:rPr lang="en-US" dirty="0"/>
              <a:t>Hash table keyed on a particular attribute</a:t>
            </a:r>
          </a:p>
          <a:p>
            <a:pPr lvl="1"/>
            <a:r>
              <a:rPr lang="en-US" dirty="0"/>
              <a:t>Composite keys also possible</a:t>
            </a:r>
          </a:p>
          <a:p>
            <a:r>
              <a:rPr lang="en-US" dirty="0"/>
              <a:t>Supports O(1) equality lookup of records</a:t>
            </a:r>
          </a:p>
          <a:p>
            <a:pPr lvl="1"/>
            <a:r>
              <a:rPr lang="en-US" dirty="0"/>
              <a:t>E.g., employees name “joe”</a:t>
            </a:r>
          </a:p>
        </p:txBody>
      </p:sp>
    </p:spTree>
    <p:extLst>
      <p:ext uri="{BB962C8B-B14F-4D97-AF65-F5344CB8AC3E}">
        <p14:creationId xmlns:p14="http://schemas.microsoft.com/office/powerpoint/2010/main" val="242546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Index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653272"/>
              </p:ext>
            </p:extLst>
          </p:nvPr>
        </p:nvGraphicFramePr>
        <p:xfrm>
          <a:off x="4882240" y="1419076"/>
          <a:ext cx="240049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Disk Hash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82731" y="922116"/>
            <a:ext cx="1652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buckets, on n disk pages</a:t>
            </a:r>
          </a:p>
          <a:p>
            <a:endParaRPr lang="en-US" dirty="0"/>
          </a:p>
          <a:p>
            <a:r>
              <a:rPr lang="en-US" dirty="0"/>
              <a:t>Disk page 1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 Page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5132" y="2444620"/>
            <a:ext cx="11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H(f1)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414" y="2420192"/>
            <a:ext cx="21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(‘</a:t>
            </a:r>
            <a:r>
              <a:rPr lang="en-US" sz="2400" dirty="0" err="1"/>
              <a:t>sam</a:t>
            </a:r>
            <a:r>
              <a:rPr lang="en-US" sz="2400" dirty="0"/>
              <a:t>’, 10k, …) </a:t>
            </a:r>
          </a:p>
          <a:p>
            <a:r>
              <a:rPr lang="en-US" sz="2400" dirty="0"/>
              <a:t>(‘</a:t>
            </a:r>
            <a:r>
              <a:rPr lang="en-US" sz="2400" dirty="0" err="1"/>
              <a:t>joe</a:t>
            </a:r>
            <a:r>
              <a:rPr lang="en-US" sz="2400" dirty="0"/>
              <a:t>’, 20k, …)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2134641" y="2644695"/>
            <a:ext cx="800491" cy="12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</p:cNvCxnSpPr>
          <p:nvPr/>
        </p:nvCxnSpPr>
        <p:spPr>
          <a:xfrm flipV="1">
            <a:off x="4058668" y="1972433"/>
            <a:ext cx="823572" cy="795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134641" y="2767786"/>
            <a:ext cx="800491" cy="270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4058668" y="2920187"/>
            <a:ext cx="823572" cy="5461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1934" y="4344022"/>
            <a:ext cx="4876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Issues</a:t>
            </a:r>
            <a:endParaRPr lang="en-US" sz="2400" dirty="0"/>
          </a:p>
          <a:p>
            <a:r>
              <a:rPr lang="en-US" sz="2400" dirty="0"/>
              <a:t>How big to make table?</a:t>
            </a:r>
          </a:p>
          <a:p>
            <a:r>
              <a:rPr lang="en-US" sz="2400" dirty="0"/>
              <a:t>If we get it wrong, </a:t>
            </a:r>
            <a:r>
              <a:rPr lang="en-US" sz="2400" b="1" dirty="0"/>
              <a:t>either</a:t>
            </a:r>
          </a:p>
          <a:p>
            <a:r>
              <a:rPr lang="en-US" sz="2400" dirty="0"/>
              <a:t> </a:t>
            </a:r>
            <a:r>
              <a:rPr lang="en-US" sz="2400" i="1" dirty="0"/>
              <a:t>waste space</a:t>
            </a:r>
            <a:r>
              <a:rPr lang="en-US" sz="2400" dirty="0"/>
              <a:t>, </a:t>
            </a:r>
            <a:r>
              <a:rPr lang="en-US" sz="2400" b="1" dirty="0"/>
              <a:t>or </a:t>
            </a:r>
          </a:p>
          <a:p>
            <a:r>
              <a:rPr lang="en-US" sz="2400" i="1" dirty="0"/>
              <a:t> end up with long overflow chains, </a:t>
            </a:r>
            <a:r>
              <a:rPr lang="en-US" sz="2400" b="1" dirty="0"/>
              <a:t>or</a:t>
            </a:r>
          </a:p>
          <a:p>
            <a:r>
              <a:rPr lang="en-US" sz="2400" i="1" dirty="0"/>
              <a:t> have to rehash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22772" y="3037938"/>
            <a:ext cx="19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e.g., H(x) = x mod n</a:t>
            </a:r>
          </a:p>
        </p:txBody>
      </p:sp>
    </p:spTree>
    <p:extLst>
      <p:ext uri="{BB962C8B-B14F-4D97-AF65-F5344CB8AC3E}">
        <p14:creationId xmlns:p14="http://schemas.microsoft.com/office/powerpoint/2010/main" val="30300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uiExpand="1" build="allAtOnce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19" y="1600200"/>
            <a:ext cx="8686800" cy="4525963"/>
          </a:xfrm>
        </p:spPr>
        <p:txBody>
          <a:bodyPr/>
          <a:lstStyle/>
          <a:p>
            <a:r>
              <a:rPr lang="en-US" dirty="0"/>
              <a:t>Create a family of hash tables parameterized by k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H</a:t>
            </a:r>
            <a:r>
              <a:rPr lang="en-US" baseline="-25000" dirty="0" err="1"/>
              <a:t>k</a:t>
            </a:r>
            <a:r>
              <a:rPr lang="en-US" dirty="0"/>
              <a:t>(x) = H(x) mod 2</a:t>
            </a:r>
            <a:r>
              <a:rPr lang="en-US" baseline="30000" dirty="0"/>
              <a:t>k</a:t>
            </a:r>
          </a:p>
          <a:p>
            <a:r>
              <a:rPr lang="en-US" dirty="0"/>
              <a:t>Start with k = 1  (2 hash buckets)</a:t>
            </a:r>
          </a:p>
          <a:p>
            <a:r>
              <a:rPr lang="en-US" dirty="0"/>
              <a:t>Use a directory structure to keep track of which bucket (page) each hash value maps to</a:t>
            </a:r>
          </a:p>
          <a:p>
            <a:r>
              <a:rPr lang="en-US" dirty="0"/>
              <a:t>When a bucket overflows, increment k (if needed), create a new bucket, rehash keys in overflowing bucket, and update directory</a:t>
            </a:r>
          </a:p>
        </p:txBody>
      </p:sp>
    </p:spTree>
    <p:extLst>
      <p:ext uri="{BB962C8B-B14F-4D97-AF65-F5344CB8AC3E}">
        <p14:creationId xmlns:p14="http://schemas.microsoft.com/office/powerpoint/2010/main" val="24316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19680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09095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04409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</p:spTree>
    <p:extLst>
      <p:ext uri="{BB962C8B-B14F-4D97-AF65-F5344CB8AC3E}">
        <p14:creationId xmlns:p14="http://schemas.microsoft.com/office/powerpoint/2010/main" val="167387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17278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79012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6698" y="5414656"/>
            <a:ext cx="186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880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mod 2 = 0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7483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3305566" y="2931807"/>
            <a:ext cx="3118812" cy="3125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61730" y="2833158"/>
            <a:ext cx="366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608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7906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656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146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880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mod 2 = 0</a:t>
            </a:r>
          </a:p>
        </p:txBody>
      </p:sp>
      <p:sp>
        <p:nvSpPr>
          <p:cNvPr id="4" name="Down Arrow 3"/>
          <p:cNvSpPr/>
          <p:nvPr/>
        </p:nvSpPr>
        <p:spPr>
          <a:xfrm>
            <a:off x="4385623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8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15325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81732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146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880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mod 2 = 0</a:t>
            </a:r>
          </a:p>
        </p:txBody>
      </p:sp>
      <p:sp>
        <p:nvSpPr>
          <p:cNvPr id="4" name="Down Arrow 3"/>
          <p:cNvSpPr/>
          <p:nvPr/>
        </p:nvSpPr>
        <p:spPr>
          <a:xfrm>
            <a:off x="466218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39146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79780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146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 mod 2 = 1</a:t>
            </a:r>
          </a:p>
        </p:txBody>
      </p:sp>
      <p:sp>
        <p:nvSpPr>
          <p:cNvPr id="4" name="Down Arrow 3"/>
          <p:cNvSpPr/>
          <p:nvPr/>
        </p:nvSpPr>
        <p:spPr>
          <a:xfrm>
            <a:off x="4976099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8105-0B4D-A54D-B5F9-02763D0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en-US" dirty="0"/>
              <a:t>Recap: Bandwidth vs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E0B3-C3F5-AB46-8493-3E8FC02E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66018"/>
            <a:ext cx="91440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access latency often high relative to the rate device can stream data sequentially (bandwidth)</a:t>
            </a:r>
          </a:p>
          <a:p>
            <a:endParaRPr lang="en-US" dirty="0"/>
          </a:p>
          <a:p>
            <a:r>
              <a:rPr lang="en-US" dirty="0"/>
              <a:t>RAM:  50 ns per 16 B cache line </a:t>
            </a:r>
          </a:p>
          <a:p>
            <a:pPr lvl="1"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random access bandwidth of 16 * 1/5x10</a:t>
            </a:r>
            <a:r>
              <a:rPr lang="en-US" sz="2400" baseline="30000" dirty="0">
                <a:sym typeface="Wingdings" pitchFamily="2" charset="2"/>
              </a:rPr>
              <a:t>-8 </a:t>
            </a:r>
            <a:r>
              <a:rPr lang="en-US" sz="2400" dirty="0">
                <a:sym typeface="Wingdings" pitchFamily="2" charset="2"/>
              </a:rPr>
              <a:t>= 320 MB / sec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If streaming sequentially, bandwidth 20-40 GB/sec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Flash disk: 250 us per 4K page</a:t>
            </a:r>
          </a:p>
          <a:p>
            <a:pPr lvl="1"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Random access bandwidth of 4K * 1/2.5x10</a:t>
            </a:r>
            <a:r>
              <a:rPr lang="en-US" sz="2400" baseline="30000" dirty="0">
                <a:sym typeface="Wingdings" pitchFamily="2" charset="2"/>
              </a:rPr>
              <a:t>-4</a:t>
            </a:r>
            <a:r>
              <a:rPr lang="en-US" sz="2400" dirty="0">
                <a:sym typeface="Wingdings" pitchFamily="2" charset="2"/>
              </a:rPr>
              <a:t>= 16 MB / sec</a:t>
            </a:r>
          </a:p>
          <a:p>
            <a:pPr marL="457200" lvl="1" indent="0">
              <a:buNone/>
            </a:pPr>
            <a:r>
              <a:rPr lang="en-US" sz="2400" dirty="0">
                <a:sym typeface="Wingdings" pitchFamily="2" charset="2"/>
              </a:rPr>
              <a:t>If streaming sequentially, bandwidth 2+ GB/sec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B7E43B-3A90-3646-8A4D-889B04188B6E}"/>
              </a:ext>
            </a:extLst>
          </p:cNvPr>
          <p:cNvSpPr/>
          <p:nvPr/>
        </p:nvSpPr>
        <p:spPr>
          <a:xfrm>
            <a:off x="5721721" y="2592009"/>
            <a:ext cx="2373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(100x difference)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C68702-6205-904C-8C2B-8C9FD22DBE93}"/>
              </a:ext>
            </a:extLst>
          </p:cNvPr>
          <p:cNvSpPr/>
          <p:nvPr/>
        </p:nvSpPr>
        <p:spPr>
          <a:xfrm>
            <a:off x="5721722" y="4387333"/>
            <a:ext cx="2373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(125x difference)</a:t>
            </a:r>
          </a:p>
        </p:txBody>
      </p:sp>
    </p:spTree>
    <p:extLst>
      <p:ext uri="{BB962C8B-B14F-4D97-AF65-F5344CB8AC3E}">
        <p14:creationId xmlns:p14="http://schemas.microsoft.com/office/powerpoint/2010/main" val="32628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24951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38059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146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mod 2 = 0</a:t>
            </a:r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11797" y="2893676"/>
            <a:ext cx="17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- FULL!</a:t>
            </a:r>
          </a:p>
        </p:txBody>
      </p:sp>
    </p:spTree>
    <p:extLst>
      <p:ext uri="{BB962C8B-B14F-4D97-AF65-F5344CB8AC3E}">
        <p14:creationId xmlns:p14="http://schemas.microsoft.com/office/powerpoint/2010/main" val="32109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55738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</a:t>
            </a:r>
            <a:r>
              <a:rPr lang="en-US" sz="2800" strike="sngStrike" dirty="0"/>
              <a:t>1</a:t>
            </a:r>
            <a:r>
              <a:rPr lang="en-US" sz="2800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90868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146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8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26966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</a:t>
            </a:r>
            <a:r>
              <a:rPr lang="en-US" sz="2800" strike="sngStrike" dirty="0"/>
              <a:t>1</a:t>
            </a:r>
            <a:r>
              <a:rPr lang="en-US" sz="2800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70124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146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565" y="4084779"/>
            <a:ext cx="291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Allocate new page!</a:t>
            </a:r>
          </a:p>
        </p:txBody>
      </p:sp>
    </p:spTree>
    <p:extLst>
      <p:ext uri="{BB962C8B-B14F-4D97-AF65-F5344CB8AC3E}">
        <p14:creationId xmlns:p14="http://schemas.microsoft.com/office/powerpoint/2010/main" val="1802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00755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</a:t>
            </a:r>
            <a:r>
              <a:rPr lang="en-US" sz="2800" strike="sngStrike" dirty="0"/>
              <a:t>1</a:t>
            </a:r>
            <a:r>
              <a:rPr lang="en-US" sz="2800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51064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146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565" y="4701019"/>
            <a:ext cx="291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allocate 1 new page!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33157" y="2910548"/>
            <a:ext cx="13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Rehash</a:t>
            </a:r>
          </a:p>
        </p:txBody>
      </p:sp>
    </p:spTree>
    <p:extLst>
      <p:ext uri="{BB962C8B-B14F-4D97-AF65-F5344CB8AC3E}">
        <p14:creationId xmlns:p14="http://schemas.microsoft.com/office/powerpoint/2010/main" val="1654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5754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</a:t>
            </a:r>
            <a:r>
              <a:rPr lang="en-US" sz="2800" strike="sngStrike" dirty="0"/>
              <a:t>1</a:t>
            </a:r>
            <a:r>
              <a:rPr lang="en-US" sz="2800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42397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146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mod 4 = 2</a:t>
            </a:r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5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75537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H</a:t>
                      </a:r>
                      <a:r>
                        <a:rPr lang="en-US" sz="2800" b="1" baseline="-25000" dirty="0" err="1"/>
                        <a:t>k</a:t>
                      </a:r>
                      <a:r>
                        <a:rPr lang="en-US" sz="28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Directory</a:t>
            </a:r>
          </a:p>
          <a:p>
            <a:pPr algn="ctr"/>
            <a:r>
              <a:rPr lang="en-US" sz="2800" dirty="0"/>
              <a:t>k=</a:t>
            </a:r>
            <a:r>
              <a:rPr lang="en-US" sz="2800" strike="sngStrike" dirty="0"/>
              <a:t>1</a:t>
            </a:r>
            <a:r>
              <a:rPr lang="en-US" sz="2800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38171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records with keys 0, 0, 2, 3,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39" y="54146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k</a:t>
            </a:r>
            <a:r>
              <a:rPr lang="en-US" b="1" dirty="0"/>
              <a:t>(x) = x mod 2^k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mod 4 = 2</a:t>
            </a:r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1802" y="4999409"/>
            <a:ext cx="2876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Extra bookkeeping needed to keep track of fact that pages 0/2 have split and page 1 hasn’t</a:t>
            </a:r>
          </a:p>
        </p:txBody>
      </p:sp>
    </p:spTree>
    <p:extLst>
      <p:ext uri="{BB962C8B-B14F-4D97-AF65-F5344CB8AC3E}">
        <p14:creationId xmlns:p14="http://schemas.microsoft.com/office/powerpoint/2010/main" val="116011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 Costs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25664"/>
              </p:ext>
            </p:extLst>
          </p:nvPr>
        </p:nvGraphicFramePr>
        <p:xfrm>
          <a:off x="377190" y="1316964"/>
          <a:ext cx="8229601" cy="267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9459">
                  <a:extLst>
                    <a:ext uri="{9D8B030D-6E8A-4147-A177-3AD203B41FA5}">
                      <a16:colId xmlns:a16="http://schemas.microsoft.com/office/drawing/2014/main" val="1926267987"/>
                    </a:ext>
                  </a:extLst>
                </a:gridCol>
              </a:tblGrid>
              <a:tr h="47788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Heap</a:t>
                      </a:r>
                      <a:r>
                        <a:rPr lang="en-US" sz="2400" baseline="0" dirty="0"/>
                        <a:t> 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Hash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B+Tree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O(P) </a:t>
                      </a:r>
                      <a:r>
                        <a:rPr lang="en-US" sz="2400" i="1" dirty="0"/>
                        <a:t>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50" y="4123794"/>
            <a:ext cx="5867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: number of tuples</a:t>
            </a:r>
          </a:p>
          <a:p>
            <a:r>
              <a:rPr lang="en-US" sz="2800" dirty="0"/>
              <a:t>P : number of pages in file</a:t>
            </a:r>
          </a:p>
          <a:p>
            <a:r>
              <a:rPr lang="en-US" sz="2800" dirty="0"/>
              <a:t>B : branching factor of B-Tree</a:t>
            </a:r>
          </a:p>
          <a:p>
            <a:r>
              <a:rPr lang="en-US" sz="2800" dirty="0"/>
              <a:t>R : number of pages in range</a:t>
            </a:r>
          </a:p>
        </p:txBody>
      </p:sp>
    </p:spTree>
    <p:extLst>
      <p:ext uri="{BB962C8B-B14F-4D97-AF65-F5344CB8AC3E}">
        <p14:creationId xmlns:p14="http://schemas.microsoft.com/office/powerpoint/2010/main" val="387563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BE87-A51A-814F-9F5F-E2767509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09456"/>
            <a:ext cx="8229600" cy="1143000"/>
          </a:xfrm>
        </p:spPr>
        <p:txBody>
          <a:bodyPr/>
          <a:lstStyle/>
          <a:p>
            <a:r>
              <a:rPr lang="en-US" dirty="0"/>
              <a:t>Important Numbers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DBA2DCB-D9B8-FA42-9F6A-A4E8099EB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1329" y="814886"/>
          <a:ext cx="8229600" cy="60431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17258">
                  <a:extLst>
                    <a:ext uri="{9D8B030D-6E8A-4147-A177-3AD203B41FA5}">
                      <a16:colId xmlns:a16="http://schemas.microsoft.com/office/drawing/2014/main" val="3201705458"/>
                    </a:ext>
                  </a:extLst>
                </a:gridCol>
                <a:gridCol w="4612342">
                  <a:extLst>
                    <a:ext uri="{9D8B030D-6E8A-4147-A177-3AD203B41FA5}">
                      <a16:colId xmlns:a16="http://schemas.microsoft.com/office/drawing/2014/main" val="4107674827"/>
                    </a:ext>
                  </a:extLst>
                </a:gridCol>
              </a:tblGrid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CPU Cycles /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 Billion (.5 </a:t>
                      </a:r>
                      <a:r>
                        <a:rPr lang="en-US" dirty="0" err="1"/>
                        <a:t>nsec</a:t>
                      </a:r>
                      <a:r>
                        <a:rPr lang="en-US" dirty="0"/>
                        <a:t> latency)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5903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L1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nsec</a:t>
                      </a:r>
                      <a:r>
                        <a:rPr lang="en-US" dirty="0"/>
                        <a:t> (4 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96385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L2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dirty="0" err="1"/>
                        <a:t>nsec</a:t>
                      </a:r>
                      <a:r>
                        <a:rPr lang="en-US" dirty="0"/>
                        <a:t> (12 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94195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L3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</a:t>
                      </a:r>
                      <a:r>
                        <a:rPr lang="en-US" dirty="0" err="1"/>
                        <a:t>nsec</a:t>
                      </a:r>
                      <a:r>
                        <a:rPr lang="en-US" dirty="0"/>
                        <a:t> (36 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49502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Main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– 100 ns (150-300 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24296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Sequential Mem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20-40+ GB/sec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459706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SSD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250+ </a:t>
                      </a:r>
                      <a:r>
                        <a:rPr lang="en-US" dirty="0" err="1"/>
                        <a:t>usec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6651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SSD Seq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+ GB/sec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79789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HD (spinning disk)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473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HD Seq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100+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91609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Local Net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– 100 </a:t>
                      </a:r>
                      <a:r>
                        <a:rPr lang="en-US" dirty="0" err="1"/>
                        <a:t>usec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83662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Local Net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40 Gbit 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1623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Wide Area Net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– 100 msec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51047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Wide Area Net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– 1 Gbit /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4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Analogy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5266" y="58607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22420" y="6051279"/>
            <a:ext cx="24799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2452" y="586075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100,000 km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9443" y="5223284"/>
            <a:ext cx="765018" cy="76501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2907138" y="5482923"/>
            <a:ext cx="2682890" cy="271025"/>
            <a:chOff x="2900508" y="4737245"/>
            <a:chExt cx="2682890" cy="271025"/>
          </a:xfrm>
        </p:grpSpPr>
        <p:sp>
          <p:nvSpPr>
            <p:cNvPr id="38" name="Arc 37"/>
            <p:cNvSpPr/>
            <p:nvPr/>
          </p:nvSpPr>
          <p:spPr>
            <a:xfrm>
              <a:off x="2900508" y="4737245"/>
              <a:ext cx="1931134" cy="265582"/>
            </a:xfrm>
            <a:prstGeom prst="arc">
              <a:avLst>
                <a:gd name="adj1" fmla="val 20473416"/>
                <a:gd name="adj2" fmla="val 441249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3652264" y="4742688"/>
              <a:ext cx="1931134" cy="265582"/>
            </a:xfrm>
            <a:prstGeom prst="arc">
              <a:avLst>
                <a:gd name="adj1" fmla="val 20473416"/>
                <a:gd name="adj2" fmla="val 441249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85503" y="5361903"/>
            <a:ext cx="2682890" cy="271025"/>
            <a:chOff x="2900508" y="4737245"/>
            <a:chExt cx="2682890" cy="271025"/>
          </a:xfrm>
        </p:grpSpPr>
        <p:sp>
          <p:nvSpPr>
            <p:cNvPr id="42" name="Arc 41"/>
            <p:cNvSpPr/>
            <p:nvPr/>
          </p:nvSpPr>
          <p:spPr>
            <a:xfrm>
              <a:off x="2900508" y="4737245"/>
              <a:ext cx="1931134" cy="265582"/>
            </a:xfrm>
            <a:prstGeom prst="arc">
              <a:avLst>
                <a:gd name="adj1" fmla="val 20473416"/>
                <a:gd name="adj2" fmla="val 441249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flipH="1">
              <a:off x="3652264" y="4742688"/>
              <a:ext cx="1931134" cy="265582"/>
            </a:xfrm>
            <a:prstGeom prst="arc">
              <a:avLst>
                <a:gd name="adj1" fmla="val 20473416"/>
                <a:gd name="adj2" fmla="val 441249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3608" y="1594465"/>
            <a:ext cx="2656899" cy="1400413"/>
            <a:chOff x="243608" y="1594465"/>
            <a:chExt cx="2656899" cy="14004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608" y="2042391"/>
              <a:ext cx="747717" cy="835891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>
              <a:off x="991325" y="2460337"/>
              <a:ext cx="1003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7407" y="213961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22703" y="2275670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4898" y="2625546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</a:t>
              </a:r>
              <a:r>
                <a:rPr lang="en-US" dirty="0" err="1"/>
                <a:t>msec</a:t>
              </a:r>
              <a:r>
                <a:rPr lang="en-US" dirty="0"/>
                <a:t> / access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1004" y="1594465"/>
              <a:ext cx="2053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Disk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761" y="3406795"/>
            <a:ext cx="5921947" cy="1351188"/>
            <a:chOff x="66761" y="3406795"/>
            <a:chExt cx="5921947" cy="13511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761" y="3790486"/>
              <a:ext cx="747717" cy="835891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1059671" y="4155920"/>
              <a:ext cx="1812926" cy="29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59671" y="3839099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06355" y="3938958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2000" dirty="0"/>
                <a:t>…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913409" y="4103894"/>
              <a:ext cx="1046019" cy="5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22151" y="3938958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10km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97301" y="4357873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100 </a:t>
              </a:r>
              <a:r>
                <a:rPr lang="en-US" sz="2000" dirty="0" err="1"/>
                <a:t>usec</a:t>
              </a:r>
              <a:r>
                <a:rPr lang="en-US" sz="2000" dirty="0"/>
                <a:t> / access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3608" y="3406795"/>
              <a:ext cx="2053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Flash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1301" y="5219125"/>
            <a:ext cx="4818721" cy="1435735"/>
            <a:chOff x="101301" y="5219125"/>
            <a:chExt cx="4818721" cy="14357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01301" y="5699887"/>
              <a:ext cx="747717" cy="835891"/>
            </a:xfrm>
            <a:prstGeom prst="rect">
              <a:avLst/>
            </a:prstGeom>
          </p:spPr>
        </p:pic>
        <p:grpSp>
          <p:nvGrpSpPr>
            <p:cNvPr id="50" name="Group 49"/>
            <p:cNvGrpSpPr/>
            <p:nvPr/>
          </p:nvGrpSpPr>
          <p:grpSpPr>
            <a:xfrm>
              <a:off x="196212" y="5219125"/>
              <a:ext cx="4723810" cy="1435735"/>
              <a:chOff x="196212" y="5219125"/>
              <a:chExt cx="4723810" cy="143573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1094211" y="6051279"/>
                <a:ext cx="2486892" cy="16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094211" y="57485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10s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36896" y="6285528"/>
                <a:ext cx="1583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 </a:t>
                </a:r>
                <a:r>
                  <a:rPr lang="en-US" dirty="0" err="1"/>
                  <a:t>nsec</a:t>
                </a:r>
                <a:r>
                  <a:rPr lang="en-US" dirty="0"/>
                  <a:t>/access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6212" y="5219125"/>
                <a:ext cx="2053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Main Memory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6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6515-4693-C340-BE2B-62D74CC5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Cost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1E93-7D26-A04E-AC55-4675355A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612900"/>
            <a:ext cx="88773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Typically try to account for both CPU and I/O</a:t>
            </a:r>
          </a:p>
          <a:p>
            <a:pPr lvl="1"/>
            <a:r>
              <a:rPr lang="en-US" dirty="0"/>
              <a:t>I/O = ”input / output”, i.e., data access costs from disk</a:t>
            </a:r>
          </a:p>
          <a:p>
            <a:pPr lvl="1"/>
            <a:endParaRPr lang="en-US" dirty="0"/>
          </a:p>
          <a:p>
            <a:r>
              <a:rPr lang="en-US" dirty="0"/>
              <a:t>Database algorithms try to optimize for sequential access (to avoid massive random access penalties)</a:t>
            </a:r>
          </a:p>
          <a:p>
            <a:endParaRPr lang="en-US" dirty="0"/>
          </a:p>
          <a:p>
            <a:r>
              <a:rPr lang="en-US" dirty="0"/>
              <a:t>Simplified cost model for 6.814/6.830: </a:t>
            </a:r>
          </a:p>
          <a:p>
            <a:pPr marL="457200" lvl="1" indent="0">
              <a:buNone/>
            </a:pPr>
            <a:r>
              <a:rPr lang="en-US" dirty="0"/>
              <a:t># seeks (random I/</a:t>
            </a:r>
            <a:r>
              <a:rPr lang="en-US" dirty="0" err="1"/>
              <a:t>Os</a:t>
            </a:r>
            <a:r>
              <a:rPr lang="en-US" dirty="0"/>
              <a:t>) x random I/O time + </a:t>
            </a:r>
          </a:p>
          <a:p>
            <a:pPr marL="457200" lvl="1" indent="0">
              <a:buNone/>
            </a:pPr>
            <a:r>
              <a:rPr lang="en-US" dirty="0"/>
              <a:t>	sequential bytes read x sequential B/W</a:t>
            </a:r>
          </a:p>
        </p:txBody>
      </p:sp>
    </p:spTree>
    <p:extLst>
      <p:ext uri="{BB962C8B-B14F-4D97-AF65-F5344CB8AC3E}">
        <p14:creationId xmlns:p14="http://schemas.microsoft.com/office/powerpoint/2010/main" val="247390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B60-B3CB-4349-9535-095A3DA6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C9D64C-B430-9445-82D1-CA18376A8D4F}"/>
              </a:ext>
            </a:extLst>
          </p:cNvPr>
          <p:cNvGrpSpPr/>
          <p:nvPr/>
        </p:nvGrpSpPr>
        <p:grpSpPr>
          <a:xfrm>
            <a:off x="730278" y="3296181"/>
            <a:ext cx="2624792" cy="2494938"/>
            <a:chOff x="819148" y="3092450"/>
            <a:chExt cx="2892425" cy="38589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CC2F0E-B2D3-B540-AE3D-84F309555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2ED63-A4A2-9F43-A0D8-07484ED8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975" y="4254500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97F1B1-0F8B-794E-87AE-2345200E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48" y="6570595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52ECE-54F2-2147-887D-0C3DCDCB3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516" y="6508290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C2C2A2-B332-A74C-B61D-D56A2E4E4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A46B02-2BDB-A14E-AC6E-99421A258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7" y="5248276"/>
              <a:ext cx="788988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𝛔</a:t>
              </a:r>
              <a:r>
                <a:rPr lang="en-US" altLang="en-US" sz="1200" baseline="-25000" dirty="0" err="1">
                  <a:latin typeface="Arial" panose="020B0604020202020204" pitchFamily="34" charset="0"/>
                </a:rPr>
                <a:t>sal</a:t>
              </a:r>
              <a:r>
                <a:rPr lang="en-US" altLang="en-US" sz="1200" baseline="-25000" dirty="0">
                  <a:latin typeface="Arial" panose="020B0604020202020204" pitchFamily="34" charset="0"/>
                </a:rPr>
                <a:t>&gt;10k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4D8805-8A7F-044E-B90A-E30EDA239D7A}"/>
                </a:ext>
              </a:extLst>
            </p:cNvPr>
            <p:cNvCxnSpPr>
              <a:cxnSpLocks noChangeShapeType="1"/>
              <a:endCxn id="5" idx="2"/>
            </p:cNvCxnSpPr>
            <p:nvPr/>
          </p:nvCxnSpPr>
          <p:spPr bwMode="auto">
            <a:xfrm flipV="1">
              <a:off x="1054892" y="4730545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B3574A-9DE2-874A-9510-BB4E7AF28148}"/>
                </a:ext>
              </a:extLst>
            </p:cNvPr>
            <p:cNvCxnSpPr>
              <a:cxnSpLocks noChangeShapeType="1"/>
              <a:stCxn id="10" idx="0"/>
              <a:endCxn id="5" idx="2"/>
            </p:cNvCxnSpPr>
            <p:nvPr/>
          </p:nvCxnSpPr>
          <p:spPr bwMode="auto">
            <a:xfrm flipH="1" flipV="1">
              <a:off x="2082007" y="4730545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E7CFB6-016F-5F44-8926-8665459F975F}"/>
                </a:ext>
              </a:extLst>
            </p:cNvPr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flipV="1">
              <a:off x="2082006" y="3569505"/>
              <a:ext cx="668339" cy="6849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8FE5BB-5119-B840-A691-ACEE98FBD6F1}"/>
                </a:ext>
              </a:extLst>
            </p:cNvPr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C682CA-6346-914A-BFCB-EB34591B88D0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2666071" y="5766005"/>
              <a:ext cx="0" cy="742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B1C70BB-BE9E-F249-B5E4-2A00A825A8A3}"/>
              </a:ext>
            </a:extLst>
          </p:cNvPr>
          <p:cNvSpPr/>
          <p:nvPr/>
        </p:nvSpPr>
        <p:spPr>
          <a:xfrm>
            <a:off x="4572000" y="1769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100 tuples/page</a:t>
            </a:r>
          </a:p>
          <a:p>
            <a:r>
              <a:rPr lang="en-US" dirty="0">
                <a:effectLst/>
                <a:latin typeface="Helvetica" pitchFamily="2" charset="0"/>
              </a:rPr>
              <a:t>10 pages RAM</a:t>
            </a:r>
          </a:p>
          <a:p>
            <a:r>
              <a:rPr lang="en-US" dirty="0">
                <a:effectLst/>
                <a:latin typeface="Helvetica" pitchFamily="2" charset="0"/>
              </a:rPr>
              <a:t>10 KB/page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7E7D79-96C3-8F49-A347-FD40733F05D0}"/>
              </a:ext>
            </a:extLst>
          </p:cNvPr>
          <p:cNvSpPr/>
          <p:nvPr/>
        </p:nvSpPr>
        <p:spPr>
          <a:xfrm>
            <a:off x="4636328" y="28005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|dept| = 100 records = 1 page = 10 KB</a:t>
            </a:r>
          </a:p>
          <a:p>
            <a:r>
              <a:rPr lang="en-US" dirty="0">
                <a:effectLst/>
                <a:latin typeface="Helvetica" pitchFamily="2" charset="0"/>
              </a:rPr>
              <a:t>|emp| = 10K = 100 pages = 1 MB</a:t>
            </a:r>
          </a:p>
          <a:p>
            <a:r>
              <a:rPr lang="en-US" dirty="0">
                <a:effectLst/>
                <a:latin typeface="Helvetica" pitchFamily="2" charset="0"/>
              </a:rPr>
              <a:t>|kids| = 30K = 300 pages = 3 MB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D01A0A-A186-6F4C-8625-6BD473151504}"/>
              </a:ext>
            </a:extLst>
          </p:cNvPr>
          <p:cNvSpPr txBox="1"/>
          <p:nvPr/>
        </p:nvSpPr>
        <p:spPr>
          <a:xfrm>
            <a:off x="4636328" y="3903376"/>
            <a:ext cx="3443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Spinning Disk:</a:t>
            </a:r>
          </a:p>
          <a:p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/ random access page</a:t>
            </a:r>
          </a:p>
          <a:p>
            <a:r>
              <a:rPr lang="en-US" dirty="0"/>
              <a:t>100 MB/sec sequential B/W</a:t>
            </a:r>
          </a:p>
          <a:p>
            <a:endParaRPr lang="en-US" dirty="0"/>
          </a:p>
          <a:p>
            <a:r>
              <a:rPr lang="en-US" dirty="0"/>
              <a:t>Assume nested loops joins, no indexes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E08F3C-8EA1-2643-AB33-14457540B11A}"/>
              </a:ext>
            </a:extLst>
          </p:cNvPr>
          <p:cNvSpPr txBox="1"/>
          <p:nvPr/>
        </p:nvSpPr>
        <p:spPr>
          <a:xfrm>
            <a:off x="606838" y="469371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356B11-B24F-584B-826E-172928829299}"/>
              </a:ext>
            </a:extLst>
          </p:cNvPr>
          <p:cNvSpPr txBox="1"/>
          <p:nvPr/>
        </p:nvSpPr>
        <p:spPr>
          <a:xfrm>
            <a:off x="2409131" y="5147820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DF339-68EF-8541-992B-754019EE3B72}"/>
              </a:ext>
            </a:extLst>
          </p:cNvPr>
          <p:cNvSpPr txBox="1"/>
          <p:nvPr/>
        </p:nvSpPr>
        <p:spPr>
          <a:xfrm>
            <a:off x="2560160" y="4772220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B20319-A227-3849-A036-300182D07F66}"/>
              </a:ext>
            </a:extLst>
          </p:cNvPr>
          <p:cNvSpPr txBox="1"/>
          <p:nvPr/>
        </p:nvSpPr>
        <p:spPr>
          <a:xfrm>
            <a:off x="2394335" y="4404274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87B365-F188-6845-84DE-09A736AE7AB7}"/>
              </a:ext>
            </a:extLst>
          </p:cNvPr>
          <p:cNvSpPr txBox="1"/>
          <p:nvPr/>
        </p:nvSpPr>
        <p:spPr>
          <a:xfrm>
            <a:off x="1297967" y="3622858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1B47A2-6B41-A34F-857C-DE19230CB640}"/>
              </a:ext>
            </a:extLst>
          </p:cNvPr>
          <p:cNvSpPr txBox="1"/>
          <p:nvPr/>
        </p:nvSpPr>
        <p:spPr>
          <a:xfrm>
            <a:off x="2960344" y="3629777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43D4D-775C-9944-82AF-534783631322}"/>
              </a:ext>
            </a:extLst>
          </p:cNvPr>
          <p:cNvSpPr txBox="1"/>
          <p:nvPr/>
        </p:nvSpPr>
        <p:spPr>
          <a:xfrm>
            <a:off x="2248780" y="291908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C4A75-E792-4A42-80C3-97E014042ADF}"/>
              </a:ext>
            </a:extLst>
          </p:cNvPr>
          <p:cNvSpPr txBox="1"/>
          <p:nvPr/>
        </p:nvSpPr>
        <p:spPr>
          <a:xfrm>
            <a:off x="878551" y="1599839"/>
            <a:ext cx="362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emp, dept, kids</a:t>
            </a:r>
          </a:p>
          <a:p>
            <a:r>
              <a:rPr lang="en-US" dirty="0"/>
              <a:t>WHERE </a:t>
            </a:r>
            <a:r>
              <a:rPr lang="en-US" dirty="0" err="1"/>
              <a:t>sal</a:t>
            </a:r>
            <a:r>
              <a:rPr lang="en-US" dirty="0"/>
              <a:t> &gt; 10k</a:t>
            </a:r>
          </a:p>
          <a:p>
            <a:r>
              <a:rPr lang="en-US" dirty="0"/>
              <a:t>AND </a:t>
            </a:r>
            <a:r>
              <a:rPr lang="en-US" dirty="0" err="1"/>
              <a:t>emp.dno</a:t>
            </a:r>
            <a:r>
              <a:rPr lang="en-US" dirty="0"/>
              <a:t> = </a:t>
            </a:r>
            <a:r>
              <a:rPr lang="en-US" dirty="0" err="1"/>
              <a:t>dept.dno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emp.eid</a:t>
            </a:r>
            <a:r>
              <a:rPr lang="en-US" dirty="0"/>
              <a:t> = </a:t>
            </a:r>
            <a:r>
              <a:rPr lang="en-US" dirty="0" err="1"/>
              <a:t>kids.eid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882C-F74B-AF4D-9055-6E68FD73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w/ Simple Cost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BBE24-B46A-B947-A769-2C1F1B76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74" y="1271645"/>
            <a:ext cx="8229600" cy="130436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# seeks (random disk I/</a:t>
            </a:r>
            <a:r>
              <a:rPr lang="en-US" dirty="0" err="1"/>
              <a:t>Os</a:t>
            </a:r>
            <a:r>
              <a:rPr lang="en-US" dirty="0"/>
              <a:t>) x random I/O time + sequential bytes read / sequential disk B/W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39D76-6DAC-D042-8188-45F5FC07AC7C}"/>
              </a:ext>
            </a:extLst>
          </p:cNvPr>
          <p:cNvSpPr/>
          <p:nvPr/>
        </p:nvSpPr>
        <p:spPr>
          <a:xfrm>
            <a:off x="201174" y="226679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effectLst/>
                <a:latin typeface="Helvetica" pitchFamily="2" charset="0"/>
              </a:rPr>
              <a:t>100 tuples/page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10 pages RAM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10 KB/page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D7FCE-4DE5-0349-8E79-3EC3A8986C65}"/>
              </a:ext>
            </a:extLst>
          </p:cNvPr>
          <p:cNvSpPr/>
          <p:nvPr/>
        </p:nvSpPr>
        <p:spPr>
          <a:xfrm>
            <a:off x="1850202" y="22919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effectLst/>
                <a:latin typeface="Helvetica" pitchFamily="2" charset="0"/>
              </a:rPr>
              <a:t>|dept| = 100 records = 1 page = 10 KB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|emp| = 10K = 100 pages = 1 MB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|kids| = 30K = 300 pages = 3 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AF979-2744-7C41-8DF7-90B69D32A76A}"/>
              </a:ext>
            </a:extLst>
          </p:cNvPr>
          <p:cNvSpPr txBox="1"/>
          <p:nvPr/>
        </p:nvSpPr>
        <p:spPr>
          <a:xfrm>
            <a:off x="201174" y="3000093"/>
            <a:ext cx="3443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Spinning Disk:</a:t>
            </a:r>
          </a:p>
          <a:p>
            <a:r>
              <a:rPr lang="en-US" sz="1400" dirty="0"/>
              <a:t>10 </a:t>
            </a:r>
            <a:r>
              <a:rPr lang="en-US" sz="1400" dirty="0" err="1"/>
              <a:t>ms</a:t>
            </a:r>
            <a:r>
              <a:rPr lang="en-US" sz="1400" dirty="0"/>
              <a:t> / random access page</a:t>
            </a:r>
          </a:p>
          <a:p>
            <a:r>
              <a:rPr lang="en-US" sz="1400" dirty="0"/>
              <a:t>100 MB/sec sequential B/W</a:t>
            </a:r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0DD1B-E4CE-B34D-B570-459005297FCF}"/>
              </a:ext>
            </a:extLst>
          </p:cNvPr>
          <p:cNvGrpSpPr/>
          <p:nvPr/>
        </p:nvGrpSpPr>
        <p:grpSpPr>
          <a:xfrm>
            <a:off x="201174" y="4088424"/>
            <a:ext cx="2624792" cy="2494938"/>
            <a:chOff x="819148" y="3092450"/>
            <a:chExt cx="2892425" cy="38589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425EB7-5FCC-4A49-8F3C-D7131BD67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9EFF38-8E65-E741-90F2-BF0361B34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975" y="4254500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5FBDF4-DD1E-EB4A-9A8A-E2AD255D3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48" y="6570595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CB337A-0240-C24A-8024-D9B28132B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517" y="6508290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B0A0CE-12D9-B34E-BBC2-110360E1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D45D9F-8E6E-1D4F-927C-C03BFAE13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7" y="5248276"/>
              <a:ext cx="788988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𝛔</a:t>
              </a:r>
              <a:r>
                <a:rPr lang="en-US" altLang="en-US" sz="1200" baseline="-25000" dirty="0" err="1">
                  <a:latin typeface="Arial" panose="020B0604020202020204" pitchFamily="34" charset="0"/>
                </a:rPr>
                <a:t>sal</a:t>
              </a:r>
              <a:r>
                <a:rPr lang="en-US" altLang="en-US" sz="1200" baseline="-25000" dirty="0">
                  <a:latin typeface="Arial" panose="020B0604020202020204" pitchFamily="34" charset="0"/>
                </a:rPr>
                <a:t>&gt;10k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947326-6A5E-7443-80C6-EF9558268857}"/>
                </a:ext>
              </a:extLst>
            </p:cNvPr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1054892" y="4730545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8B66CE-F02D-BD4B-98DD-6BDC570C41AC}"/>
                </a:ext>
              </a:extLst>
            </p:cNvPr>
            <p:cNvCxnSpPr>
              <a:cxnSpLocks noChangeShapeType="1"/>
              <a:stCxn id="14" idx="0"/>
              <a:endCxn id="10" idx="2"/>
            </p:cNvCxnSpPr>
            <p:nvPr/>
          </p:nvCxnSpPr>
          <p:spPr bwMode="auto">
            <a:xfrm flipH="1" flipV="1">
              <a:off x="2082007" y="4730545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E014E9-2C57-EF4C-A0E3-19CCCCE931EA}"/>
                </a:ext>
              </a:extLst>
            </p:cNvPr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flipV="1">
              <a:off x="2082006" y="3569505"/>
              <a:ext cx="668339" cy="6849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3A3819-5F52-7F40-A7D1-02ADCEECDB9D}"/>
                </a:ext>
              </a:extLst>
            </p:cNvPr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3B6556-4703-C746-AD38-5662789D4847}"/>
                </a:ext>
              </a:extLst>
            </p:cNvPr>
            <p:cNvCxnSpPr>
              <a:cxnSpLocks noChangeShapeType="1"/>
              <a:stCxn id="12" idx="0"/>
            </p:cNvCxnSpPr>
            <p:nvPr/>
          </p:nvCxnSpPr>
          <p:spPr bwMode="auto">
            <a:xfrm flipV="1">
              <a:off x="2666071" y="5766005"/>
              <a:ext cx="0" cy="742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79BF7D-7A9E-7844-A379-ED4B75604CE1}"/>
              </a:ext>
            </a:extLst>
          </p:cNvPr>
          <p:cNvSpPr txBox="1"/>
          <p:nvPr/>
        </p:nvSpPr>
        <p:spPr>
          <a:xfrm>
            <a:off x="4315974" y="3297836"/>
            <a:ext cx="4370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Dept is outer in NL Join of dept/emp join:</a:t>
            </a:r>
          </a:p>
          <a:p>
            <a:r>
              <a:rPr lang="en-US" dirty="0"/>
              <a:t>	1 scan of dept</a:t>
            </a:r>
          </a:p>
          <a:p>
            <a:r>
              <a:rPr lang="en-US" dirty="0"/>
              <a:t>	100 scans of emp (cannot cache)</a:t>
            </a:r>
          </a:p>
          <a:p>
            <a:endParaRPr lang="en-US" dirty="0"/>
          </a:p>
          <a:p>
            <a:r>
              <a:rPr lang="en-US" u="sng" dirty="0"/>
              <a:t>Dept is inner in NL Join:</a:t>
            </a:r>
          </a:p>
          <a:p>
            <a:r>
              <a:rPr lang="en-US" dirty="0"/>
              <a:t>	1 scan of emp</a:t>
            </a:r>
          </a:p>
          <a:p>
            <a:r>
              <a:rPr lang="en-US" dirty="0"/>
              <a:t>	10k scans of dept?</a:t>
            </a:r>
          </a:p>
          <a:p>
            <a:r>
              <a:rPr lang="en-US" dirty="0"/>
              <a:t>		No, because it can be cached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Assuming disk can do 100 MB/sec I/O, and 10ms / seek</a:t>
            </a:r>
          </a:p>
          <a:p>
            <a:r>
              <a:rPr lang="en-US" dirty="0"/>
              <a:t>And the following schema: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100" dirty="0">
                <a:latin typeface="Courier"/>
                <a:cs typeface="Courier"/>
              </a:rPr>
              <a:t>grades (</a:t>
            </a:r>
            <a:r>
              <a:rPr lang="en-US" sz="3100" dirty="0" err="1">
                <a:latin typeface="Courier"/>
                <a:cs typeface="Courier"/>
              </a:rPr>
              <a:t>cid</a:t>
            </a:r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err="1">
                <a:latin typeface="Courier"/>
                <a:cs typeface="Courier"/>
              </a:rPr>
              <a:t>int</a:t>
            </a:r>
            <a:r>
              <a:rPr lang="en-US" sz="3100" dirty="0">
                <a:latin typeface="Courier"/>
                <a:cs typeface="Courier"/>
              </a:rPr>
              <a:t>, </a:t>
            </a:r>
            <a:r>
              <a:rPr lang="en-US" sz="3100" dirty="0" err="1">
                <a:latin typeface="Courier"/>
                <a:cs typeface="Courier"/>
              </a:rPr>
              <a:t>g_sid</a:t>
            </a:r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err="1">
                <a:latin typeface="Courier"/>
                <a:cs typeface="Courier"/>
              </a:rPr>
              <a:t>int</a:t>
            </a:r>
            <a:r>
              <a:rPr lang="en-US" sz="3100" dirty="0">
                <a:latin typeface="Courier"/>
                <a:cs typeface="Courier"/>
              </a:rPr>
              <a:t>, grade char(2))</a:t>
            </a:r>
          </a:p>
          <a:p>
            <a:pPr marL="0" indent="0">
              <a:buNone/>
            </a:pPr>
            <a:r>
              <a:rPr lang="en-US" sz="3100" dirty="0">
                <a:latin typeface="Courier"/>
                <a:cs typeface="Courier"/>
              </a:rPr>
              <a:t>students (</a:t>
            </a:r>
            <a:r>
              <a:rPr lang="en-US" sz="3100" dirty="0" err="1">
                <a:latin typeface="Courier"/>
                <a:cs typeface="Courier"/>
              </a:rPr>
              <a:t>s_int</a:t>
            </a:r>
            <a:r>
              <a:rPr lang="en-US" sz="3100" dirty="0">
                <a:latin typeface="Courier"/>
                <a:cs typeface="Courier"/>
              </a:rPr>
              <a:t>, name char(100))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time to sequentially scan grades, assuming it contains 1M records (Consider:  field sizes, headers)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Estimate time to join these two tables, using nested loops, assuming students fits in memory but grades does not, and students contains 10K records.  </a:t>
            </a:r>
          </a:p>
        </p:txBody>
      </p:sp>
    </p:spTree>
    <p:extLst>
      <p:ext uri="{BB962C8B-B14F-4D97-AF65-F5344CB8AC3E}">
        <p14:creationId xmlns:p14="http://schemas.microsoft.com/office/powerpoint/2010/main" val="218149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2680</Words>
  <Application>Microsoft Macintosh PowerPoint</Application>
  <PresentationFormat>On-screen Show (4:3)</PresentationFormat>
  <Paragraphs>788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</vt:lpstr>
      <vt:lpstr>Helvetica</vt:lpstr>
      <vt:lpstr>Wingdings</vt:lpstr>
      <vt:lpstr>Office Theme</vt:lpstr>
      <vt:lpstr>6.830 Lecture 6</vt:lpstr>
      <vt:lpstr>Plan for Next Few Lectures</vt:lpstr>
      <vt:lpstr>Recap: Bandwidth vs Latency</vt:lpstr>
      <vt:lpstr>Important Numbers</vt:lpstr>
      <vt:lpstr>Speed Analogy</vt:lpstr>
      <vt:lpstr>Database Cost Models</vt:lpstr>
      <vt:lpstr>Example</vt:lpstr>
      <vt:lpstr>Example w/ Simple Cost Model</vt:lpstr>
      <vt:lpstr>Study Break</vt:lpstr>
      <vt:lpstr>Seq Scan Grades</vt:lpstr>
      <vt:lpstr>NL Join Grades and Students</vt:lpstr>
      <vt:lpstr>Today: Access Methods</vt:lpstr>
      <vt:lpstr>Design Considerations for Indexes</vt:lpstr>
      <vt:lpstr>Tree Index</vt:lpstr>
      <vt:lpstr>Index Scan</vt:lpstr>
      <vt:lpstr>Costs of Random Access</vt:lpstr>
      <vt:lpstr>Clustered Index</vt:lpstr>
      <vt:lpstr>Clustered Index</vt:lpstr>
      <vt:lpstr>Benefit of Clustering</vt:lpstr>
      <vt:lpstr>Rest of Lecture</vt:lpstr>
      <vt:lpstr>Access Method Costs</vt:lpstr>
      <vt:lpstr>Hash Indexing Idea</vt:lpstr>
      <vt:lpstr>Hash Index</vt:lpstr>
      <vt:lpstr>Extensible Hashing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Access Method Costs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6</dc:title>
  <dc:creator>Sam Madden</dc:creator>
  <cp:lastModifiedBy>Samuel R Madden</cp:lastModifiedBy>
  <cp:revision>41</cp:revision>
  <dcterms:created xsi:type="dcterms:W3CDTF">2013-02-25T14:44:32Z</dcterms:created>
  <dcterms:modified xsi:type="dcterms:W3CDTF">2021-03-09T17:52:31Z</dcterms:modified>
</cp:coreProperties>
</file>