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304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268" r:id="rId39"/>
    <p:sldId id="333" r:id="rId40"/>
    <p:sldId id="319" r:id="rId41"/>
    <p:sldId id="305" r:id="rId42"/>
    <p:sldId id="306" r:id="rId43"/>
    <p:sldId id="315" r:id="rId44"/>
    <p:sldId id="307" r:id="rId45"/>
    <p:sldId id="316" r:id="rId46"/>
    <p:sldId id="320" r:id="rId47"/>
    <p:sldId id="321" r:id="rId48"/>
    <p:sldId id="322" r:id="rId49"/>
    <p:sldId id="323" r:id="rId50"/>
    <p:sldId id="324" r:id="rId51"/>
    <p:sldId id="325" r:id="rId52"/>
    <p:sldId id="326" r:id="rId53"/>
    <p:sldId id="327" r:id="rId54"/>
    <p:sldId id="328" r:id="rId55"/>
    <p:sldId id="332" r:id="rId56"/>
    <p:sldId id="261" r:id="rId57"/>
    <p:sldId id="262" r:id="rId58"/>
    <p:sldId id="263" r:id="rId59"/>
    <p:sldId id="264" r:id="rId60"/>
    <p:sldId id="265" r:id="rId61"/>
    <p:sldId id="329" r:id="rId62"/>
    <p:sldId id="330" r:id="rId63"/>
    <p:sldId id="331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clrMru>
    <a:srgbClr val="EAEDF4"/>
    <a:srgbClr val="CED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2925"/>
  </p:normalViewPr>
  <p:slideViewPr>
    <p:cSldViewPr snapToGrid="0" snapToObjects="1">
      <p:cViewPr varScale="1">
        <p:scale>
          <a:sx n="101" d="100"/>
          <a:sy n="101" d="100"/>
        </p:scale>
        <p:origin x="200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52DD8-11CA-EF43-8DC7-8B7CE7DEC1BB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DF454-133C-7643-B422-AC6F90888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38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DFD7C4-4097-9C46-A1C9-75640DAC0BDA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004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DF454-133C-7643-B422-AC6F9088834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7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916E-A135-6849-9485-9AA1ADA517E6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9541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DF454-133C-7643-B422-AC6F9088834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00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DF454-133C-7643-B422-AC6F9088834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11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DF454-133C-7643-B422-AC6F9088834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7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F454-133C-7643-B422-AC6F90888344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8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(string of length n, 0 if element is in, 1 if it is out;  clearly, 2^n such strings)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6DF454-133C-7643-B422-AC6F90888344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6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DF454-133C-7643-B422-AC6F90888344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3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1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5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54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9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1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67733-C50C-6E49-BF50-126BBF6C59A6}" type="datetimeFigureOut">
              <a:rPr lang="en-US" smtClean="0"/>
              <a:t>3/17/21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4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7733-C50C-6E49-BF50-126BBF6C59A6}" type="datetimeFigureOut">
              <a:rPr lang="en-US" smtClean="0"/>
              <a:t>3/17/21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4980-8AB1-2940-AEE2-7C9D2CDD2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73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6.830 Lecture 9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Joins</a:t>
            </a:r>
          </a:p>
          <a:p>
            <a:r>
              <a:rPr lang="en-US" dirty="0"/>
              <a:t>Query Optimization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3.17.2021</a:t>
            </a:r>
          </a:p>
        </p:txBody>
      </p:sp>
    </p:spTree>
    <p:extLst>
      <p:ext uri="{BB962C8B-B14F-4D97-AF65-F5344CB8AC3E}">
        <p14:creationId xmlns:p14="http://schemas.microsoft.com/office/powerpoint/2010/main" val="676762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958757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43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257591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889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556425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29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1830356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24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129190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403" y="5354408"/>
            <a:ext cx="292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Need to flush R0 to F0!</a:t>
            </a:r>
          </a:p>
        </p:txBody>
      </p:sp>
    </p:spTree>
    <p:extLst>
      <p:ext uri="{BB962C8B-B14F-4D97-AF65-F5344CB8AC3E}">
        <p14:creationId xmlns:p14="http://schemas.microsoft.com/office/powerpoint/2010/main" val="153771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129190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57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129190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468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502732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645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2876275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42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175108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92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2" y="-296862"/>
            <a:ext cx="8229600" cy="1143000"/>
          </a:xfrm>
        </p:spPr>
        <p:txBody>
          <a:bodyPr/>
          <a:lstStyle/>
          <a:p>
            <a:r>
              <a:rPr lang="en-US" dirty="0"/>
              <a:t>Join </a:t>
            </a:r>
            <a:r>
              <a:rPr lang="en-US" dirty="0" err="1"/>
              <a:t>Algo</a:t>
            </a:r>
            <a:r>
              <a:rPr lang="en-US" dirty="0"/>
              <a:t>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565093"/>
              </p:ext>
            </p:extLst>
          </p:nvPr>
        </p:nvGraphicFramePr>
        <p:xfrm>
          <a:off x="277092" y="815976"/>
          <a:ext cx="85205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Mem?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Nested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|R|+|S|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O({R}x{S})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</a:t>
                      </a:r>
                      <a:r>
                        <a:rPr lang="en-US" baseline="0" dirty="0"/>
                        <a:t>in mem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Nested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{S}|R|</a:t>
                      </a:r>
                      <a:r>
                        <a:rPr lang="en-US" baseline="0" dirty="0"/>
                        <a:t> + |S|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O({R}x{S})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nested loops (R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|S| + {S}c</a:t>
                      </a:r>
                      <a:r>
                        <a:rPr lang="en-US" baseline="0" dirty="0"/>
                        <a:t>    (c = 1 or 2)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O({S}log{R})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nested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|S| + B|R|  (B=|S|/M)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O({R}x{S})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Sort-merge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|R|+|S|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O({S}log{S})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(Hash 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|R|+|S|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O({S} + {R})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in mem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Blocked</a:t>
                      </a:r>
                      <a:r>
                        <a:rPr lang="en-US" baseline="0" dirty="0"/>
                        <a:t> hash (Hash 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|S| + B|R|  (B=|S|/M)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O({S} + B{R})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</a:t>
                      </a:r>
                      <a:r>
                        <a:rPr lang="en-US" baseline="0" dirty="0"/>
                        <a:t> Sort-merge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3(|R| + |S|)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O(P x {S}/P log {S}/P)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Grace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323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175108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902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175108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804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573554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7484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573554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688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573554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523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573554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69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 Files</a:t>
            </a:r>
          </a:p>
        </p:txBody>
      </p:sp>
      <p:sp>
        <p:nvSpPr>
          <p:cNvPr id="10" name="Down Arrow 9"/>
          <p:cNvSpPr/>
          <p:nvPr/>
        </p:nvSpPr>
        <p:spPr>
          <a:xfrm>
            <a:off x="921405" y="2826628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75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03161E-6 4.50255E-6 L 0.29842 4.50255E-6 " pathEditMode="relative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  <p:bldP spid="10" grpId="2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Load F0 from R into memory</a:t>
            </a:r>
          </a:p>
        </p:txBody>
      </p:sp>
    </p:spTree>
    <p:extLst>
      <p:ext uri="{BB962C8B-B14F-4D97-AF65-F5344CB8AC3E}">
        <p14:creationId xmlns:p14="http://schemas.microsoft.com/office/powerpoint/2010/main" val="993155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Load F0 from R into 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Scan F0 from 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233477" y="4594829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83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>
                <a:solidFill>
                  <a:prstClr val="black"/>
                </a:solidFill>
              </a:rPr>
              <a:t>3,3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Load F0 from R into 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Scan F0 from 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233477" y="4594829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71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37840"/>
            <a:ext cx="8229600" cy="2250683"/>
          </a:xfrm>
        </p:spPr>
      </p:pic>
    </p:spTree>
    <p:extLst>
      <p:ext uri="{BB962C8B-B14F-4D97-AF65-F5344CB8AC3E}">
        <p14:creationId xmlns:p14="http://schemas.microsoft.com/office/powerpoint/2010/main" val="1015971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Matches:</a:t>
            </a:r>
          </a:p>
          <a:p>
            <a:r>
              <a:rPr lang="en-US">
                <a:solidFill>
                  <a:prstClr val="black"/>
                </a:solidFill>
              </a:rPr>
              <a:t>3,3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Load F0 from R into 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Scan F0 from 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233477" y="4955940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>
                <a:solidFill>
                  <a:prstClr val="black"/>
                </a:solidFill>
              </a:rPr>
              <a:t>3,3</a:t>
            </a:r>
          </a:p>
          <a:p>
            <a:r>
              <a:rPr lang="en-US" dirty="0">
                <a:solidFill>
                  <a:prstClr val="black"/>
                </a:solidFill>
              </a:rPr>
              <a:t>9,9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Load F0 from R into 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Scan F0 from 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233477" y="5329503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77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>
                <a:solidFill>
                  <a:prstClr val="black"/>
                </a:solidFill>
              </a:rPr>
              <a:t>3,3</a:t>
            </a:r>
          </a:p>
          <a:p>
            <a:r>
              <a:rPr lang="en-US">
                <a:solidFill>
                  <a:prstClr val="black"/>
                </a:solidFill>
              </a:rPr>
              <a:t>9,9</a:t>
            </a:r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Load F0 from R into 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Scan F0 from 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233477" y="5690615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40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9979" y="1867817"/>
            <a:ext cx="317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>
                <a:solidFill>
                  <a:prstClr val="black"/>
                </a:solidFill>
              </a:rPr>
              <a:t>3,3</a:t>
            </a:r>
          </a:p>
          <a:p>
            <a:r>
              <a:rPr lang="en-US" dirty="0">
                <a:solidFill>
                  <a:prstClr val="black"/>
                </a:solidFill>
              </a:rPr>
              <a:t>9,9</a:t>
            </a:r>
          </a:p>
          <a:p>
            <a:r>
              <a:rPr lang="en-US" dirty="0">
                <a:solidFill>
                  <a:prstClr val="black"/>
                </a:solidFill>
              </a:rPr>
              <a:t>6,6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2570" y="5933740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Load F0 from R into memory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648" y="6316976"/>
            <a:ext cx="3312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Scan F0 from S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233477" y="6039274"/>
            <a:ext cx="339171" cy="12452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1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9979" y="1867817"/>
            <a:ext cx="3175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>
                <a:solidFill>
                  <a:prstClr val="black"/>
                </a:solidFill>
              </a:rPr>
              <a:t>3,3</a:t>
            </a:r>
          </a:p>
          <a:p>
            <a:r>
              <a:rPr lang="en-US" dirty="0">
                <a:solidFill>
                  <a:prstClr val="black"/>
                </a:solidFill>
              </a:rPr>
              <a:t>9,9</a:t>
            </a:r>
          </a:p>
          <a:p>
            <a:r>
              <a:rPr lang="en-US" dirty="0">
                <a:solidFill>
                  <a:prstClr val="black"/>
                </a:solidFill>
              </a:rPr>
              <a:t>6,6</a:t>
            </a:r>
          </a:p>
        </p:txBody>
      </p:sp>
    </p:spTree>
    <p:extLst>
      <p:ext uri="{BB962C8B-B14F-4D97-AF65-F5344CB8AC3E}">
        <p14:creationId xmlns:p14="http://schemas.microsoft.com/office/powerpoint/2010/main" val="98403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9979" y="1867817"/>
            <a:ext cx="31751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>
                <a:solidFill>
                  <a:prstClr val="black"/>
                </a:solidFill>
              </a:rPr>
              <a:t>3,3</a:t>
            </a:r>
          </a:p>
          <a:p>
            <a:r>
              <a:rPr lang="en-US" dirty="0">
                <a:solidFill>
                  <a:prstClr val="black"/>
                </a:solidFill>
              </a:rPr>
              <a:t>9,9</a:t>
            </a:r>
          </a:p>
          <a:p>
            <a:r>
              <a:rPr lang="en-US" dirty="0">
                <a:solidFill>
                  <a:prstClr val="black"/>
                </a:solidFill>
              </a:rPr>
              <a:t>6,6</a:t>
            </a:r>
          </a:p>
          <a:p>
            <a:r>
              <a:rPr lang="en-US" dirty="0">
                <a:solidFill>
                  <a:prstClr val="black"/>
                </a:solidFill>
              </a:rPr>
              <a:t>7,7</a:t>
            </a:r>
          </a:p>
          <a:p>
            <a:r>
              <a:rPr lang="en-US" dirty="0">
                <a:solidFill>
                  <a:prstClr val="black"/>
                </a:solidFill>
              </a:rPr>
              <a:t>4,4</a:t>
            </a:r>
          </a:p>
        </p:txBody>
      </p:sp>
    </p:spTree>
    <p:extLst>
      <p:ext uri="{BB962C8B-B14F-4D97-AF65-F5344CB8AC3E}">
        <p14:creationId xmlns:p14="http://schemas.microsoft.com/office/powerpoint/2010/main" val="97844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4086657"/>
          <a:ext cx="31079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3078" y="407954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5843" y="3681807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 Files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55921" y="3671809"/>
            <a:ext cx="2228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S Files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9979" y="1867817"/>
            <a:ext cx="3175108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Matches:</a:t>
            </a:r>
          </a:p>
          <a:p>
            <a:r>
              <a:rPr lang="en-US" dirty="0">
                <a:solidFill>
                  <a:prstClr val="black"/>
                </a:solidFill>
              </a:rPr>
              <a:t>3,3</a:t>
            </a:r>
          </a:p>
          <a:p>
            <a:r>
              <a:rPr lang="en-US" dirty="0">
                <a:solidFill>
                  <a:prstClr val="black"/>
                </a:solidFill>
              </a:rPr>
              <a:t>9,9</a:t>
            </a:r>
          </a:p>
          <a:p>
            <a:r>
              <a:rPr lang="en-US" dirty="0">
                <a:solidFill>
                  <a:prstClr val="black"/>
                </a:solidFill>
              </a:rPr>
              <a:t>6,6</a:t>
            </a:r>
          </a:p>
          <a:p>
            <a:r>
              <a:rPr lang="en-US" dirty="0">
                <a:solidFill>
                  <a:prstClr val="black"/>
                </a:solidFill>
              </a:rPr>
              <a:t>7,7</a:t>
            </a:r>
          </a:p>
          <a:p>
            <a:r>
              <a:rPr lang="en-US" dirty="0">
                <a:solidFill>
                  <a:prstClr val="black"/>
                </a:solidFill>
              </a:rPr>
              <a:t>4,4</a:t>
            </a:r>
          </a:p>
        </p:txBody>
      </p:sp>
    </p:spTree>
    <p:extLst>
      <p:ext uri="{BB962C8B-B14F-4D97-AF65-F5344CB8AC3E}">
        <p14:creationId xmlns:p14="http://schemas.microsoft.com/office/powerpoint/2010/main" val="144914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198"/>
          <a:ext cx="8229600" cy="1920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948">
                <a:tc>
                  <a:txBody>
                    <a:bodyPr/>
                    <a:lstStyle/>
                    <a:p>
                      <a:r>
                        <a:rPr lang="en-US" dirty="0"/>
                        <a:t>Sort-Merge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Grace 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863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I/O:</a:t>
                      </a:r>
                      <a:r>
                        <a:rPr lang="en-US" baseline="0" dirty="0"/>
                        <a:t>     3 (|R| + |S|)</a:t>
                      </a:r>
                    </a:p>
                    <a:p>
                      <a:pPr algn="l"/>
                      <a:r>
                        <a:rPr lang="en-US" baseline="0" dirty="0"/>
                        <a:t>CPU:   O(P x {S}/P log {S}/P)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I/O</a:t>
                      </a:r>
                      <a:r>
                        <a:rPr lang="en-US" baseline="0" dirty="0"/>
                        <a:t>:      P (|R| + |S|)</a:t>
                      </a:r>
                    </a:p>
                    <a:p>
                      <a:pPr algn="l"/>
                      <a:r>
                        <a:rPr lang="en-US" baseline="0" dirty="0"/>
                        <a:t>CPU:    O({R} + {S})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I/O</a:t>
                      </a:r>
                      <a:r>
                        <a:rPr lang="en-US" baseline="0" dirty="0"/>
                        <a:t>:      3 (|R| + |S|)</a:t>
                      </a:r>
                    </a:p>
                    <a:p>
                      <a:pPr algn="l"/>
                      <a:r>
                        <a:rPr lang="en-US" baseline="0" dirty="0"/>
                        <a:t>CPU:    O({R} + {S})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230866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Notation:  P partitions / passes over data; assuming hash is O(1)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898593"/>
            <a:ext cx="8229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Grace hash is generally a safe bet, unless memory is close to size of tables, in which case simple can be preferable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Extra cost of sorting makes sort merge unattractive unless there is a way to access tables in sorted order (e.g., a clustered index), or a need to output data in sorted order (e.g., for a subsequent ORDER BY)</a:t>
            </a:r>
          </a:p>
        </p:txBody>
      </p:sp>
    </p:spTree>
    <p:extLst>
      <p:ext uri="{BB962C8B-B14F-4D97-AF65-F5344CB8AC3E}">
        <p14:creationId xmlns:p14="http://schemas.microsoft.com/office/powerpoint/2010/main" val="124113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2" y="-296862"/>
            <a:ext cx="8229600" cy="1143000"/>
          </a:xfrm>
        </p:spPr>
        <p:txBody>
          <a:bodyPr/>
          <a:lstStyle/>
          <a:p>
            <a:r>
              <a:rPr lang="en-US" dirty="0"/>
              <a:t>Join </a:t>
            </a:r>
            <a:r>
              <a:rPr lang="en-US" dirty="0" err="1"/>
              <a:t>Algo</a:t>
            </a:r>
            <a:r>
              <a:rPr lang="en-US" dirty="0"/>
              <a:t>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092" y="5103673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Grace hash is generally a safe bet, unless memory is close to size of tables, in which case simple can be preferable</a:t>
            </a:r>
          </a:p>
          <a:p>
            <a:endParaRPr lang="en-US" dirty="0"/>
          </a:p>
          <a:p>
            <a:r>
              <a:rPr lang="en-US" dirty="0"/>
              <a:t>Extra cost of sorting makes sort merge unattractive unless there is a way to access tables in sorted order (e.g., a clustered index), or a need to output data in sorted order (e.g., for a subsequent ORDER BY)</a:t>
            </a:r>
          </a:p>
          <a:p>
            <a:endParaRPr lang="en-US" dirty="0"/>
          </a:p>
          <a:p>
            <a:r>
              <a:rPr lang="en-US" dirty="0"/>
              <a:t>(*) Note that this was changed on 10/14/2016 from O({S} + B{R}) to O({S} + {R})</a:t>
            </a:r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497304"/>
              </p:ext>
            </p:extLst>
          </p:nvPr>
        </p:nvGraphicFramePr>
        <p:xfrm>
          <a:off x="277092" y="815976"/>
          <a:ext cx="8520544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Algo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I/O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Mem?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Nested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|R|+|S|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O({R}x{S})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</a:t>
                      </a:r>
                      <a:r>
                        <a:rPr lang="en-US" baseline="0" dirty="0"/>
                        <a:t>in mem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Nested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{S}|R|</a:t>
                      </a:r>
                      <a:r>
                        <a:rPr lang="en-US" baseline="0" dirty="0"/>
                        <a:t> + |S|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O({R}x{S})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 nested loops (R 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|S| + {S}c</a:t>
                      </a:r>
                      <a:r>
                        <a:rPr lang="en-US" baseline="0" dirty="0"/>
                        <a:t>    (c = 1 or 2)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O({S}log{R})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 nested 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|S| + B|R|  (B=|S|/M)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O({R}x{S})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Sort-merge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|R|+|S|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O({S}log{S})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Hash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(Hash 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|R|+|S|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O({S} + {R})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in mem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Blocked</a:t>
                      </a:r>
                      <a:r>
                        <a:rPr lang="en-US" baseline="0" dirty="0"/>
                        <a:t> hash (Hash 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|S| + B|R|  (B=|S|/M)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O({S} + B{R}) (*)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</a:t>
                      </a:r>
                      <a:r>
                        <a:rPr lang="en-US" baseline="0" dirty="0"/>
                        <a:t> Sort-merge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3(|R| + |S|)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O(P x {S}/P log {S}/P)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Simple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P(|R|+|S|)  (P=|S|/M)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O({R} + {S})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Grace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3(|R| + |S|)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O({R} + {S})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6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6A6B7-3CAB-DA48-B608-03D76733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27BE-CF59-B743-9703-ABE2FB6E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running joins with hash vs merge join</a:t>
            </a:r>
          </a:p>
        </p:txBody>
      </p:sp>
    </p:spTree>
    <p:extLst>
      <p:ext uri="{BB962C8B-B14F-4D97-AF65-F5344CB8AC3E}">
        <p14:creationId xmlns:p14="http://schemas.microsoft.com/office/powerpoint/2010/main" val="18952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Merge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686800" cy="3604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Equi</a:t>
            </a:r>
            <a:r>
              <a:rPr lang="en-US" sz="2400" dirty="0"/>
              <a:t>-join of two tables S &amp; R</a:t>
            </a:r>
          </a:p>
          <a:p>
            <a:pPr marL="0" indent="0">
              <a:buNone/>
            </a:pPr>
            <a:r>
              <a:rPr lang="en-US" sz="2400" dirty="0"/>
              <a:t>|S| = Pages in S;  {S} = Tuples in S</a:t>
            </a:r>
          </a:p>
          <a:p>
            <a:pPr marL="0" indent="0">
              <a:buNone/>
            </a:pPr>
            <a:r>
              <a:rPr lang="en-US" sz="2400" dirty="0"/>
              <a:t>|S| ≥ |R|</a:t>
            </a:r>
          </a:p>
          <a:p>
            <a:pPr marL="0" indent="0">
              <a:buNone/>
            </a:pPr>
            <a:r>
              <a:rPr lang="en-US" sz="2400" dirty="0"/>
              <a:t>M pages of memory;  M &gt; </a:t>
            </a:r>
            <a:r>
              <a:rPr lang="en-US" sz="2400" dirty="0" err="1"/>
              <a:t>sqrt</a:t>
            </a:r>
            <a:r>
              <a:rPr lang="en-US" sz="2400" dirty="0"/>
              <a:t>(|S|)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Algorithm:</a:t>
            </a:r>
          </a:p>
          <a:p>
            <a:pPr lvl="1"/>
            <a:r>
              <a:rPr lang="en-US" sz="2000" dirty="0"/>
              <a:t>Partition S and R into memory sized sorted runs, write out to disk</a:t>
            </a:r>
          </a:p>
          <a:p>
            <a:pPr lvl="1"/>
            <a:r>
              <a:rPr lang="en-US" sz="2000" dirty="0"/>
              <a:t>Merge all runs simultaneously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974716" y="5224901"/>
            <a:ext cx="58074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prstClr val="black"/>
                </a:solidFill>
              </a:rPr>
              <a:t>Total I/O cost:  Read |R| and |S| twice, write once </a:t>
            </a:r>
          </a:p>
          <a:p>
            <a:pPr marL="117475" lvl="2" algn="ctr"/>
            <a:endParaRPr lang="en-US" b="1" dirty="0">
              <a:solidFill>
                <a:prstClr val="black"/>
              </a:solidFill>
            </a:endParaRPr>
          </a:p>
          <a:p>
            <a:pPr marL="117475" lvl="2" algn="ctr"/>
            <a:r>
              <a:rPr lang="en-US" b="1" dirty="0">
                <a:solidFill>
                  <a:prstClr val="black"/>
                </a:solidFill>
              </a:rPr>
              <a:t>3(|R| + |S|) I/</a:t>
            </a:r>
            <a:r>
              <a:rPr lang="en-US" b="1" dirty="0" err="1">
                <a:solidFill>
                  <a:prstClr val="black"/>
                </a:solidFill>
              </a:rPr>
              <a:t>Os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0432" y="2322325"/>
            <a:ext cx="6684174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u="sng" dirty="0">
                <a:solidFill>
                  <a:prstClr val="black"/>
                </a:solidFill>
              </a:rPr>
              <a:t>Why M &gt; </a:t>
            </a:r>
            <a:r>
              <a:rPr lang="en-US" u="sng" dirty="0" err="1">
                <a:solidFill>
                  <a:prstClr val="black"/>
                </a:solidFill>
              </a:rPr>
              <a:t>sqrt</a:t>
            </a:r>
            <a:r>
              <a:rPr lang="en-US" u="sng" dirty="0">
                <a:solidFill>
                  <a:prstClr val="black"/>
                </a:solidFill>
              </a:rPr>
              <a:t>(|S|)?</a:t>
            </a:r>
          </a:p>
          <a:p>
            <a:r>
              <a:rPr lang="en-US" dirty="0">
                <a:solidFill>
                  <a:prstClr val="black"/>
                </a:solidFill>
              </a:rPr>
              <a:t>If each run is M pages and M &gt; </a:t>
            </a:r>
            <a:r>
              <a:rPr lang="en-US" dirty="0" err="1">
                <a:solidFill>
                  <a:prstClr val="black"/>
                </a:solidFill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(|S|), then there are at most </a:t>
            </a:r>
          </a:p>
          <a:p>
            <a:r>
              <a:rPr lang="en-US" dirty="0">
                <a:solidFill>
                  <a:prstClr val="black"/>
                </a:solidFill>
              </a:rPr>
              <a:t>	</a:t>
            </a:r>
          </a:p>
          <a:p>
            <a:r>
              <a:rPr lang="en-US" dirty="0">
                <a:solidFill>
                  <a:prstClr val="black"/>
                </a:solidFill>
              </a:rPr>
              <a:t>	|S|/M &lt;= |S|/</a:t>
            </a:r>
            <a:r>
              <a:rPr lang="en-US" dirty="0" err="1">
                <a:solidFill>
                  <a:prstClr val="black"/>
                </a:solidFill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(|S|) = </a:t>
            </a:r>
            <a:r>
              <a:rPr lang="en-US" dirty="0" err="1">
                <a:solidFill>
                  <a:prstClr val="black"/>
                </a:solidFill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(|S|) 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runs of  S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So if |R| = |S|, we actually need M to be 2 x </a:t>
            </a:r>
            <a:r>
              <a:rPr lang="en-US" dirty="0" err="1">
                <a:solidFill>
                  <a:prstClr val="black"/>
                </a:solidFill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(|S|)  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[</a:t>
            </a:r>
            <a:r>
              <a:rPr lang="en-US" dirty="0" err="1">
                <a:solidFill>
                  <a:prstClr val="black"/>
                </a:solidFill>
              </a:rPr>
              <a:t>handwavy</a:t>
            </a:r>
            <a:r>
              <a:rPr lang="en-US" dirty="0">
                <a:solidFill>
                  <a:prstClr val="black"/>
                </a:solidFill>
              </a:rPr>
              <a:t> argument in paper for why it’s only </a:t>
            </a:r>
            <a:r>
              <a:rPr lang="en-US" dirty="0" err="1">
                <a:solidFill>
                  <a:prstClr val="black"/>
                </a:solidFill>
              </a:rPr>
              <a:t>sqrt</a:t>
            </a:r>
            <a:r>
              <a:rPr lang="en-US" dirty="0">
                <a:solidFill>
                  <a:prstClr val="black"/>
                </a:solidFill>
              </a:rPr>
              <a:t>(|S|)]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69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B740-4819-5D4A-B118-A0396DCE7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Internals 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04FFEF-FE3F-AF48-B22A-8C255B280BF3}"/>
              </a:ext>
            </a:extLst>
          </p:cNvPr>
          <p:cNvSpPr/>
          <p:nvPr/>
        </p:nvSpPr>
        <p:spPr>
          <a:xfrm>
            <a:off x="763676" y="1467060"/>
            <a:ext cx="7452527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Admission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BA3F3F-3A0A-3A41-957A-D23977973BB5}"/>
              </a:ext>
            </a:extLst>
          </p:cNvPr>
          <p:cNvSpPr/>
          <p:nvPr/>
        </p:nvSpPr>
        <p:spPr>
          <a:xfrm>
            <a:off x="756977" y="1882393"/>
            <a:ext cx="7452527" cy="39858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Connection Management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6BCA8E-B361-A04D-B834-B2ABFCAD6C4F}"/>
              </a:ext>
            </a:extLst>
          </p:cNvPr>
          <p:cNvSpPr/>
          <p:nvPr/>
        </p:nvSpPr>
        <p:spPr>
          <a:xfrm>
            <a:off x="768700" y="2346292"/>
            <a:ext cx="7452527" cy="301952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Query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E92859-090E-6545-B807-658AD6B8A5FC}"/>
              </a:ext>
            </a:extLst>
          </p:cNvPr>
          <p:cNvSpPr/>
          <p:nvPr/>
        </p:nvSpPr>
        <p:spPr>
          <a:xfrm>
            <a:off x="750278" y="5412714"/>
            <a:ext cx="7452527" cy="1349827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ln w="0">
                  <a:solidFill>
                    <a:schemeClr val="accent2"/>
                  </a:solidFill>
                </a:ln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Storage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8780BF-1205-C940-B641-A408D1F4127C}"/>
              </a:ext>
            </a:extLst>
          </p:cNvPr>
          <p:cNvSpPr/>
          <p:nvPr/>
        </p:nvSpPr>
        <p:spPr>
          <a:xfrm>
            <a:off x="1117044" y="2805165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FCD0B-F723-5C48-8F8E-AFA8FF174007}"/>
              </a:ext>
            </a:extLst>
          </p:cNvPr>
          <p:cNvSpPr/>
          <p:nvPr/>
        </p:nvSpPr>
        <p:spPr>
          <a:xfrm>
            <a:off x="1118718" y="3459983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Rewriter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E0225-120A-D546-A8A7-7CF62DA65E47}"/>
              </a:ext>
            </a:extLst>
          </p:cNvPr>
          <p:cNvSpPr/>
          <p:nvPr/>
        </p:nvSpPr>
        <p:spPr>
          <a:xfrm>
            <a:off x="1118719" y="4123174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0D933-6CF2-AC44-A444-14061A9EBE9C}"/>
              </a:ext>
            </a:extLst>
          </p:cNvPr>
          <p:cNvSpPr/>
          <p:nvPr/>
        </p:nvSpPr>
        <p:spPr>
          <a:xfrm>
            <a:off x="1120394" y="4777991"/>
            <a:ext cx="1324705" cy="4220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46C43B-F831-094E-B7F8-4E91501DFBF5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1779397" y="3227196"/>
            <a:ext cx="1674" cy="232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0DD67-582C-1F4A-93AC-93E29486EDB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781071" y="3882014"/>
            <a:ext cx="1" cy="241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4FD59-0040-314A-AFF4-D50BACA34DCD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1781072" y="4545205"/>
            <a:ext cx="1675" cy="232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1DC2CC61-ACB2-7949-9615-FC743518909C}"/>
              </a:ext>
            </a:extLst>
          </p:cNvPr>
          <p:cNvSpPr/>
          <p:nvPr/>
        </p:nvSpPr>
        <p:spPr>
          <a:xfrm>
            <a:off x="2532184" y="4007658"/>
            <a:ext cx="432137" cy="614584"/>
          </a:xfrm>
          <a:custGeom>
            <a:avLst/>
            <a:gdLst>
              <a:gd name="connsiteX0" fmla="*/ 0 w 512546"/>
              <a:gd name="connsiteY0" fmla="*/ 212372 h 587572"/>
              <a:gd name="connsiteX1" fmla="*/ 200967 w 512546"/>
              <a:gd name="connsiteY1" fmla="*/ 1357 h 587572"/>
              <a:gd name="connsiteX2" fmla="*/ 512466 w 512546"/>
              <a:gd name="connsiteY2" fmla="*/ 302807 h 587572"/>
              <a:gd name="connsiteX3" fmla="*/ 170822 w 512546"/>
              <a:gd name="connsiteY3" fmla="*/ 584161 h 587572"/>
              <a:gd name="connsiteX4" fmla="*/ 20097 w 512546"/>
              <a:gd name="connsiteY4" fmla="*/ 433436 h 587572"/>
              <a:gd name="connsiteX0" fmla="*/ 0 w 400771"/>
              <a:gd name="connsiteY0" fmla="*/ 212638 h 587838"/>
              <a:gd name="connsiteX1" fmla="*/ 200967 w 400771"/>
              <a:gd name="connsiteY1" fmla="*/ 1623 h 587838"/>
              <a:gd name="connsiteX2" fmla="*/ 400638 w 400771"/>
              <a:gd name="connsiteY2" fmla="*/ 312684 h 587838"/>
              <a:gd name="connsiteX3" fmla="*/ 170822 w 400771"/>
              <a:gd name="connsiteY3" fmla="*/ 584427 h 587838"/>
              <a:gd name="connsiteX4" fmla="*/ 20097 w 400771"/>
              <a:gd name="connsiteY4" fmla="*/ 433702 h 587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771" h="587838">
                <a:moveTo>
                  <a:pt x="0" y="212638"/>
                </a:moveTo>
                <a:cubicBezTo>
                  <a:pt x="57778" y="99594"/>
                  <a:pt x="134194" y="-15051"/>
                  <a:pt x="200967" y="1623"/>
                </a:cubicBezTo>
                <a:cubicBezTo>
                  <a:pt x="267740" y="18297"/>
                  <a:pt x="405662" y="215550"/>
                  <a:pt x="400638" y="312684"/>
                </a:cubicBezTo>
                <a:cubicBezTo>
                  <a:pt x="395614" y="409818"/>
                  <a:pt x="252884" y="562656"/>
                  <a:pt x="170822" y="584427"/>
                </a:cubicBezTo>
                <a:cubicBezTo>
                  <a:pt x="88761" y="606199"/>
                  <a:pt x="54429" y="519950"/>
                  <a:pt x="20097" y="433702"/>
                </a:cubicBezTo>
              </a:path>
            </a:pathLst>
          </a:custGeom>
          <a:noFill/>
          <a:ln>
            <a:tailEnd type="stealt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C08D40-1204-9948-B0C2-AA9C41EFD3C1}"/>
              </a:ext>
            </a:extLst>
          </p:cNvPr>
          <p:cNvSpPr/>
          <p:nvPr/>
        </p:nvSpPr>
        <p:spPr>
          <a:xfrm>
            <a:off x="2940913" y="4168783"/>
            <a:ext cx="1172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Optimizer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6D1AE5-257D-C640-A95B-AA2554A17AF5}"/>
              </a:ext>
            </a:extLst>
          </p:cNvPr>
          <p:cNvSpPr/>
          <p:nvPr/>
        </p:nvSpPr>
        <p:spPr>
          <a:xfrm>
            <a:off x="2441749" y="5843020"/>
            <a:ext cx="1393369" cy="71019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 Methods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11F978-9FB5-234C-8CF5-B0E2019E013E}"/>
              </a:ext>
            </a:extLst>
          </p:cNvPr>
          <p:cNvSpPr/>
          <p:nvPr/>
        </p:nvSpPr>
        <p:spPr>
          <a:xfrm>
            <a:off x="3984174" y="5844693"/>
            <a:ext cx="1220872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 Manager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64A138-4BB3-FE4D-8F37-D5A0A880FD58}"/>
              </a:ext>
            </a:extLst>
          </p:cNvPr>
          <p:cNvSpPr/>
          <p:nvPr/>
        </p:nvSpPr>
        <p:spPr>
          <a:xfrm>
            <a:off x="5342376" y="5844694"/>
            <a:ext cx="1148860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Manager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3CB7EE-60DF-7F4A-BC1A-4CBC52076242}"/>
              </a:ext>
            </a:extLst>
          </p:cNvPr>
          <p:cNvSpPr/>
          <p:nvPr/>
        </p:nvSpPr>
        <p:spPr>
          <a:xfrm>
            <a:off x="6628566" y="5843020"/>
            <a:ext cx="1177329" cy="70852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Manager</a:t>
            </a:r>
          </a:p>
        </p:txBody>
      </p:sp>
      <p:sp>
        <p:nvSpPr>
          <p:cNvPr id="39" name="Up-Down Arrow 38">
            <a:extLst>
              <a:ext uri="{FF2B5EF4-FFF2-40B4-BE49-F238E27FC236}">
                <a16:creationId xmlns:a16="http://schemas.microsoft.com/office/drawing/2014/main" id="{9EE3D751-F87A-6F46-8673-0BD21C2B6F37}"/>
              </a:ext>
            </a:extLst>
          </p:cNvPr>
          <p:cNvSpPr/>
          <p:nvPr/>
        </p:nvSpPr>
        <p:spPr>
          <a:xfrm>
            <a:off x="4704304" y="4989006"/>
            <a:ext cx="351692" cy="664087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574919-A9EF-5144-9BA9-B21FE288DF7A}"/>
              </a:ext>
            </a:extLst>
          </p:cNvPr>
          <p:cNvSpPr txBox="1"/>
          <p:nvPr/>
        </p:nvSpPr>
        <p:spPr>
          <a:xfrm>
            <a:off x="1544624" y="5998921"/>
            <a:ext cx="897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Lecture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E6183D-4657-E941-8CA5-27266AEB476F}"/>
              </a:ext>
            </a:extLst>
          </p:cNvPr>
          <p:cNvSpPr txBox="1"/>
          <p:nvPr/>
        </p:nvSpPr>
        <p:spPr>
          <a:xfrm>
            <a:off x="3192860" y="3866469"/>
            <a:ext cx="176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lecture!!!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AAAB03-8BE0-AA44-993E-6E9F04AF35FE}"/>
              </a:ext>
            </a:extLst>
          </p:cNvPr>
          <p:cNvSpPr txBox="1"/>
          <p:nvPr/>
        </p:nvSpPr>
        <p:spPr>
          <a:xfrm>
            <a:off x="4000731" y="2611206"/>
            <a:ext cx="2755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7 – Column Stores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FCBCA0-5974-CA48-85FC-81417D85C7AB}"/>
              </a:ext>
            </a:extLst>
          </p:cNvPr>
          <p:cNvSpPr/>
          <p:nvPr/>
        </p:nvSpPr>
        <p:spPr>
          <a:xfrm>
            <a:off x="2498452" y="4644677"/>
            <a:ext cx="2057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Lec</a:t>
            </a:r>
            <a:r>
              <a:rPr lang="en-US" dirty="0"/>
              <a:t> 8 – Join Algos</a:t>
            </a:r>
          </a:p>
        </p:txBody>
      </p:sp>
    </p:spTree>
    <p:extLst>
      <p:ext uri="{BB962C8B-B14F-4D97-AF65-F5344CB8AC3E}">
        <p14:creationId xmlns:p14="http://schemas.microsoft.com/office/powerpoint/2010/main" val="1981958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289A-044F-0549-A2F1-E94AE7950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Optimization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78D0-A93C-5B4B-A0A3-3B8CF3427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query plan of minimum cost</a:t>
            </a:r>
          </a:p>
          <a:p>
            <a:pPr lvl="1"/>
            <a:r>
              <a:rPr lang="en-US" dirty="0"/>
              <a:t>Many possible cost functions, as we’ve discussed</a:t>
            </a:r>
          </a:p>
          <a:p>
            <a:r>
              <a:rPr lang="en-US" dirty="0"/>
              <a:t>Requires a way to:</a:t>
            </a:r>
          </a:p>
          <a:p>
            <a:pPr lvl="1"/>
            <a:r>
              <a:rPr lang="en-US" dirty="0"/>
              <a:t>Evaluate cost of a plan</a:t>
            </a:r>
          </a:p>
          <a:p>
            <a:pPr lvl="1"/>
            <a:r>
              <a:rPr lang="en-US" dirty="0"/>
              <a:t>Enumerate (iterate through) plan options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60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3032-1D96-5942-A7F9-3A4814B4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B0F10-0854-6248-828F-D0628124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205" y="1577897"/>
            <a:ext cx="859759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Cost Plan = ∑(Cost Plan Operators)</a:t>
            </a:r>
          </a:p>
          <a:p>
            <a:r>
              <a:rPr lang="en-US" dirty="0"/>
              <a:t>Cost Plan Operator ∝ Size of Operator Input</a:t>
            </a:r>
          </a:p>
          <a:p>
            <a:endParaRPr lang="en-US" dirty="0"/>
          </a:p>
          <a:p>
            <a:r>
              <a:rPr lang="en-US" dirty="0"/>
              <a:t>Determining Size of Operator Input</a:t>
            </a:r>
          </a:p>
          <a:p>
            <a:pPr lvl="1"/>
            <a:r>
              <a:rPr lang="en-US" dirty="0"/>
              <a:t>For base tables, equal to size on disk</a:t>
            </a:r>
          </a:p>
          <a:p>
            <a:pPr lvl="2"/>
            <a:r>
              <a:rPr lang="en-US" dirty="0"/>
              <a:t>Tables with indexes may support predicate push down</a:t>
            </a:r>
          </a:p>
          <a:p>
            <a:pPr lvl="1"/>
            <a:r>
              <a:rPr lang="en-US" dirty="0"/>
              <a:t>For other operators, equal to “selectivity” x size of children</a:t>
            </a:r>
          </a:p>
          <a:p>
            <a:pPr lvl="2"/>
            <a:r>
              <a:rPr lang="en-US" dirty="0"/>
              <a:t>Selectivity is fraction of input size that the operator emits</a:t>
            </a:r>
          </a:p>
          <a:p>
            <a:pPr lvl="2"/>
            <a:r>
              <a:rPr lang="en-US" dirty="0"/>
              <a:t>Join selectivity defined relative to the size of the cross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344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DB60-B3CB-4349-9535-095A3DA69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</a:t>
            </a:r>
            <a:r>
              <a:rPr lang="en-US" dirty="0" err="1"/>
              <a:t>Lec</a:t>
            </a:r>
            <a:r>
              <a:rPr lang="en-US" dirty="0"/>
              <a:t> 5)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C9D64C-B430-9445-82D1-CA18376A8D4F}"/>
              </a:ext>
            </a:extLst>
          </p:cNvPr>
          <p:cNvGrpSpPr/>
          <p:nvPr/>
        </p:nvGrpSpPr>
        <p:grpSpPr>
          <a:xfrm>
            <a:off x="730278" y="3296181"/>
            <a:ext cx="2624792" cy="2494938"/>
            <a:chOff x="819148" y="3092450"/>
            <a:chExt cx="2892425" cy="385898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CC2F0E-B2D3-B540-AE3D-84F309555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313" y="3092450"/>
              <a:ext cx="100806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72ED63-A4A2-9F43-A0D8-07484ED8D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975" y="4254500"/>
              <a:ext cx="1008062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97F1B1-0F8B-794E-87AE-2345200EC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48" y="6570595"/>
              <a:ext cx="471488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dept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E52ECE-54F2-2147-887D-0C3DCDCB3D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516" y="6508290"/>
              <a:ext cx="519111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emp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C2C2A2-B332-A74C-B61D-D56A2E4E4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99" y="4203702"/>
              <a:ext cx="434974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kids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A46B02-2BDB-A14E-AC6E-99421A258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7" y="5248276"/>
              <a:ext cx="788988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𝛔</a:t>
              </a:r>
              <a:r>
                <a:rPr lang="en-US" altLang="en-US" sz="1200" baseline="-25000" dirty="0" err="1">
                  <a:latin typeface="Arial" panose="020B0604020202020204" pitchFamily="34" charset="0"/>
                </a:rPr>
                <a:t>sal</a:t>
              </a:r>
              <a:r>
                <a:rPr lang="en-US" altLang="en-US" sz="1200" baseline="-25000" dirty="0">
                  <a:latin typeface="Arial" panose="020B0604020202020204" pitchFamily="34" charset="0"/>
                </a:rPr>
                <a:t>&gt;10k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A4D8805-8A7F-044E-B90A-E30EDA239D7A}"/>
                </a:ext>
              </a:extLst>
            </p:cNvPr>
            <p:cNvCxnSpPr>
              <a:cxnSpLocks noChangeShapeType="1"/>
              <a:endCxn id="5" idx="2"/>
            </p:cNvCxnSpPr>
            <p:nvPr/>
          </p:nvCxnSpPr>
          <p:spPr bwMode="auto">
            <a:xfrm flipV="1">
              <a:off x="1054892" y="4730545"/>
              <a:ext cx="1027115" cy="15909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B3574A-9DE2-874A-9510-BB4E7AF28148}"/>
                </a:ext>
              </a:extLst>
            </p:cNvPr>
            <p:cNvCxnSpPr>
              <a:cxnSpLocks noChangeShapeType="1"/>
              <a:stCxn id="10" idx="0"/>
              <a:endCxn id="5" idx="2"/>
            </p:cNvCxnSpPr>
            <p:nvPr/>
          </p:nvCxnSpPr>
          <p:spPr bwMode="auto">
            <a:xfrm flipH="1" flipV="1">
              <a:off x="2082007" y="4730545"/>
              <a:ext cx="561974" cy="5177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E7CFB6-016F-5F44-8926-8665459F975F}"/>
                </a:ext>
              </a:extLst>
            </p:cNvPr>
            <p:cNvCxnSpPr>
              <a:cxnSpLocks noChangeShapeType="1"/>
              <a:stCxn id="5" idx="0"/>
              <a:endCxn id="4" idx="2"/>
            </p:cNvCxnSpPr>
            <p:nvPr/>
          </p:nvCxnSpPr>
          <p:spPr bwMode="auto">
            <a:xfrm flipV="1">
              <a:off x="2082006" y="3569505"/>
              <a:ext cx="668339" cy="68499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B8FE5BB-5119-B840-A691-ACEE98FBD6F1}"/>
                </a:ext>
              </a:extLst>
            </p:cNvPr>
            <p:cNvCxnSpPr>
              <a:cxnSpLocks noChangeShapeType="1"/>
              <a:stCxn id="8" idx="0"/>
              <a:endCxn id="4" idx="2"/>
            </p:cNvCxnSpPr>
            <p:nvPr/>
          </p:nvCxnSpPr>
          <p:spPr bwMode="auto">
            <a:xfrm flipH="1" flipV="1">
              <a:off x="2750345" y="3569505"/>
              <a:ext cx="743742" cy="63419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C682CA-6346-914A-BFCB-EB34591B88D0}"/>
                </a:ext>
              </a:extLst>
            </p:cNvPr>
            <p:cNvCxnSpPr>
              <a:cxnSpLocks noChangeShapeType="1"/>
              <a:stCxn id="7" idx="0"/>
            </p:cNvCxnSpPr>
            <p:nvPr/>
          </p:nvCxnSpPr>
          <p:spPr bwMode="auto">
            <a:xfrm flipV="1">
              <a:off x="2666071" y="5766005"/>
              <a:ext cx="0" cy="74228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8B1C70BB-BE9E-F249-B5E4-2A00A825A8A3}"/>
              </a:ext>
            </a:extLst>
          </p:cNvPr>
          <p:cNvSpPr/>
          <p:nvPr/>
        </p:nvSpPr>
        <p:spPr>
          <a:xfrm>
            <a:off x="4572000" y="17690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100 tuples/page</a:t>
            </a:r>
          </a:p>
          <a:p>
            <a:r>
              <a:rPr lang="en-US" dirty="0">
                <a:effectLst/>
                <a:latin typeface="Helvetica" pitchFamily="2" charset="0"/>
              </a:rPr>
              <a:t>10 pages RAM</a:t>
            </a:r>
          </a:p>
          <a:p>
            <a:r>
              <a:rPr lang="en-US" dirty="0">
                <a:effectLst/>
                <a:latin typeface="Helvetica" pitchFamily="2" charset="0"/>
              </a:rPr>
              <a:t>10 KB/page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7E7D79-96C3-8F49-A347-FD40733F05D0}"/>
              </a:ext>
            </a:extLst>
          </p:cNvPr>
          <p:cNvSpPr/>
          <p:nvPr/>
        </p:nvSpPr>
        <p:spPr>
          <a:xfrm>
            <a:off x="4636328" y="2800505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|dept| = 100 records = 1 page = 10 KB</a:t>
            </a:r>
          </a:p>
          <a:p>
            <a:r>
              <a:rPr lang="en-US" dirty="0">
                <a:effectLst/>
                <a:latin typeface="Helvetica" pitchFamily="2" charset="0"/>
              </a:rPr>
              <a:t>|emp| = 10K = 100 pages = 1 MB</a:t>
            </a:r>
          </a:p>
          <a:p>
            <a:r>
              <a:rPr lang="en-US" dirty="0">
                <a:effectLst/>
                <a:latin typeface="Helvetica" pitchFamily="2" charset="0"/>
              </a:rPr>
              <a:t>|kids| = 30K = 300 pages = 3 MB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BE08F3C-8EA1-2643-AB33-14457540B11A}"/>
              </a:ext>
            </a:extLst>
          </p:cNvPr>
          <p:cNvSpPr txBox="1"/>
          <p:nvPr/>
        </p:nvSpPr>
        <p:spPr>
          <a:xfrm>
            <a:off x="606838" y="4693716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E356B11-B24F-584B-826E-172928829299}"/>
              </a:ext>
            </a:extLst>
          </p:cNvPr>
          <p:cNvSpPr txBox="1"/>
          <p:nvPr/>
        </p:nvSpPr>
        <p:spPr>
          <a:xfrm>
            <a:off x="2409130" y="5147820"/>
            <a:ext cx="200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10K (cardinality)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CDF339-68EF-8541-992B-754019EE3B72}"/>
              </a:ext>
            </a:extLst>
          </p:cNvPr>
          <p:cNvSpPr txBox="1"/>
          <p:nvPr/>
        </p:nvSpPr>
        <p:spPr>
          <a:xfrm>
            <a:off x="2560159" y="4772220"/>
            <a:ext cx="245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0.1 (selectivity)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B20319-A227-3849-A036-300182D07F66}"/>
              </a:ext>
            </a:extLst>
          </p:cNvPr>
          <p:cNvSpPr txBox="1"/>
          <p:nvPr/>
        </p:nvSpPr>
        <p:spPr>
          <a:xfrm>
            <a:off x="2394335" y="4404274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87B365-F188-6845-84DE-09A736AE7AB7}"/>
              </a:ext>
            </a:extLst>
          </p:cNvPr>
          <p:cNvSpPr txBox="1"/>
          <p:nvPr/>
        </p:nvSpPr>
        <p:spPr>
          <a:xfrm>
            <a:off x="1297967" y="3622858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1B47A2-6B41-A34F-857C-DE19230CB640}"/>
              </a:ext>
            </a:extLst>
          </p:cNvPr>
          <p:cNvSpPr txBox="1"/>
          <p:nvPr/>
        </p:nvSpPr>
        <p:spPr>
          <a:xfrm>
            <a:off x="2960344" y="3629777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30000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043D4D-775C-9944-82AF-534783631322}"/>
              </a:ext>
            </a:extLst>
          </p:cNvPr>
          <p:cNvSpPr txBox="1"/>
          <p:nvPr/>
        </p:nvSpPr>
        <p:spPr>
          <a:xfrm>
            <a:off x="2248780" y="2919086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4C4A75-E792-4A42-80C3-97E014042ADF}"/>
              </a:ext>
            </a:extLst>
          </p:cNvPr>
          <p:cNvSpPr txBox="1"/>
          <p:nvPr/>
        </p:nvSpPr>
        <p:spPr>
          <a:xfrm>
            <a:off x="878551" y="1599839"/>
            <a:ext cx="3625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* FROM emp, dept, kids</a:t>
            </a:r>
          </a:p>
          <a:p>
            <a:r>
              <a:rPr lang="en-US" dirty="0"/>
              <a:t>WHERE </a:t>
            </a:r>
            <a:r>
              <a:rPr lang="en-US" dirty="0" err="1"/>
              <a:t>sal</a:t>
            </a:r>
            <a:r>
              <a:rPr lang="en-US" dirty="0"/>
              <a:t> &gt; 10k</a:t>
            </a:r>
          </a:p>
          <a:p>
            <a:r>
              <a:rPr lang="en-US" dirty="0"/>
              <a:t>AND </a:t>
            </a:r>
            <a:r>
              <a:rPr lang="en-US" dirty="0" err="1"/>
              <a:t>emp.dno</a:t>
            </a:r>
            <a:r>
              <a:rPr lang="en-US" dirty="0"/>
              <a:t> = </a:t>
            </a:r>
            <a:r>
              <a:rPr lang="en-US" dirty="0" err="1"/>
              <a:t>dept.dno</a:t>
            </a:r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emp.eid</a:t>
            </a:r>
            <a:r>
              <a:rPr lang="en-US" dirty="0"/>
              <a:t> = </a:t>
            </a:r>
            <a:r>
              <a:rPr lang="en-US" dirty="0" err="1"/>
              <a:t>kids.eid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AE15F-E27A-A44D-951C-CAAF23115F91}"/>
              </a:ext>
            </a:extLst>
          </p:cNvPr>
          <p:cNvSpPr txBox="1"/>
          <p:nvPr/>
        </p:nvSpPr>
        <p:spPr>
          <a:xfrm>
            <a:off x="4655978" y="4259095"/>
            <a:ext cx="3817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For each plan alternative: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Estimate sizes of relations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Estimate </a:t>
            </a:r>
            <a:r>
              <a:rPr lang="en-US" dirty="0" err="1"/>
              <a:t>selectivities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Compute intermediate sizes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Evaluate cost of plan operations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Select best 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EEE0F-9E71-E64C-9BF0-F99A46AE0297}"/>
              </a:ext>
            </a:extLst>
          </p:cNvPr>
          <p:cNvSpPr txBox="1"/>
          <p:nvPr/>
        </p:nvSpPr>
        <p:spPr>
          <a:xfrm>
            <a:off x="1596870" y="5904357"/>
            <a:ext cx="19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Index vs scan?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F9B1C-6CBB-5343-AB69-0F7E27E56616}"/>
              </a:ext>
            </a:extLst>
          </p:cNvPr>
          <p:cNvSpPr txBox="1"/>
          <p:nvPr/>
        </p:nvSpPr>
        <p:spPr>
          <a:xfrm>
            <a:off x="146775" y="4034942"/>
            <a:ext cx="132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Join algo?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6795D6-15E5-0142-AF4F-671492BDF2E5}"/>
                  </a:ext>
                </a:extLst>
              </p:cNvPr>
              <p:cNvSpPr txBox="1"/>
              <p:nvPr/>
            </p:nvSpPr>
            <p:spPr>
              <a:xfrm>
                <a:off x="-352217" y="2972728"/>
                <a:ext cx="2451217" cy="762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𝑆𝑒𝑙𝑒𝑐𝑡𝑖𝑣𝑖𝑡𝑦</m:t>
                      </m:r>
                    </m:oMath>
                  </m:oMathPara>
                </a14:m>
                <a:endParaRPr lang="en-US" b="0" i="1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b="0" i="1" smtClean="0"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×1000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rPr>
                  <a:t> = 0.01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B6795D6-15E5-0142-AF4F-671492BDF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217" y="2972728"/>
                <a:ext cx="2451217" cy="762773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27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3" grpId="0"/>
      <p:bldP spid="9" grpId="0"/>
      <p:bldP spid="28" grpId="0"/>
      <p:bldP spid="29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401-B5FC-A445-9DC6-FAA48E29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4114" y="243486"/>
            <a:ext cx="8229600" cy="1143000"/>
          </a:xfrm>
        </p:spPr>
        <p:txBody>
          <a:bodyPr/>
          <a:lstStyle/>
          <a:p>
            <a:r>
              <a:rPr lang="en-US" dirty="0"/>
              <a:t>Selinger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4B93-915D-074A-AE9D-1CBFA8F6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0629" y="1813146"/>
            <a:ext cx="9144000" cy="2857479"/>
          </a:xfrm>
        </p:spPr>
        <p:txBody>
          <a:bodyPr>
            <a:normAutofit fontScale="77500" lnSpcReduction="20000"/>
          </a:bodyPr>
          <a:lstStyle/>
          <a:p>
            <a:pPr marL="457200" lvl="1" indent="0">
              <a:buNone/>
            </a:pPr>
            <a:r>
              <a:rPr lang="en-US" b="1" dirty="0"/>
              <a:t>NCARD(R)</a:t>
            </a:r>
            <a:r>
              <a:rPr lang="en-US" dirty="0"/>
              <a:t>  - "relation cardinality" -  number of records in R</a:t>
            </a:r>
          </a:p>
          <a:p>
            <a:pPr marL="457200" lvl="1" indent="0">
              <a:buNone/>
            </a:pPr>
            <a:r>
              <a:rPr lang="en-US" b="1" dirty="0"/>
              <a:t>TCARD(R)</a:t>
            </a:r>
            <a:r>
              <a:rPr lang="en-US" dirty="0"/>
              <a:t> - # pages R occupies </a:t>
            </a:r>
          </a:p>
          <a:p>
            <a:pPr marL="457200" lvl="1" indent="0">
              <a:buNone/>
            </a:pPr>
            <a:r>
              <a:rPr lang="en-US" b="1" dirty="0"/>
              <a:t>ICARD(I)  </a:t>
            </a:r>
            <a:r>
              <a:rPr lang="en-US" dirty="0"/>
              <a:t>- # keys (distinct values) in index  I</a:t>
            </a:r>
          </a:p>
          <a:p>
            <a:pPr marL="457200" lvl="1" indent="0">
              <a:buNone/>
            </a:pPr>
            <a:r>
              <a:rPr lang="en-US" b="1" dirty="0"/>
              <a:t>NINDX(I)</a:t>
            </a:r>
            <a:r>
              <a:rPr lang="en-US" dirty="0"/>
              <a:t> - pages occupied by index I </a:t>
            </a:r>
          </a:p>
          <a:p>
            <a:pPr marL="457200" lvl="1" indent="0">
              <a:buNone/>
            </a:pPr>
            <a:r>
              <a:rPr lang="en-US" dirty="0"/>
              <a:t>Min and max keys in indexes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Modern databases use much more sophisticated stats – will look at Postgres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6533E-F356-D74D-B8EA-6A49D4C8E121}"/>
              </a:ext>
            </a:extLst>
          </p:cNvPr>
          <p:cNvSpPr txBox="1"/>
          <p:nvPr/>
        </p:nvSpPr>
        <p:spPr>
          <a:xfrm>
            <a:off x="130629" y="61308"/>
            <a:ext cx="3817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Estimate sizes of relations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Estimate </a:t>
            </a:r>
            <a:r>
              <a:rPr lang="en-US" sz="1600" dirty="0" err="1"/>
              <a:t>selectivities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Compute intermediate sizes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Evaluate cost of plan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Find best overall plan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12529CAC-2E26-344F-9E28-221AE2FA0594}"/>
              </a:ext>
            </a:extLst>
          </p:cNvPr>
          <p:cNvSpPr/>
          <p:nvPr/>
        </p:nvSpPr>
        <p:spPr>
          <a:xfrm>
            <a:off x="261256" y="388747"/>
            <a:ext cx="391886" cy="19411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779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401-B5FC-A445-9DC6-FAA48E29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4" y="102134"/>
            <a:ext cx="8229600" cy="1143000"/>
          </a:xfrm>
        </p:spPr>
        <p:txBody>
          <a:bodyPr/>
          <a:lstStyle/>
          <a:p>
            <a:r>
              <a:rPr lang="en-US" dirty="0"/>
              <a:t>Selinger </a:t>
            </a:r>
            <a:r>
              <a:rPr lang="en-US" dirty="0" err="1"/>
              <a:t>Selectivities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4B93-915D-074A-AE9D-1CBFA8F6E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20" y="1840775"/>
            <a:ext cx="4667002" cy="1615854"/>
          </a:xfrm>
        </p:spPr>
        <p:txBody>
          <a:bodyPr>
            <a:normAutofit lnSpcReduction="10000"/>
          </a:bodyPr>
          <a:lstStyle/>
          <a:p>
            <a:pPr marL="457200" lvl="1" indent="0" algn="just">
              <a:buNone/>
            </a:pPr>
            <a:r>
              <a:rPr lang="en-US" sz="1600" b="1" dirty="0"/>
              <a:t>NCARD(R)</a:t>
            </a:r>
            <a:r>
              <a:rPr lang="en-US" sz="1600" dirty="0"/>
              <a:t>  - "relation cardinality" -  number of records in R</a:t>
            </a:r>
          </a:p>
          <a:p>
            <a:pPr marL="457200" lvl="1" indent="0" algn="just">
              <a:buNone/>
            </a:pPr>
            <a:r>
              <a:rPr lang="en-US" sz="1600" b="1" dirty="0"/>
              <a:t>TCARD(R)</a:t>
            </a:r>
            <a:r>
              <a:rPr lang="en-US" sz="1600" dirty="0"/>
              <a:t> - # pages R occupies </a:t>
            </a:r>
          </a:p>
          <a:p>
            <a:pPr marL="457200" lvl="1" indent="0" algn="just">
              <a:buNone/>
            </a:pPr>
            <a:r>
              <a:rPr lang="en-US" sz="1600" b="1" dirty="0"/>
              <a:t>ICARD(I)  </a:t>
            </a:r>
            <a:r>
              <a:rPr lang="en-US" sz="1600" dirty="0"/>
              <a:t>- # keys (distinct values) in index  I</a:t>
            </a:r>
          </a:p>
          <a:p>
            <a:pPr marL="457200" lvl="1" indent="0" algn="just">
              <a:buNone/>
            </a:pPr>
            <a:r>
              <a:rPr lang="en-US" sz="1600" b="1" dirty="0"/>
              <a:t>NINDX(I)</a:t>
            </a:r>
            <a:r>
              <a:rPr lang="en-US" sz="1600" dirty="0"/>
              <a:t> - pages occupied by index I </a:t>
            </a:r>
          </a:p>
          <a:p>
            <a:pPr marL="457200" lvl="1" indent="0" algn="just">
              <a:buNone/>
            </a:pPr>
            <a:r>
              <a:rPr lang="en-US" sz="1600" dirty="0"/>
              <a:t>Min and max keys in indexes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6533E-F356-D74D-B8EA-6A49D4C8E121}"/>
              </a:ext>
            </a:extLst>
          </p:cNvPr>
          <p:cNvSpPr txBox="1"/>
          <p:nvPr/>
        </p:nvSpPr>
        <p:spPr>
          <a:xfrm>
            <a:off x="130629" y="61308"/>
            <a:ext cx="3817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Estimate sizes of relations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Estimate </a:t>
            </a:r>
            <a:r>
              <a:rPr lang="en-US" sz="1600" dirty="0" err="1"/>
              <a:t>selectivities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Compute intermediate sizes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Evaluate cost of plan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Find best overall plan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12529CAC-2E26-344F-9E28-221AE2FA0594}"/>
              </a:ext>
            </a:extLst>
          </p:cNvPr>
          <p:cNvSpPr/>
          <p:nvPr/>
        </p:nvSpPr>
        <p:spPr>
          <a:xfrm>
            <a:off x="237507" y="597124"/>
            <a:ext cx="391886" cy="19411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1737D5-C533-0A44-BA8F-B57BCFC3C503}"/>
              </a:ext>
            </a:extLst>
          </p:cNvPr>
          <p:cNvSpPr/>
          <p:nvPr/>
        </p:nvSpPr>
        <p:spPr>
          <a:xfrm>
            <a:off x="237507" y="2085257"/>
            <a:ext cx="83186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" pitchFamily="2" charset="0"/>
              </a:rPr>
              <a:t>Predicate types</a:t>
            </a:r>
          </a:p>
          <a:p>
            <a:endParaRPr lang="en-US" b="1" dirty="0">
              <a:latin typeface="Helvetica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elvetica" pitchFamily="2" charset="0"/>
              </a:rPr>
              <a:t>col =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Helvetica" pitchFamily="2" charset="0"/>
              </a:rPr>
              <a:t>val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elvetica" pitchFamily="2" charset="0"/>
              </a:rPr>
              <a:t> </a:t>
            </a:r>
          </a:p>
          <a:p>
            <a:r>
              <a:rPr lang="en-US" dirty="0">
                <a:latin typeface="Helvetica" pitchFamily="2" charset="0"/>
              </a:rPr>
              <a:t>F = 1/ICARD()  </a:t>
            </a:r>
            <a:r>
              <a:rPr lang="en-US" i="1" dirty="0">
                <a:latin typeface="Helvetica" pitchFamily="2" charset="0"/>
              </a:rPr>
              <a:t>(if index available)</a:t>
            </a:r>
          </a:p>
          <a:p>
            <a:r>
              <a:rPr lang="en-US" dirty="0">
                <a:latin typeface="Helvetica" pitchFamily="2" charset="0"/>
              </a:rPr>
              <a:t>F = 1/10 otherwise</a:t>
            </a:r>
          </a:p>
          <a:p>
            <a:endParaRPr lang="en-US" dirty="0">
              <a:latin typeface="Helvetica" pitchFamily="2" charset="0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elvetica" pitchFamily="2" charset="0"/>
              </a:rPr>
              <a:t>col &gt;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Helvetica" pitchFamily="2" charset="0"/>
              </a:rPr>
              <a:t>val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(max key - value) / (max key - min key)   </a:t>
            </a:r>
            <a:r>
              <a:rPr lang="en-US" i="1" dirty="0">
                <a:latin typeface="Helvetica" pitchFamily="2" charset="0"/>
              </a:rPr>
              <a:t>(if index available)</a:t>
            </a:r>
          </a:p>
          <a:p>
            <a:r>
              <a:rPr lang="en-US" dirty="0">
                <a:latin typeface="Helvetica" pitchFamily="2" charset="0"/>
              </a:rPr>
              <a:t>1/3 otherwise</a:t>
            </a:r>
          </a:p>
          <a:p>
            <a:endParaRPr lang="en-US" dirty="0">
              <a:latin typeface="Helvetica" pitchFamily="2" charset="0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Helvetica" pitchFamily="2" charset="0"/>
              </a:rPr>
              <a:t>col1 = col2  </a:t>
            </a:r>
          </a:p>
          <a:p>
            <a:r>
              <a:rPr lang="en-US" dirty="0">
                <a:latin typeface="Helvetica" pitchFamily="2" charset="0"/>
              </a:rPr>
              <a:t>1/MAX(ICARD(col1, col2))  </a:t>
            </a:r>
            <a:r>
              <a:rPr lang="en-US" i="1" dirty="0">
                <a:latin typeface="Helvetica" pitchFamily="2" charset="0"/>
              </a:rPr>
              <a:t>(if index available)</a:t>
            </a:r>
            <a:endParaRPr lang="en-US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</a:rPr>
              <a:t>1/10 otherwise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8DF64-4EA7-7E4D-AE2D-5207FD7A9B2E}"/>
              </a:ext>
            </a:extLst>
          </p:cNvPr>
          <p:cNvSpPr txBox="1"/>
          <p:nvPr/>
        </p:nvSpPr>
        <p:spPr>
          <a:xfrm>
            <a:off x="3639786" y="1067594"/>
            <a:ext cx="5064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F(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pred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) = Selectivity of predicate = Fraction of records that a predicate does not filter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DC6946-C112-1346-B4D8-BAF218052086}"/>
              </a:ext>
            </a:extLst>
          </p:cNvPr>
          <p:cNvGrpSpPr/>
          <p:nvPr/>
        </p:nvGrpSpPr>
        <p:grpSpPr>
          <a:xfrm>
            <a:off x="2363190" y="3429000"/>
            <a:ext cx="8110846" cy="398961"/>
            <a:chOff x="2363190" y="3429000"/>
            <a:chExt cx="8110846" cy="39896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2E251AE-259D-424D-99AA-C8A143A6B86C}"/>
                </a:ext>
              </a:extLst>
            </p:cNvPr>
            <p:cNvCxnSpPr/>
            <p:nvPr/>
          </p:nvCxnSpPr>
          <p:spPr>
            <a:xfrm>
              <a:off x="2363190" y="3429000"/>
              <a:ext cx="700644" cy="2048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FE7993-CA0F-9B4D-98A3-DA826D15D779}"/>
                </a:ext>
              </a:extLst>
            </p:cNvPr>
            <p:cNvSpPr txBox="1"/>
            <p:nvPr/>
          </p:nvSpPr>
          <p:spPr>
            <a:xfrm>
              <a:off x="3146961" y="3458629"/>
              <a:ext cx="7327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75000"/>
                    </a:schemeClr>
                  </a:solidFill>
                </a:rPr>
                <a:t>Modern DBs use fancier stats!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12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7E40-EB86-E248-B11B-22D5B0A1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112" y="274638"/>
            <a:ext cx="8229600" cy="1143000"/>
          </a:xfrm>
        </p:spPr>
        <p:txBody>
          <a:bodyPr/>
          <a:lstStyle/>
          <a:p>
            <a:r>
              <a:rPr lang="en-US" dirty="0"/>
              <a:t>Complex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7D8E-3BDE-1B44-9A90-F38DC558B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P1 and P2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	F(P1) x F(P2)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P1 or P2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 – P(neither predicate is satisfied) =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1 – (1-F(P1)) x (1-F(P2))</a:t>
            </a:r>
          </a:p>
          <a:p>
            <a:pPr marL="457200" lvl="1" indent="0"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Note uniformity assumption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75042-B672-C74F-A3A2-9845DCDFC599}"/>
              </a:ext>
            </a:extLst>
          </p:cNvPr>
          <p:cNvSpPr txBox="1"/>
          <p:nvPr/>
        </p:nvSpPr>
        <p:spPr>
          <a:xfrm>
            <a:off x="130629" y="61308"/>
            <a:ext cx="3817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Estimate sizes of relations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Estimate </a:t>
            </a:r>
            <a:r>
              <a:rPr lang="en-US" sz="1600" dirty="0" err="1"/>
              <a:t>selectivities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Compute intermediate sizes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Evaluate cost of plan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Find best overall plan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4B818A2E-464D-8546-990A-64A339027368}"/>
              </a:ext>
            </a:extLst>
          </p:cNvPr>
          <p:cNvSpPr/>
          <p:nvPr/>
        </p:nvSpPr>
        <p:spPr>
          <a:xfrm>
            <a:off x="237507" y="597124"/>
            <a:ext cx="391886" cy="19411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92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7AB8-368F-3645-9D61-2ED853D0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863" y="274638"/>
            <a:ext cx="8229600" cy="1143000"/>
          </a:xfrm>
        </p:spPr>
        <p:txBody>
          <a:bodyPr/>
          <a:lstStyle/>
          <a:p>
            <a:r>
              <a:rPr lang="en-US" dirty="0"/>
              <a:t>Intermediate Sizes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AAD1B-A998-5E45-8787-A921D82B1018}"/>
              </a:ext>
            </a:extLst>
          </p:cNvPr>
          <p:cNvSpPr txBox="1"/>
          <p:nvPr/>
        </p:nvSpPr>
        <p:spPr>
          <a:xfrm>
            <a:off x="130629" y="61308"/>
            <a:ext cx="3817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Estimate sizes of relations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Estimate </a:t>
            </a:r>
            <a:r>
              <a:rPr lang="en-US" sz="1600" dirty="0" err="1"/>
              <a:t>selectivities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Compute intermediate sizes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Evaluate cost of plan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Find best overall plan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1AC36A0B-868E-9E41-8618-9D48026FB4F1}"/>
              </a:ext>
            </a:extLst>
          </p:cNvPr>
          <p:cNvSpPr/>
          <p:nvPr/>
        </p:nvSpPr>
        <p:spPr>
          <a:xfrm>
            <a:off x="261257" y="846138"/>
            <a:ext cx="391886" cy="19411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853E96-5830-F440-B32B-89A69DED14AB}"/>
              </a:ext>
            </a:extLst>
          </p:cNvPr>
          <p:cNvGrpSpPr/>
          <p:nvPr/>
        </p:nvGrpSpPr>
        <p:grpSpPr>
          <a:xfrm>
            <a:off x="730278" y="3296181"/>
            <a:ext cx="2624792" cy="2494938"/>
            <a:chOff x="819148" y="3092450"/>
            <a:chExt cx="2892425" cy="38589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91495A-3C82-B74F-A559-5C1595FB9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313" y="3092450"/>
              <a:ext cx="100806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73D167-C18A-C540-B181-1242ECB60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7975" y="4254500"/>
              <a:ext cx="1008062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4FA16A-DE38-0043-BD2E-C63ED4BB1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9148" y="6570595"/>
              <a:ext cx="471488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dept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19BBF0-3AC7-C842-9EE0-FA188B9FA5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516" y="6508290"/>
              <a:ext cx="519111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emp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2BE2BF-716B-E44A-B31E-AE068A270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99" y="4203702"/>
              <a:ext cx="434974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kids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96B99E-0B70-0545-AA70-028FA500F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487" y="5248276"/>
              <a:ext cx="788988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𝛔</a:t>
              </a:r>
              <a:r>
                <a:rPr lang="en-US" altLang="en-US" sz="1200" baseline="-25000" dirty="0" err="1">
                  <a:latin typeface="Arial" panose="020B0604020202020204" pitchFamily="34" charset="0"/>
                </a:rPr>
                <a:t>sal</a:t>
              </a:r>
              <a:r>
                <a:rPr lang="en-US" altLang="en-US" sz="1200" baseline="-25000" dirty="0">
                  <a:latin typeface="Arial" panose="020B0604020202020204" pitchFamily="34" charset="0"/>
                </a:rPr>
                <a:t>&gt;10k</a:t>
              </a:r>
              <a:endParaRPr lang="en-US" altLang="en-US" sz="1200" dirty="0">
                <a:latin typeface="Arial" panose="020B060402020202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632B44-FDA4-0448-9853-C9D49D797378}"/>
                </a:ext>
              </a:extLst>
            </p:cNvPr>
            <p:cNvCxnSpPr>
              <a:cxnSpLocks noChangeShapeType="1"/>
              <a:endCxn id="8" idx="2"/>
            </p:cNvCxnSpPr>
            <p:nvPr/>
          </p:nvCxnSpPr>
          <p:spPr bwMode="auto">
            <a:xfrm flipV="1">
              <a:off x="1054892" y="4730545"/>
              <a:ext cx="1027115" cy="15909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C36E18-F435-8A48-BA8E-74118FA0D7B3}"/>
                </a:ext>
              </a:extLst>
            </p:cNvPr>
            <p:cNvCxnSpPr>
              <a:cxnSpLocks noChangeShapeType="1"/>
              <a:stCxn id="12" idx="0"/>
              <a:endCxn id="8" idx="2"/>
            </p:cNvCxnSpPr>
            <p:nvPr/>
          </p:nvCxnSpPr>
          <p:spPr bwMode="auto">
            <a:xfrm flipH="1" flipV="1">
              <a:off x="2082007" y="4730545"/>
              <a:ext cx="561974" cy="5177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F5A3EB-F9BD-6243-85FB-214ADC1C71F5}"/>
                </a:ext>
              </a:extLst>
            </p:cNvPr>
            <p:cNvCxnSpPr>
              <a:cxnSpLocks noChangeShapeType="1"/>
              <a:stCxn id="8" idx="0"/>
              <a:endCxn id="7" idx="2"/>
            </p:cNvCxnSpPr>
            <p:nvPr/>
          </p:nvCxnSpPr>
          <p:spPr bwMode="auto">
            <a:xfrm flipV="1">
              <a:off x="2082006" y="3569505"/>
              <a:ext cx="668339" cy="68499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4FA70E7-9FC1-5648-A78B-23EFE206A5E3}"/>
                </a:ext>
              </a:extLst>
            </p:cNvPr>
            <p:cNvCxnSpPr>
              <a:cxnSpLocks noChangeShapeType="1"/>
              <a:stCxn id="11" idx="0"/>
              <a:endCxn id="7" idx="2"/>
            </p:cNvCxnSpPr>
            <p:nvPr/>
          </p:nvCxnSpPr>
          <p:spPr bwMode="auto">
            <a:xfrm flipH="1" flipV="1">
              <a:off x="2750345" y="3569505"/>
              <a:ext cx="743742" cy="63419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187730B-F28B-D944-A91E-4A36412ABC4A}"/>
                </a:ext>
              </a:extLst>
            </p:cNvPr>
            <p:cNvCxnSpPr>
              <a:cxnSpLocks noChangeShapeType="1"/>
              <a:stCxn id="10" idx="0"/>
            </p:cNvCxnSpPr>
            <p:nvPr/>
          </p:nvCxnSpPr>
          <p:spPr bwMode="auto">
            <a:xfrm flipV="1">
              <a:off x="2666071" y="5766005"/>
              <a:ext cx="0" cy="74228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2C8D296-8DE3-2144-9503-722F744955FA}"/>
              </a:ext>
            </a:extLst>
          </p:cNvPr>
          <p:cNvSpPr txBox="1"/>
          <p:nvPr/>
        </p:nvSpPr>
        <p:spPr>
          <a:xfrm>
            <a:off x="606838" y="4693716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7C4835-3121-1C4E-84E3-64201CB0462F}"/>
              </a:ext>
            </a:extLst>
          </p:cNvPr>
          <p:cNvSpPr txBox="1"/>
          <p:nvPr/>
        </p:nvSpPr>
        <p:spPr>
          <a:xfrm>
            <a:off x="2409130" y="5147820"/>
            <a:ext cx="2008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93E835-2133-CD4F-8BBE-99ADB4189D27}"/>
              </a:ext>
            </a:extLst>
          </p:cNvPr>
          <p:cNvSpPr txBox="1"/>
          <p:nvPr/>
        </p:nvSpPr>
        <p:spPr>
          <a:xfrm>
            <a:off x="2394335" y="4404274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95023-E819-5443-813C-E18A698E07F0}"/>
              </a:ext>
            </a:extLst>
          </p:cNvPr>
          <p:cNvSpPr txBox="1"/>
          <p:nvPr/>
        </p:nvSpPr>
        <p:spPr>
          <a:xfrm>
            <a:off x="1297967" y="3622858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562BE-F9F7-1D4A-B6F9-3A6C798BE0CB}"/>
              </a:ext>
            </a:extLst>
          </p:cNvPr>
          <p:cNvSpPr txBox="1"/>
          <p:nvPr/>
        </p:nvSpPr>
        <p:spPr>
          <a:xfrm>
            <a:off x="2960344" y="3629777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6502E7-586C-5949-A03E-639A3FF8CD78}"/>
              </a:ext>
            </a:extLst>
          </p:cNvPr>
          <p:cNvSpPr txBox="1"/>
          <p:nvPr/>
        </p:nvSpPr>
        <p:spPr>
          <a:xfrm>
            <a:off x="2248780" y="2919086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3000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924C304-C725-1D4C-95C1-428C1F747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0738" y="1303232"/>
            <a:ext cx="4667002" cy="1615854"/>
          </a:xfrm>
        </p:spPr>
        <p:txBody>
          <a:bodyPr>
            <a:normAutofit lnSpcReduction="10000"/>
          </a:bodyPr>
          <a:lstStyle/>
          <a:p>
            <a:pPr marL="457200" lvl="1" indent="0" algn="just">
              <a:buNone/>
            </a:pPr>
            <a:r>
              <a:rPr lang="en-US" sz="1600" b="1" dirty="0"/>
              <a:t>NCARD(R)</a:t>
            </a:r>
            <a:r>
              <a:rPr lang="en-US" sz="1600" dirty="0"/>
              <a:t>  - "relation cardinality" -  number of records in R</a:t>
            </a:r>
          </a:p>
          <a:p>
            <a:pPr marL="457200" lvl="1" indent="0" algn="just">
              <a:buNone/>
            </a:pPr>
            <a:r>
              <a:rPr lang="en-US" sz="1600" b="1" dirty="0"/>
              <a:t>TCARD(R)</a:t>
            </a:r>
            <a:r>
              <a:rPr lang="en-US" sz="1600" dirty="0"/>
              <a:t> - # pages R occupies </a:t>
            </a:r>
          </a:p>
          <a:p>
            <a:pPr marL="457200" lvl="1" indent="0" algn="just">
              <a:buNone/>
            </a:pPr>
            <a:r>
              <a:rPr lang="en-US" sz="1600" b="1" dirty="0"/>
              <a:t>ICARD(I)  </a:t>
            </a:r>
            <a:r>
              <a:rPr lang="en-US" sz="1600" dirty="0"/>
              <a:t>- # keys (distinct values) in index  I</a:t>
            </a:r>
          </a:p>
          <a:p>
            <a:pPr marL="457200" lvl="1" indent="0" algn="just">
              <a:buNone/>
            </a:pPr>
            <a:r>
              <a:rPr lang="en-US" sz="1600" b="1" dirty="0"/>
              <a:t>NINDX(I)</a:t>
            </a:r>
            <a:r>
              <a:rPr lang="en-US" sz="1600" dirty="0"/>
              <a:t> - pages occupied by index I </a:t>
            </a:r>
          </a:p>
          <a:p>
            <a:pPr marL="457200" lvl="1" indent="0" algn="just">
              <a:buNone/>
            </a:pPr>
            <a:r>
              <a:rPr lang="en-US" sz="1600" dirty="0"/>
              <a:t>Min and max keys in indexes</a:t>
            </a:r>
            <a:endParaRPr lang="en-US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EAA1D7-2499-AB4A-A192-425824BEADEE}"/>
              </a:ext>
            </a:extLst>
          </p:cNvPr>
          <p:cNvSpPr txBox="1"/>
          <p:nvPr/>
        </p:nvSpPr>
        <p:spPr>
          <a:xfrm>
            <a:off x="265371" y="5903637"/>
            <a:ext cx="156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NCARD</a:t>
            </a:r>
            <a:r>
              <a:rPr lang="en-US" baseline="-25000" dirty="0" err="1"/>
              <a:t>d</a:t>
            </a:r>
            <a:r>
              <a:rPr lang="en-US" dirty="0"/>
              <a:t>=100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2BBFD9-6CF9-E548-858B-C3AA9A25777D}"/>
              </a:ext>
            </a:extLst>
          </p:cNvPr>
          <p:cNvSpPr txBox="1"/>
          <p:nvPr/>
        </p:nvSpPr>
        <p:spPr>
          <a:xfrm>
            <a:off x="1907313" y="5900167"/>
            <a:ext cx="1833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NCARD</a:t>
            </a:r>
            <a:r>
              <a:rPr lang="en-US" baseline="-25000" dirty="0" err="1"/>
              <a:t>e</a:t>
            </a:r>
            <a:r>
              <a:rPr lang="en-US" dirty="0"/>
              <a:t>=10000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3F6CB7-0337-254E-ADA7-40F55F97E92D}"/>
              </a:ext>
            </a:extLst>
          </p:cNvPr>
          <p:cNvSpPr txBox="1"/>
          <p:nvPr/>
        </p:nvSpPr>
        <p:spPr>
          <a:xfrm>
            <a:off x="2691407" y="4738270"/>
            <a:ext cx="88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1</a:t>
            </a:r>
            <a:r>
              <a:rPr lang="en-US" dirty="0"/>
              <a:t> = 0.1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CB6B4E-3CF6-BF43-A084-63AE3B34FA74}"/>
              </a:ext>
            </a:extLst>
          </p:cNvPr>
          <p:cNvSpPr txBox="1"/>
          <p:nvPr/>
        </p:nvSpPr>
        <p:spPr>
          <a:xfrm>
            <a:off x="352122" y="3989248"/>
            <a:ext cx="122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  <a:r>
              <a:rPr lang="en-US" baseline="-25000" dirty="0"/>
              <a:t>2</a:t>
            </a:r>
            <a:r>
              <a:rPr lang="en-US" dirty="0"/>
              <a:t> = 0.01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B2911BC-8E2F-5447-91FD-F3CF2E60E80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183223" y="3807524"/>
            <a:ext cx="2851915" cy="1667648"/>
          </a:xfrm>
          <a:prstGeom prst="curvedConnector3">
            <a:avLst/>
          </a:prstGeom>
          <a:ln w="12700">
            <a:solidFill>
              <a:srgbClr val="FF0000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15CEACC-495E-D34F-B60D-DEE8A834045B}"/>
              </a:ext>
            </a:extLst>
          </p:cNvPr>
          <p:cNvSpPr txBox="1"/>
          <p:nvPr/>
        </p:nvSpPr>
        <p:spPr>
          <a:xfrm>
            <a:off x="5246250" y="5095642"/>
            <a:ext cx="1511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4223C40-E1CE-1243-9F1A-F75BC5C2E5D1}"/>
                  </a:ext>
                </a:extLst>
              </p:cNvPr>
              <p:cNvSpPr txBox="1"/>
              <p:nvPr/>
            </p:nvSpPr>
            <p:spPr>
              <a:xfrm>
                <a:off x="5084479" y="4976837"/>
                <a:ext cx="3752595" cy="9233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𝑁𝐶𝐴𝑅𝐷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𝑁𝐶𝐴𝑅𝐷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100×10000×0.1×0.01=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4223C40-E1CE-1243-9F1A-F75BC5C2E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479" y="4976837"/>
                <a:ext cx="375259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66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347DE-FCFE-CB4B-B081-D48CDB5EC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742" y="76331"/>
            <a:ext cx="537358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Cost of Base Table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CEE7-9AA7-C542-BD77-9F0974E85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859339"/>
            <a:ext cx="5047014" cy="1569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Cost = pages read +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weight x (records evaluated)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8DA5D-B56F-4347-824A-76ED57425D72}"/>
              </a:ext>
            </a:extLst>
          </p:cNvPr>
          <p:cNvSpPr txBox="1"/>
          <p:nvPr/>
        </p:nvSpPr>
        <p:spPr>
          <a:xfrm>
            <a:off x="118754" y="61308"/>
            <a:ext cx="3817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Estimate sizes of relations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Estimate </a:t>
            </a:r>
            <a:r>
              <a:rPr lang="en-US" sz="1600" dirty="0" err="1"/>
              <a:t>selectivities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Compute intermediate sizes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Evaluate cost of plan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Find best overall plan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26D283DD-43F3-0B44-94C3-2CFBE84661F3}"/>
              </a:ext>
            </a:extLst>
          </p:cNvPr>
          <p:cNvSpPr/>
          <p:nvPr/>
        </p:nvSpPr>
        <p:spPr>
          <a:xfrm>
            <a:off x="261257" y="1095519"/>
            <a:ext cx="391886" cy="19411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AD67B4-0FC4-A241-AAB9-0A367AEC28D3}"/>
              </a:ext>
            </a:extLst>
          </p:cNvPr>
          <p:cNvSpPr txBox="1">
            <a:spLocks/>
          </p:cNvSpPr>
          <p:nvPr/>
        </p:nvSpPr>
        <p:spPr>
          <a:xfrm>
            <a:off x="4120738" y="1303232"/>
            <a:ext cx="4667002" cy="19981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/>
              <a:buNone/>
            </a:pPr>
            <a:r>
              <a:rPr lang="en-US" sz="1600" b="1" dirty="0"/>
              <a:t>NCARD(R)</a:t>
            </a:r>
            <a:r>
              <a:rPr lang="en-US" sz="1600" dirty="0"/>
              <a:t>  - "relation cardinality" -  number of records in R</a:t>
            </a:r>
          </a:p>
          <a:p>
            <a:pPr marL="457200" lvl="1" indent="0" algn="just">
              <a:buFont typeface="Arial"/>
              <a:buNone/>
            </a:pPr>
            <a:r>
              <a:rPr lang="en-US" sz="1600" b="1" dirty="0"/>
              <a:t>TCARD(R)</a:t>
            </a:r>
            <a:r>
              <a:rPr lang="en-US" sz="1600" dirty="0"/>
              <a:t> - # pages R occupies </a:t>
            </a:r>
          </a:p>
          <a:p>
            <a:pPr marL="457200" lvl="1" indent="0" algn="just">
              <a:buFont typeface="Arial"/>
              <a:buNone/>
            </a:pPr>
            <a:r>
              <a:rPr lang="en-US" sz="1600" b="1" dirty="0"/>
              <a:t>ICARD(I)  </a:t>
            </a:r>
            <a:r>
              <a:rPr lang="en-US" sz="1600" dirty="0"/>
              <a:t>- # keys (distinct values) in index  I</a:t>
            </a:r>
          </a:p>
          <a:p>
            <a:pPr marL="457200" lvl="1" indent="0" algn="just">
              <a:buFont typeface="Arial"/>
              <a:buNone/>
            </a:pPr>
            <a:r>
              <a:rPr lang="en-US" sz="1600" b="1" dirty="0"/>
              <a:t>NINDX(I)</a:t>
            </a:r>
            <a:r>
              <a:rPr lang="en-US" sz="1600" dirty="0"/>
              <a:t> - pages occupied by index I </a:t>
            </a:r>
          </a:p>
          <a:p>
            <a:pPr marL="457200" lvl="1" indent="0" algn="just">
              <a:buFont typeface="Arial"/>
              <a:buNone/>
            </a:pPr>
            <a:r>
              <a:rPr lang="en-US" sz="1600" dirty="0"/>
              <a:t>Min and max keys in indexes</a:t>
            </a:r>
          </a:p>
          <a:p>
            <a:pPr marL="457200" lvl="1" indent="0" algn="just">
              <a:buFont typeface="Arial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W: weight of CPU operations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11D381-CCF3-9641-B445-C3D4AFA20D04}"/>
              </a:ext>
            </a:extLst>
          </p:cNvPr>
          <p:cNvSpPr/>
          <p:nvPr/>
        </p:nvSpPr>
        <p:spPr>
          <a:xfrm>
            <a:off x="47584" y="3559884"/>
            <a:ext cx="84255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" pitchFamily="2" charset="0"/>
              </a:rPr>
              <a:t>Equality predicate with unique index</a:t>
            </a:r>
            <a:r>
              <a:rPr lang="en-US" dirty="0">
                <a:latin typeface="Helvetica" pitchFamily="2" charset="0"/>
              </a:rPr>
              <a:t>:   </a:t>
            </a:r>
            <a:r>
              <a:rPr lang="en-US" sz="2800" dirty="0">
                <a:latin typeface="Helvetica" pitchFamily="2" charset="0"/>
              </a:rPr>
              <a:t>1 + 1 + W</a:t>
            </a:r>
            <a:endParaRPr lang="en-US" sz="2800" dirty="0">
              <a:effectLst/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4E2ED7-738E-5344-A795-F79109A51AAB}"/>
              </a:ext>
            </a:extLst>
          </p:cNvPr>
          <p:cNvSpPr txBox="1"/>
          <p:nvPr/>
        </p:nvSpPr>
        <p:spPr>
          <a:xfrm>
            <a:off x="3853627" y="3940029"/>
            <a:ext cx="69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B+Tree</a:t>
            </a:r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lookup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6C3449-CA8E-9B40-86F2-1D082BF911FA}"/>
              </a:ext>
            </a:extLst>
          </p:cNvPr>
          <p:cNvSpPr txBox="1"/>
          <p:nvPr/>
        </p:nvSpPr>
        <p:spPr>
          <a:xfrm>
            <a:off x="4435517" y="3150811"/>
            <a:ext cx="929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Heap File lookup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2873E3-6336-BF4D-8E35-26E95F3D1852}"/>
              </a:ext>
            </a:extLst>
          </p:cNvPr>
          <p:cNvSpPr txBox="1"/>
          <p:nvPr/>
        </p:nvSpPr>
        <p:spPr>
          <a:xfrm>
            <a:off x="5041159" y="3920226"/>
            <a:ext cx="1199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Predicate evaluation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D7AE12-903C-F048-85E0-62471C113917}"/>
              </a:ext>
            </a:extLst>
          </p:cNvPr>
          <p:cNvSpPr/>
          <p:nvPr/>
        </p:nvSpPr>
        <p:spPr>
          <a:xfrm>
            <a:off x="47584" y="4580463"/>
            <a:ext cx="914548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Helvetica" pitchFamily="2" charset="0"/>
              </a:rPr>
              <a:t>Clustered index, range w/ selectivity F</a:t>
            </a:r>
            <a:r>
              <a:rPr lang="en-US" dirty="0">
                <a:latin typeface="Helvetica" pitchFamily="2" charset="0"/>
              </a:rPr>
              <a:t>:  F x (NINDX + TCARD) + W x (tuples read)</a:t>
            </a:r>
            <a:br>
              <a:rPr lang="en-US" dirty="0">
                <a:latin typeface="Helvetica" pitchFamily="2" charset="0"/>
              </a:rPr>
            </a:b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r>
              <a:rPr lang="en-US" b="1" dirty="0" err="1">
                <a:latin typeface="Helvetica" pitchFamily="2" charset="0"/>
              </a:rPr>
              <a:t>Unclustered</a:t>
            </a:r>
            <a:r>
              <a:rPr lang="en-US" b="1" dirty="0">
                <a:latin typeface="Helvetica" pitchFamily="2" charset="0"/>
              </a:rPr>
              <a:t> index, range w/ selectivity F </a:t>
            </a:r>
            <a:r>
              <a:rPr lang="en-US" dirty="0">
                <a:latin typeface="Helvetica" pitchFamily="2" charset="0"/>
              </a:rPr>
              <a:t>: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r>
              <a:rPr lang="en-US" b="1" dirty="0">
                <a:latin typeface="Helvetica" pitchFamily="2" charset="0"/>
              </a:rPr>
              <a:t>Seq (segment) scan</a:t>
            </a:r>
            <a:r>
              <a:rPr lang="en-US" dirty="0">
                <a:latin typeface="Helvetica" pitchFamily="2" charset="0"/>
              </a:rPr>
              <a:t>:  TCARD + W x (NCARD)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B56AEA-E755-BF4A-B1B0-9139B3ACF242}"/>
              </a:ext>
            </a:extLst>
          </p:cNvPr>
          <p:cNvSpPr txBox="1"/>
          <p:nvPr/>
        </p:nvSpPr>
        <p:spPr>
          <a:xfrm>
            <a:off x="5554683" y="5617341"/>
            <a:ext cx="1959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One I/O per record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94C310-84B2-1F45-AC50-7C1AAE3AFD63}"/>
              </a:ext>
            </a:extLst>
          </p:cNvPr>
          <p:cNvSpPr txBox="1"/>
          <p:nvPr/>
        </p:nvSpPr>
        <p:spPr>
          <a:xfrm>
            <a:off x="5554683" y="4773840"/>
            <a:ext cx="180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One I/O per page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D02616-FB2C-6B40-BB9F-55C759D1F6F7}"/>
              </a:ext>
            </a:extLst>
          </p:cNvPr>
          <p:cNvSpPr/>
          <p:nvPr/>
        </p:nvSpPr>
        <p:spPr>
          <a:xfrm>
            <a:off x="4673286" y="5394366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" pitchFamily="2" charset="0"/>
              </a:rPr>
              <a:t>F x (NINDX + NCARD) + W x (tuples read)</a:t>
            </a:r>
          </a:p>
        </p:txBody>
      </p:sp>
    </p:spTree>
    <p:extLst>
      <p:ext uri="{BB962C8B-B14F-4D97-AF65-F5344CB8AC3E}">
        <p14:creationId xmlns:p14="http://schemas.microsoft.com/office/powerpoint/2010/main" val="193244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5" grpId="0"/>
      <p:bldP spid="16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681F-564D-FA44-9D42-80FF46DB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34" y="-149805"/>
            <a:ext cx="8229600" cy="1143000"/>
          </a:xfrm>
        </p:spPr>
        <p:txBody>
          <a:bodyPr/>
          <a:lstStyle/>
          <a:p>
            <a:r>
              <a:rPr lang="en-US" dirty="0"/>
              <a:t>Cost of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443E1-786A-104B-9DDA-7A36EFFF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886686"/>
            <a:ext cx="8799534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NL(</a:t>
            </a:r>
            <a:r>
              <a:rPr lang="en-US" b="1" dirty="0" err="1"/>
              <a:t>A,B,pred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	Cost(A) + NCARD(A) x Cost(B)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Selinger only considers “left deep” plans, i.e., B is always a base table </a:t>
            </a:r>
            <a:r>
              <a:rPr lang="en-US" dirty="0" err="1"/>
              <a:t>T</a:t>
            </a:r>
            <a:r>
              <a:rPr lang="en-US" baseline="-25000" dirty="0" err="1"/>
              <a:t>left</a:t>
            </a:r>
            <a:endParaRPr lang="en-US" dirty="0"/>
          </a:p>
          <a:p>
            <a:pPr marL="0" indent="0">
              <a:buNone/>
            </a:pPr>
            <a:r>
              <a:rPr lang="en-US" u="sng" dirty="0"/>
              <a:t>In an index on </a:t>
            </a:r>
            <a:r>
              <a:rPr lang="en-US" u="sng" dirty="0" err="1"/>
              <a:t>T</a:t>
            </a:r>
            <a:r>
              <a:rPr lang="en-US" u="sng" baseline="-25000" dirty="0" err="1"/>
              <a:t>left</a:t>
            </a:r>
            <a:r>
              <a:rPr lang="en-US" dirty="0"/>
              <a:t>, Cost(B) = 1 + 1 + W</a:t>
            </a:r>
          </a:p>
          <a:p>
            <a:pPr marL="0" indent="0">
              <a:buNone/>
            </a:pPr>
            <a:r>
              <a:rPr lang="en-US" u="sng" dirty="0"/>
              <a:t>If no index</a:t>
            </a:r>
            <a:r>
              <a:rPr lang="en-US" dirty="0"/>
              <a:t>, Cost(B) = TCARD(</a:t>
            </a:r>
            <a:r>
              <a:rPr lang="en-US" dirty="0" err="1"/>
              <a:t>T</a:t>
            </a:r>
            <a:r>
              <a:rPr lang="en-US" baseline="-25000" dirty="0" err="1"/>
              <a:t>left</a:t>
            </a:r>
            <a:r>
              <a:rPr lang="en-US" dirty="0"/>
              <a:t>) + W x NCARD(</a:t>
            </a:r>
            <a:r>
              <a:rPr lang="en-US" dirty="0" err="1"/>
              <a:t>T</a:t>
            </a:r>
            <a:r>
              <a:rPr lang="en-US" baseline="-25000" dirty="0" err="1"/>
              <a:t>left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Cost(A) is just cost of outer subtree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3D56E-BFC3-C94D-936A-CDFD3A5420BD}"/>
              </a:ext>
            </a:extLst>
          </p:cNvPr>
          <p:cNvSpPr txBox="1"/>
          <p:nvPr/>
        </p:nvSpPr>
        <p:spPr>
          <a:xfrm>
            <a:off x="818666" y="2942004"/>
            <a:ext cx="123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Outer Plan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62E9F-C242-9148-8CB7-C621330EEF2B}"/>
              </a:ext>
            </a:extLst>
          </p:cNvPr>
          <p:cNvSpPr txBox="1"/>
          <p:nvPr/>
        </p:nvSpPr>
        <p:spPr>
          <a:xfrm>
            <a:off x="4376057" y="294200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Inner Plan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EC612-8645-EE42-8822-C10B1E5BDF3E}"/>
              </a:ext>
            </a:extLst>
          </p:cNvPr>
          <p:cNvSpPr txBox="1"/>
          <p:nvPr/>
        </p:nvSpPr>
        <p:spPr>
          <a:xfrm>
            <a:off x="118754" y="61308"/>
            <a:ext cx="3817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Estimate sizes of relations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Estimate </a:t>
            </a:r>
            <a:r>
              <a:rPr lang="en-US" sz="1600" dirty="0" err="1"/>
              <a:t>selectivities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Compute intermediate sizes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Evaluate cost of plan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Find best overall plan</a:t>
            </a:r>
          </a:p>
        </p:txBody>
      </p:sp>
      <p:sp>
        <p:nvSpPr>
          <p:cNvPr id="7" name="Notched Right Arrow 6">
            <a:extLst>
              <a:ext uri="{FF2B5EF4-FFF2-40B4-BE49-F238E27FC236}">
                <a16:creationId xmlns:a16="http://schemas.microsoft.com/office/drawing/2014/main" id="{2C7ED444-8586-B141-87BC-6E23634AA190}"/>
              </a:ext>
            </a:extLst>
          </p:cNvPr>
          <p:cNvSpPr/>
          <p:nvPr/>
        </p:nvSpPr>
        <p:spPr>
          <a:xfrm>
            <a:off x="261257" y="1095519"/>
            <a:ext cx="391886" cy="19411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47A0D9D-A144-9A43-AF21-5DF27235D72C}"/>
              </a:ext>
            </a:extLst>
          </p:cNvPr>
          <p:cNvSpPr txBox="1">
            <a:spLocks/>
          </p:cNvSpPr>
          <p:nvPr/>
        </p:nvSpPr>
        <p:spPr>
          <a:xfrm>
            <a:off x="4079174" y="759773"/>
            <a:ext cx="4667002" cy="1998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Font typeface="Arial"/>
              <a:buNone/>
            </a:pPr>
            <a:r>
              <a:rPr lang="en-US" sz="1600" b="1" dirty="0"/>
              <a:t>NCARD(R)</a:t>
            </a:r>
            <a:r>
              <a:rPr lang="en-US" sz="1600" dirty="0"/>
              <a:t>  - "relation cardinality" -  number of records in R</a:t>
            </a:r>
          </a:p>
          <a:p>
            <a:pPr marL="457200" lvl="1" indent="0" algn="just">
              <a:buFont typeface="Arial"/>
              <a:buNone/>
            </a:pPr>
            <a:r>
              <a:rPr lang="en-US" sz="1600" b="1" dirty="0"/>
              <a:t>TCARD(R)</a:t>
            </a:r>
            <a:r>
              <a:rPr lang="en-US" sz="1600" dirty="0"/>
              <a:t> - # pages R occupies </a:t>
            </a:r>
          </a:p>
          <a:p>
            <a:pPr marL="457200" lvl="1" indent="0" algn="just">
              <a:buFont typeface="Arial"/>
              <a:buNone/>
            </a:pPr>
            <a:r>
              <a:rPr lang="en-US" sz="1600" b="1" dirty="0"/>
              <a:t>ICARD(I)  </a:t>
            </a:r>
            <a:r>
              <a:rPr lang="en-US" sz="1600" dirty="0"/>
              <a:t>- # keys (distinct values) in index  I</a:t>
            </a:r>
          </a:p>
          <a:p>
            <a:pPr marL="457200" lvl="1" indent="0" algn="just">
              <a:buFont typeface="Arial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W: weight of CPU operations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03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8728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R=1,4,3,6,9,14,1,7,11</a:t>
            </a:r>
          </a:p>
          <a:p>
            <a:pPr marL="0" indent="0">
              <a:buNone/>
            </a:pPr>
            <a:r>
              <a:rPr lang="en-US" sz="2000" dirty="0"/>
              <a:t>S=2,3,7,12,9,8,4,15,6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R1 = 1,3,4		</a:t>
            </a:r>
          </a:p>
          <a:p>
            <a:pPr marL="0" indent="0">
              <a:buNone/>
            </a:pPr>
            <a:r>
              <a:rPr lang="en-US" sz="2000" dirty="0"/>
              <a:t>S1 = 2,3,7		S2 = 8,9,12		S3 = 4,6,15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4124327"/>
          <a:ext cx="6096000" cy="14833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R3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>
            <a:off x="751537" y="4559975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Left Arrow 6"/>
          <p:cNvSpPr/>
          <p:nvPr/>
        </p:nvSpPr>
        <p:spPr>
          <a:xfrm>
            <a:off x="1733781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Left Arrow 7"/>
          <p:cNvSpPr/>
          <p:nvPr/>
        </p:nvSpPr>
        <p:spPr>
          <a:xfrm>
            <a:off x="2741172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Left Arrow 8"/>
          <p:cNvSpPr/>
          <p:nvPr/>
        </p:nvSpPr>
        <p:spPr>
          <a:xfrm>
            <a:off x="3748563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4755954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Left Arrow 10"/>
          <p:cNvSpPr/>
          <p:nvPr/>
        </p:nvSpPr>
        <p:spPr>
          <a:xfrm>
            <a:off x="5763345" y="4589717"/>
            <a:ext cx="533956" cy="24531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7097949" y="3753487"/>
          <a:ext cx="1588851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88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5799017"/>
            <a:ext cx="5047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Need enough memory to keep 1 page of each run in memory at a time</a:t>
            </a:r>
          </a:p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92636" y="2696441"/>
            <a:ext cx="3076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R2 = 6,9,14		R3 = 1,7,11</a:t>
            </a:r>
          </a:p>
        </p:txBody>
      </p:sp>
    </p:spTree>
    <p:extLst>
      <p:ext uri="{BB962C8B-B14F-4D97-AF65-F5344CB8AC3E}">
        <p14:creationId xmlns:p14="http://schemas.microsoft.com/office/powerpoint/2010/main" val="3761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681F-564D-FA44-9D42-80FF46DB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693" y="301916"/>
            <a:ext cx="8229600" cy="1143000"/>
          </a:xfrm>
        </p:spPr>
        <p:txBody>
          <a:bodyPr/>
          <a:lstStyle/>
          <a:p>
            <a:r>
              <a:rPr lang="en-US" dirty="0"/>
              <a:t>Cost of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443E1-786A-104B-9DDA-7A36EFFF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886686"/>
            <a:ext cx="879953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Merge(</a:t>
            </a:r>
            <a:r>
              <a:rPr lang="en-US" b="1" dirty="0" err="1"/>
              <a:t>A,B,pred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/>
              <a:t>	Cost(A) + Cost(B) + sort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either table is a base table, cost is just the sequential scan cost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EC612-8645-EE42-8822-C10B1E5BDF3E}"/>
              </a:ext>
            </a:extLst>
          </p:cNvPr>
          <p:cNvSpPr txBox="1"/>
          <p:nvPr/>
        </p:nvSpPr>
        <p:spPr>
          <a:xfrm>
            <a:off x="118754" y="61308"/>
            <a:ext cx="3817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Estimate sizes of relations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Estimate </a:t>
            </a:r>
            <a:r>
              <a:rPr lang="en-US" sz="1600" dirty="0" err="1"/>
              <a:t>selectivities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Compute intermediate sizes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Evaluate cost of plan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Find best overall plan</a:t>
            </a:r>
          </a:p>
        </p:txBody>
      </p:sp>
      <p:sp>
        <p:nvSpPr>
          <p:cNvPr id="7" name="Notched Right Arrow 6">
            <a:extLst>
              <a:ext uri="{FF2B5EF4-FFF2-40B4-BE49-F238E27FC236}">
                <a16:creationId xmlns:a16="http://schemas.microsoft.com/office/drawing/2014/main" id="{2C7ED444-8586-B141-87BC-6E23634AA190}"/>
              </a:ext>
            </a:extLst>
          </p:cNvPr>
          <p:cNvSpPr/>
          <p:nvPr/>
        </p:nvSpPr>
        <p:spPr>
          <a:xfrm>
            <a:off x="261257" y="1095519"/>
            <a:ext cx="391886" cy="19411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88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77DF6-2844-EF43-8AFB-120CC16DF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448" y="274638"/>
            <a:ext cx="5342351" cy="1143000"/>
          </a:xfrm>
        </p:spPr>
        <p:txBody>
          <a:bodyPr/>
          <a:lstStyle/>
          <a:p>
            <a:r>
              <a:rPr lang="en-US" dirty="0"/>
              <a:t>Enumerating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E1DE9-DA84-B34B-9B59-0B95FC9F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257" y="1976499"/>
            <a:ext cx="8229600" cy="4525963"/>
          </a:xfrm>
        </p:spPr>
        <p:txBody>
          <a:bodyPr/>
          <a:lstStyle/>
          <a:p>
            <a:r>
              <a:rPr lang="en-US" dirty="0"/>
              <a:t>Selinger combines several heuristics with a search over join orders</a:t>
            </a:r>
          </a:p>
          <a:p>
            <a:r>
              <a:rPr lang="en-US" dirty="0"/>
              <a:t>Heuristics</a:t>
            </a:r>
          </a:p>
          <a:p>
            <a:pPr lvl="1"/>
            <a:r>
              <a:rPr lang="en-US" dirty="0"/>
              <a:t>Push down selections</a:t>
            </a:r>
          </a:p>
          <a:p>
            <a:pPr lvl="1"/>
            <a:r>
              <a:rPr lang="en-US" dirty="0"/>
              <a:t>Don’t consider cross products</a:t>
            </a:r>
          </a:p>
          <a:p>
            <a:pPr lvl="1"/>
            <a:r>
              <a:rPr lang="en-US" dirty="0"/>
              <a:t>Only “left deep” plans</a:t>
            </a:r>
          </a:p>
          <a:p>
            <a:pPr lvl="2"/>
            <a:r>
              <a:rPr lang="en-US" dirty="0"/>
              <a:t>Right side of all joins is base relation</a:t>
            </a:r>
          </a:p>
          <a:p>
            <a:r>
              <a:rPr lang="en-US" dirty="0"/>
              <a:t>Still have to order joins!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D500A-4B9E-D445-952F-1C8ADC8B8954}"/>
              </a:ext>
            </a:extLst>
          </p:cNvPr>
          <p:cNvSpPr txBox="1"/>
          <p:nvPr/>
        </p:nvSpPr>
        <p:spPr>
          <a:xfrm>
            <a:off x="118754" y="61308"/>
            <a:ext cx="3817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Steps: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Estimate sizes of relations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Estimate </a:t>
            </a:r>
            <a:r>
              <a:rPr lang="en-US" sz="1600" dirty="0" err="1"/>
              <a:t>selectivities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Compute intermediate sizes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Evaluate cost of plan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	Find best overall plan</a:t>
            </a:r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9C2589BB-7CC9-414B-B2B5-E896D1571E92}"/>
              </a:ext>
            </a:extLst>
          </p:cNvPr>
          <p:cNvSpPr/>
          <p:nvPr/>
        </p:nvSpPr>
        <p:spPr>
          <a:xfrm>
            <a:off x="261257" y="1333129"/>
            <a:ext cx="391886" cy="194112"/>
          </a:xfrm>
          <a:prstGeom prst="notch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D14E34-4DA7-7F45-9C12-E500150F1E50}"/>
              </a:ext>
            </a:extLst>
          </p:cNvPr>
          <p:cNvGrpSpPr/>
          <p:nvPr/>
        </p:nvGrpSpPr>
        <p:grpSpPr>
          <a:xfrm>
            <a:off x="5836556" y="2632301"/>
            <a:ext cx="2704289" cy="2614232"/>
            <a:chOff x="731545" y="3092450"/>
            <a:chExt cx="2980028" cy="404349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91751C-3747-0549-A9A9-B89FC1EDD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313" y="3092450"/>
              <a:ext cx="100806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eno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D3AAD5-53C9-EE4F-8243-4619897B1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0373" y="4584538"/>
              <a:ext cx="1008062" cy="476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⨝ 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r>
                <a:rPr lang="en-US" altLang="en-US" sz="1050" dirty="0">
                  <a:latin typeface="Arial" panose="020B0604020202020204" pitchFamily="34" charset="0"/>
                </a:rPr>
                <a:t>=</a:t>
              </a:r>
              <a:r>
                <a:rPr lang="en-US" altLang="en-US" sz="1050" dirty="0" err="1">
                  <a:latin typeface="Arial" panose="020B0604020202020204" pitchFamily="34" charset="0"/>
                </a:rPr>
                <a:t>dno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A12BA8-C5C9-D746-AB20-F8558F71F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545" y="6698707"/>
              <a:ext cx="471488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dept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7F4323-7392-4142-B267-981D7880B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2374" y="6755109"/>
              <a:ext cx="519111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emp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104527-04CB-B24C-9592-71A17E2DBF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99" y="4203702"/>
              <a:ext cx="434974" cy="380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kumimoji="1"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kids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D92DA9-D5FB-2B43-AD60-EC3ED5CAF7FB}"/>
                </a:ext>
              </a:extLst>
            </p:cNvPr>
            <p:cNvCxnSpPr>
              <a:cxnSpLocks noChangeShapeType="1"/>
              <a:endCxn id="8" idx="2"/>
            </p:cNvCxnSpPr>
            <p:nvPr/>
          </p:nvCxnSpPr>
          <p:spPr bwMode="auto">
            <a:xfrm flipV="1">
              <a:off x="967289" y="5060584"/>
              <a:ext cx="1027115" cy="15909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9D97156-0C97-2F41-ADF5-DD1819C45CD3}"/>
                </a:ext>
              </a:extLst>
            </p:cNvPr>
            <p:cNvCxnSpPr>
              <a:cxnSpLocks noChangeShapeType="1"/>
              <a:endCxn id="8" idx="2"/>
            </p:cNvCxnSpPr>
            <p:nvPr/>
          </p:nvCxnSpPr>
          <p:spPr bwMode="auto">
            <a:xfrm flipH="1" flipV="1">
              <a:off x="1994404" y="5060584"/>
              <a:ext cx="561974" cy="51773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F9CA8E4-06AE-6A44-BF50-E24ECD28D6A4}"/>
                </a:ext>
              </a:extLst>
            </p:cNvPr>
            <p:cNvCxnSpPr>
              <a:cxnSpLocks noChangeShapeType="1"/>
              <a:stCxn id="8" idx="0"/>
              <a:endCxn id="7" idx="2"/>
            </p:cNvCxnSpPr>
            <p:nvPr/>
          </p:nvCxnSpPr>
          <p:spPr bwMode="auto">
            <a:xfrm flipV="1">
              <a:off x="1994404" y="3569505"/>
              <a:ext cx="755940" cy="101503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2CCBE-7153-4A41-93AF-10B2027B9EE5}"/>
                </a:ext>
              </a:extLst>
            </p:cNvPr>
            <p:cNvCxnSpPr>
              <a:cxnSpLocks noChangeShapeType="1"/>
              <a:stCxn id="11" idx="0"/>
              <a:endCxn id="7" idx="2"/>
            </p:cNvCxnSpPr>
            <p:nvPr/>
          </p:nvCxnSpPr>
          <p:spPr bwMode="auto">
            <a:xfrm flipH="1" flipV="1">
              <a:off x="2750345" y="3569505"/>
              <a:ext cx="743742" cy="63419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7E02986-388A-6142-96CE-C7522123CD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556377" y="5545969"/>
              <a:ext cx="1" cy="1260014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787549D-18F4-3F4A-8C56-20826EE0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582" y="3077347"/>
            <a:ext cx="715984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𝛔</a:t>
            </a:r>
            <a:r>
              <a:rPr lang="en-US" altLang="en-US" sz="1200" baseline="-25000" dirty="0" err="1">
                <a:latin typeface="Arial" panose="020B0604020202020204" pitchFamily="34" charset="0"/>
              </a:rPr>
              <a:t>sal</a:t>
            </a:r>
            <a:r>
              <a:rPr lang="en-US" altLang="en-US" sz="1200" baseline="-25000" dirty="0">
                <a:latin typeface="Arial" panose="020B0604020202020204" pitchFamily="34" charset="0"/>
              </a:rPr>
              <a:t>&gt;10k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70749D-AF51-DC41-BC94-3E380633FE2A}"/>
              </a:ext>
            </a:extLst>
          </p:cNvPr>
          <p:cNvSpPr txBox="1"/>
          <p:nvPr/>
        </p:nvSpPr>
        <p:spPr>
          <a:xfrm>
            <a:off x="5283135" y="2935390"/>
            <a:ext cx="1271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Predicate push down</a:t>
            </a:r>
          </a:p>
        </p:txBody>
      </p:sp>
    </p:spTree>
    <p:extLst>
      <p:ext uri="{BB962C8B-B14F-4D97-AF65-F5344CB8AC3E}">
        <p14:creationId xmlns:p14="http://schemas.microsoft.com/office/powerpoint/2010/main" val="428228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C 0.02569 0.01528 0.05173 0.03079 0.05798 0.05394 C 0.06423 0.07709 0.04461 0.12338 0.0375 0.13936 C 0.0302 0.1551 0.01458 0.14862 0.01458 0.14885 L 0.01458 0.14862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6377-9670-844A-AB22-3AE3FC43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E5FE-924B-BD46-B409-34875F56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I have 3 tables, A ⨝ B ⨝ C</a:t>
            </a:r>
          </a:p>
          <a:p>
            <a:pPr lvl="1"/>
            <a:r>
              <a:rPr lang="en-US" dirty="0"/>
              <a:t>Predicates between all 3 (no cross products)</a:t>
            </a:r>
          </a:p>
          <a:p>
            <a:r>
              <a:rPr lang="en-US" dirty="0"/>
              <a:t>How many orderings?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ABC</a:t>
            </a:r>
          </a:p>
          <a:p>
            <a:pPr marL="457200" lvl="1" indent="0">
              <a:buNone/>
            </a:pPr>
            <a:r>
              <a:rPr lang="en-US" dirty="0"/>
              <a:t>ACB</a:t>
            </a:r>
          </a:p>
          <a:p>
            <a:pPr marL="457200" lvl="1" indent="0">
              <a:buNone/>
            </a:pPr>
            <a:r>
              <a:rPr lang="en-US" dirty="0"/>
              <a:t>BAC</a:t>
            </a:r>
          </a:p>
          <a:p>
            <a:pPr marL="457200" lvl="1" indent="0">
              <a:buNone/>
            </a:pPr>
            <a:r>
              <a:rPr lang="en-US" dirty="0"/>
              <a:t>BCA</a:t>
            </a:r>
          </a:p>
          <a:p>
            <a:pPr marL="457200" lvl="1" indent="0">
              <a:buNone/>
            </a:pPr>
            <a:r>
              <a:rPr lang="en-US" dirty="0"/>
              <a:t>CAB</a:t>
            </a:r>
          </a:p>
          <a:p>
            <a:pPr marL="457200" lvl="1" indent="0">
              <a:buNone/>
            </a:pPr>
            <a:r>
              <a:rPr lang="en-US" dirty="0"/>
              <a:t>CBA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2A675-F113-F842-B997-754ED665BC6F}"/>
              </a:ext>
            </a:extLst>
          </p:cNvPr>
          <p:cNvSpPr/>
          <p:nvPr/>
        </p:nvSpPr>
        <p:spPr>
          <a:xfrm>
            <a:off x="1599105" y="3263586"/>
            <a:ext cx="15419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600" dirty="0"/>
              <a:t>A(BC)</a:t>
            </a:r>
          </a:p>
          <a:p>
            <a:pPr lvl="1"/>
            <a:r>
              <a:rPr lang="en-US" sz="2600" dirty="0"/>
              <a:t>A(CB)</a:t>
            </a:r>
          </a:p>
          <a:p>
            <a:pPr lvl="1"/>
            <a:r>
              <a:rPr lang="en-US" sz="2600" dirty="0"/>
              <a:t>B(AC)</a:t>
            </a:r>
          </a:p>
          <a:p>
            <a:pPr lvl="1"/>
            <a:r>
              <a:rPr lang="en-US" sz="2600" dirty="0"/>
              <a:t>B(CA)</a:t>
            </a:r>
          </a:p>
          <a:p>
            <a:pPr lvl="1"/>
            <a:r>
              <a:rPr lang="en-US" sz="2600" dirty="0"/>
              <a:t>C(AB)</a:t>
            </a:r>
          </a:p>
          <a:p>
            <a:pPr lvl="1"/>
            <a:r>
              <a:rPr lang="en-US" sz="2600" dirty="0"/>
              <a:t>C(BA)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8D26E-002D-714F-890D-120EDD52E91B}"/>
              </a:ext>
            </a:extLst>
          </p:cNvPr>
          <p:cNvSpPr/>
          <p:nvPr/>
        </p:nvSpPr>
        <p:spPr>
          <a:xfrm>
            <a:off x="2841340" y="3263586"/>
            <a:ext cx="152102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600" dirty="0"/>
              <a:t>(AB)C</a:t>
            </a:r>
          </a:p>
          <a:p>
            <a:pPr lvl="1"/>
            <a:r>
              <a:rPr lang="en-US" sz="2600" dirty="0"/>
              <a:t>(AC)B</a:t>
            </a:r>
          </a:p>
          <a:p>
            <a:pPr lvl="1"/>
            <a:r>
              <a:rPr lang="en-US" sz="2600" dirty="0"/>
              <a:t>(BA)C</a:t>
            </a:r>
          </a:p>
          <a:p>
            <a:pPr lvl="1"/>
            <a:r>
              <a:rPr lang="en-US" sz="2600" dirty="0"/>
              <a:t>(BC)A</a:t>
            </a:r>
          </a:p>
          <a:p>
            <a:pPr lvl="1"/>
            <a:r>
              <a:rPr lang="en-US" sz="2600" dirty="0"/>
              <a:t>(CA)B</a:t>
            </a:r>
          </a:p>
          <a:p>
            <a:pPr lvl="1"/>
            <a:r>
              <a:rPr lang="en-US" sz="2600" dirty="0"/>
              <a:t>(CB)A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51E066-9D9E-3B4B-8A27-8A0384E8371D}"/>
              </a:ext>
            </a:extLst>
          </p:cNvPr>
          <p:cNvGrpSpPr/>
          <p:nvPr/>
        </p:nvGrpSpPr>
        <p:grpSpPr>
          <a:xfrm>
            <a:off x="5057501" y="2755725"/>
            <a:ext cx="3451674" cy="1107456"/>
            <a:chOff x="5171348" y="2759938"/>
            <a:chExt cx="3451674" cy="110745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88D0CFC-64D4-FF43-ABB4-573C74092052}"/>
                </a:ext>
              </a:extLst>
            </p:cNvPr>
            <p:cNvGrpSpPr/>
            <p:nvPr/>
          </p:nvGrpSpPr>
          <p:grpSpPr>
            <a:xfrm>
              <a:off x="7141013" y="2799654"/>
              <a:ext cx="1482009" cy="1067740"/>
              <a:chOff x="7229402" y="2698076"/>
              <a:chExt cx="1482009" cy="106774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31FCA8-B942-4845-9E91-DC81F0218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0400" y="3048525"/>
                <a:ext cx="91478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latin typeface="Arial" panose="020B0604020202020204" pitchFamily="34" charset="0"/>
                  </a:rPr>
                  <a:t>⨝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B60914-B7E5-9442-B24A-495146F8A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12998" y="2698076"/>
                <a:ext cx="91478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latin typeface="Arial" panose="020B0604020202020204" pitchFamily="34" charset="0"/>
                  </a:rPr>
                  <a:t>⨝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59459-BBE8-DB42-A441-B3EEB92529E4}"/>
                  </a:ext>
                </a:extLst>
              </p:cNvPr>
              <p:cNvSpPr txBox="1"/>
              <p:nvPr/>
            </p:nvSpPr>
            <p:spPr>
              <a:xfrm>
                <a:off x="7229402" y="3352469"/>
                <a:ext cx="31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BC44D4-62B0-7840-9EF2-B413DB877235}"/>
                  </a:ext>
                </a:extLst>
              </p:cNvPr>
              <p:cNvSpPr txBox="1"/>
              <p:nvPr/>
            </p:nvSpPr>
            <p:spPr>
              <a:xfrm>
                <a:off x="8395033" y="3033993"/>
                <a:ext cx="31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981C6-A875-7B47-84BB-80AA323A7F1D}"/>
                  </a:ext>
                </a:extLst>
              </p:cNvPr>
              <p:cNvSpPr txBox="1"/>
              <p:nvPr/>
            </p:nvSpPr>
            <p:spPr>
              <a:xfrm flipH="1">
                <a:off x="8022996" y="3396484"/>
                <a:ext cx="11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139E08C-8ABE-C744-9190-4C19BD4A5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3858" y="3294746"/>
                <a:ext cx="189539" cy="18466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87C7FAD-E9F9-B645-8130-93AC93FD49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94806" y="3273373"/>
                <a:ext cx="209397" cy="22832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BF9B94C-14F5-C948-BE2E-E51F079DBF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3488" y="2977342"/>
                <a:ext cx="189539" cy="18466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B4BE8CE-0F37-A54C-A651-0733AFA9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04935" y="2919830"/>
                <a:ext cx="209397" cy="22832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CC5B9F0-6446-184E-8BC7-0545B3BDF62A}"/>
                </a:ext>
              </a:extLst>
            </p:cNvPr>
            <p:cNvGrpSpPr/>
            <p:nvPr/>
          </p:nvGrpSpPr>
          <p:grpSpPr>
            <a:xfrm>
              <a:off x="5171348" y="2759938"/>
              <a:ext cx="1420704" cy="1086919"/>
              <a:chOff x="5836515" y="2905629"/>
              <a:chExt cx="1420704" cy="1086919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A21DA4-5993-3846-A554-649E683B9B7C}"/>
                  </a:ext>
                </a:extLst>
              </p:cNvPr>
              <p:cNvSpPr txBox="1"/>
              <p:nvPr/>
            </p:nvSpPr>
            <p:spPr>
              <a:xfrm>
                <a:off x="6904035" y="3623216"/>
                <a:ext cx="31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D8C49EB-5BB7-E54A-BC7F-5AFCA5352A4C}"/>
                  </a:ext>
                </a:extLst>
              </p:cNvPr>
              <p:cNvGrpSpPr/>
              <p:nvPr/>
            </p:nvGrpSpPr>
            <p:grpSpPr>
              <a:xfrm>
                <a:off x="5836515" y="2905629"/>
                <a:ext cx="1420704" cy="1086919"/>
                <a:chOff x="5836515" y="2905629"/>
                <a:chExt cx="1420704" cy="1086919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437473D-7E52-1D4E-A2ED-AC9376FF17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42432" y="3299690"/>
                  <a:ext cx="9147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dirty="0">
                      <a:latin typeface="Arial" panose="020B0604020202020204" pitchFamily="34" charset="0"/>
                    </a:rPr>
                    <a:t>⨝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8ABDF090-6063-A84A-B1ED-7894113F1BE9}"/>
                    </a:ext>
                  </a:extLst>
                </p:cNvPr>
                <p:cNvGrpSpPr/>
                <p:nvPr/>
              </p:nvGrpSpPr>
              <p:grpSpPr>
                <a:xfrm>
                  <a:off x="5836515" y="2905629"/>
                  <a:ext cx="1216248" cy="1086919"/>
                  <a:chOff x="5836515" y="2905629"/>
                  <a:chExt cx="1216248" cy="1086919"/>
                </a:xfrm>
              </p:grpSpPr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16F7A14-50D4-5B4C-B908-0DC6A0AF2E7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28220" y="2905629"/>
                    <a:ext cx="914787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000" dirty="0">
                        <a:latin typeface="Arial" panose="020B0604020202020204" pitchFamily="34" charset="0"/>
                      </a:rPr>
                      <a:t>⨝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5D01ACB-0D42-F647-9AF3-3A6F3109FBC4}"/>
                      </a:ext>
                    </a:extLst>
                  </p:cNvPr>
                  <p:cNvSpPr txBox="1"/>
                  <p:nvPr/>
                </p:nvSpPr>
                <p:spPr>
                  <a:xfrm>
                    <a:off x="5836515" y="3132367"/>
                    <a:ext cx="3163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D428913-4D94-524D-BA9A-E347BCA8CB8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353341" y="3623216"/>
                    <a:ext cx="1171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</a:p>
                </p:txBody>
              </p: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EE00C90-C111-7948-8D46-FCAD1BEA48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55288" y="3110080"/>
                    <a:ext cx="189539" cy="184666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40BF06EB-3DAF-744F-AA3A-A48C23208A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540200" y="3127896"/>
                    <a:ext cx="231835" cy="224165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B51C3BAB-5716-2A46-A55D-15FBA0F198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81440" y="3515134"/>
                    <a:ext cx="189539" cy="184666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EABB827-E86B-7A4C-8710-A88FEC6CB7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906265" y="3515134"/>
                    <a:ext cx="146498" cy="178617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E6EEFDE-BAD8-2C46-B640-2C9BE1BCD3E2}"/>
                </a:ext>
              </a:extLst>
            </p:cNvPr>
            <p:cNvSpPr txBox="1"/>
            <p:nvPr/>
          </p:nvSpPr>
          <p:spPr>
            <a:xfrm>
              <a:off x="6658097" y="3021704"/>
              <a:ext cx="377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47BE0587-D862-BC45-BE3B-C1B45F317F50}"/>
              </a:ext>
            </a:extLst>
          </p:cNvPr>
          <p:cNvSpPr txBox="1"/>
          <p:nvPr/>
        </p:nvSpPr>
        <p:spPr>
          <a:xfrm>
            <a:off x="2367620" y="5939393"/>
            <a:ext cx="220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orderings!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CAED0A-463D-5445-9D7F-98502DA1D047}"/>
                  </a:ext>
                </a:extLst>
              </p:cNvPr>
              <p:cNvSpPr txBox="1"/>
              <p:nvPr/>
            </p:nvSpPr>
            <p:spPr>
              <a:xfrm>
                <a:off x="4393354" y="4071881"/>
                <a:ext cx="4681728" cy="2570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 ×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𝑝𝑙𝑎𝑛𝑠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𝑜𝑟𝑑𝑒𝑟𝑖𝑛𝑔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𝑛𝑢𝑚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𝑝𝑙𝑎𝑛𝑠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𝑜𝑟𝑑𝑒𝑟𝑖𝑛𝑔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2!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4−2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3!=12</m:t>
                      </m:r>
                    </m:oMath>
                  </m:oMathPara>
                </a14:m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CAED0A-463D-5445-9D7F-98502DA1D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354" y="4071881"/>
                <a:ext cx="4681728" cy="2570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337CC0F9-7781-8341-B53F-FA64CA367236}"/>
              </a:ext>
            </a:extLst>
          </p:cNvPr>
          <p:cNvSpPr/>
          <p:nvPr/>
        </p:nvSpPr>
        <p:spPr>
          <a:xfrm>
            <a:off x="-35344" y="6517425"/>
            <a:ext cx="8131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* The Art of Computer Programming, Volume 4A, page 440-450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2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6377-9670-844A-AB22-3AE3FC43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E5FE-924B-BD46-B409-34875F565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I have 3 tables, A ⨝ B ⨝ C</a:t>
            </a:r>
          </a:p>
          <a:p>
            <a:pPr lvl="1"/>
            <a:r>
              <a:rPr lang="en-US" dirty="0"/>
              <a:t>Predicates between all 3 (no cross products)</a:t>
            </a:r>
          </a:p>
          <a:p>
            <a:r>
              <a:rPr lang="en-US" dirty="0"/>
              <a:t>How many orderings?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ABC</a:t>
            </a:r>
          </a:p>
          <a:p>
            <a:pPr marL="457200" lvl="1" indent="0">
              <a:buNone/>
            </a:pPr>
            <a:r>
              <a:rPr lang="en-US" dirty="0"/>
              <a:t>ACB</a:t>
            </a:r>
          </a:p>
          <a:p>
            <a:pPr marL="457200" lvl="1" indent="0">
              <a:buNone/>
            </a:pPr>
            <a:r>
              <a:rPr lang="en-US" dirty="0"/>
              <a:t>BAC</a:t>
            </a:r>
          </a:p>
          <a:p>
            <a:pPr marL="457200" lvl="1" indent="0">
              <a:buNone/>
            </a:pPr>
            <a:r>
              <a:rPr lang="en-US" dirty="0"/>
              <a:t>BCA</a:t>
            </a:r>
          </a:p>
          <a:p>
            <a:pPr marL="457200" lvl="1" indent="0">
              <a:buNone/>
            </a:pPr>
            <a:r>
              <a:rPr lang="en-US" dirty="0"/>
              <a:t>CAB</a:t>
            </a:r>
          </a:p>
          <a:p>
            <a:pPr marL="457200" lvl="1" indent="0">
              <a:buNone/>
            </a:pPr>
            <a:r>
              <a:rPr lang="en-US" dirty="0"/>
              <a:t>CBA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12A675-F113-F842-B997-754ED665BC6F}"/>
              </a:ext>
            </a:extLst>
          </p:cNvPr>
          <p:cNvSpPr/>
          <p:nvPr/>
        </p:nvSpPr>
        <p:spPr>
          <a:xfrm>
            <a:off x="1599105" y="3263586"/>
            <a:ext cx="15419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600" dirty="0"/>
              <a:t>A(BC)</a:t>
            </a:r>
          </a:p>
          <a:p>
            <a:pPr lvl="1"/>
            <a:r>
              <a:rPr lang="en-US" sz="2600" dirty="0"/>
              <a:t>A(CB)</a:t>
            </a:r>
          </a:p>
          <a:p>
            <a:pPr lvl="1"/>
            <a:r>
              <a:rPr lang="en-US" sz="2600" dirty="0"/>
              <a:t>B(AC)</a:t>
            </a:r>
          </a:p>
          <a:p>
            <a:pPr lvl="1"/>
            <a:r>
              <a:rPr lang="en-US" sz="2600" dirty="0"/>
              <a:t>B(CA)</a:t>
            </a:r>
          </a:p>
          <a:p>
            <a:pPr lvl="1"/>
            <a:r>
              <a:rPr lang="en-US" sz="2600" dirty="0"/>
              <a:t>C(AB)</a:t>
            </a:r>
          </a:p>
          <a:p>
            <a:pPr lvl="1"/>
            <a:r>
              <a:rPr lang="en-US" sz="2600" dirty="0"/>
              <a:t>C(BA)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A8D26E-002D-714F-890D-120EDD52E91B}"/>
              </a:ext>
            </a:extLst>
          </p:cNvPr>
          <p:cNvSpPr/>
          <p:nvPr/>
        </p:nvSpPr>
        <p:spPr>
          <a:xfrm>
            <a:off x="2841340" y="3263586"/>
            <a:ext cx="152102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600" dirty="0"/>
              <a:t>(AB)C</a:t>
            </a:r>
          </a:p>
          <a:p>
            <a:pPr lvl="1"/>
            <a:r>
              <a:rPr lang="en-US" sz="2600" dirty="0"/>
              <a:t>(AC)B</a:t>
            </a:r>
          </a:p>
          <a:p>
            <a:pPr lvl="1"/>
            <a:r>
              <a:rPr lang="en-US" sz="2600" dirty="0"/>
              <a:t>(BA)C</a:t>
            </a:r>
          </a:p>
          <a:p>
            <a:pPr lvl="1"/>
            <a:r>
              <a:rPr lang="en-US" sz="2600" dirty="0"/>
              <a:t>(BC)A</a:t>
            </a:r>
          </a:p>
          <a:p>
            <a:pPr lvl="1"/>
            <a:r>
              <a:rPr lang="en-US" sz="2600" dirty="0"/>
              <a:t>(CA)B</a:t>
            </a:r>
          </a:p>
          <a:p>
            <a:pPr lvl="1"/>
            <a:r>
              <a:rPr lang="en-US" sz="2600" dirty="0"/>
              <a:t>(CB)A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A51E066-9D9E-3B4B-8A27-8A0384E8371D}"/>
              </a:ext>
            </a:extLst>
          </p:cNvPr>
          <p:cNvGrpSpPr/>
          <p:nvPr/>
        </p:nvGrpSpPr>
        <p:grpSpPr>
          <a:xfrm>
            <a:off x="5057501" y="2755725"/>
            <a:ext cx="3451674" cy="1107456"/>
            <a:chOff x="5171348" y="2759938"/>
            <a:chExt cx="3451674" cy="110745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88D0CFC-64D4-FF43-ABB4-573C74092052}"/>
                </a:ext>
              </a:extLst>
            </p:cNvPr>
            <p:cNvGrpSpPr/>
            <p:nvPr/>
          </p:nvGrpSpPr>
          <p:grpSpPr>
            <a:xfrm>
              <a:off x="7141013" y="2799654"/>
              <a:ext cx="1482009" cy="1067740"/>
              <a:chOff x="7229402" y="2698076"/>
              <a:chExt cx="1482009" cy="106774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31FCA8-B942-4845-9E91-DC81F0218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00400" y="3048525"/>
                <a:ext cx="91478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latin typeface="Arial" panose="020B0604020202020204" pitchFamily="34" charset="0"/>
                  </a:rPr>
                  <a:t>⨝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B60914-B7E5-9442-B24A-495146F8AC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12998" y="2698076"/>
                <a:ext cx="914787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32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8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kumimoji="1" sz="24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kumimoji="1" sz="2000">
                    <a:solidFill>
                      <a:schemeClr val="tx1"/>
                    </a:solidFill>
                    <a:latin typeface="Calibri" panose="020F050202020403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>
                    <a:latin typeface="Arial" panose="020B0604020202020204" pitchFamily="34" charset="0"/>
                  </a:rPr>
                  <a:t>⨝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E59459-BBE8-DB42-A441-B3EEB92529E4}"/>
                  </a:ext>
                </a:extLst>
              </p:cNvPr>
              <p:cNvSpPr txBox="1"/>
              <p:nvPr/>
            </p:nvSpPr>
            <p:spPr>
              <a:xfrm>
                <a:off x="7229402" y="3352469"/>
                <a:ext cx="31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BC44D4-62B0-7840-9EF2-B413DB877235}"/>
                  </a:ext>
                </a:extLst>
              </p:cNvPr>
              <p:cNvSpPr txBox="1"/>
              <p:nvPr/>
            </p:nvSpPr>
            <p:spPr>
              <a:xfrm>
                <a:off x="8395033" y="3033993"/>
                <a:ext cx="31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6981C6-A875-7B47-84BB-80AA323A7F1D}"/>
                  </a:ext>
                </a:extLst>
              </p:cNvPr>
              <p:cNvSpPr txBox="1"/>
              <p:nvPr/>
            </p:nvSpPr>
            <p:spPr>
              <a:xfrm flipH="1">
                <a:off x="8022996" y="3396484"/>
                <a:ext cx="117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139E08C-8ABE-C744-9190-4C19BD4A5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3858" y="3294746"/>
                <a:ext cx="189539" cy="18466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87C7FAD-E9F9-B645-8130-93AC93FD49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94806" y="3273373"/>
                <a:ext cx="209397" cy="22832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BF9B94C-14F5-C948-BE2E-E51F079DBF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3488" y="2977342"/>
                <a:ext cx="189539" cy="18466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B4BE8CE-0F37-A54C-A651-0733AFA9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04935" y="2919830"/>
                <a:ext cx="209397" cy="228326"/>
              </a:xfrm>
              <a:prstGeom prst="line">
                <a:avLst/>
              </a:prstGeom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CC5B9F0-6446-184E-8BC7-0545B3BDF62A}"/>
                </a:ext>
              </a:extLst>
            </p:cNvPr>
            <p:cNvGrpSpPr/>
            <p:nvPr/>
          </p:nvGrpSpPr>
          <p:grpSpPr>
            <a:xfrm>
              <a:off x="5171348" y="2759938"/>
              <a:ext cx="1420704" cy="1086919"/>
              <a:chOff x="5836515" y="2905629"/>
              <a:chExt cx="1420704" cy="1086919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DA21DA4-5993-3846-A554-649E683B9B7C}"/>
                  </a:ext>
                </a:extLst>
              </p:cNvPr>
              <p:cNvSpPr txBox="1"/>
              <p:nvPr/>
            </p:nvSpPr>
            <p:spPr>
              <a:xfrm>
                <a:off x="6904035" y="3623216"/>
                <a:ext cx="316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7D8C49EB-5BB7-E54A-BC7F-5AFCA5352A4C}"/>
                  </a:ext>
                </a:extLst>
              </p:cNvPr>
              <p:cNvGrpSpPr/>
              <p:nvPr/>
            </p:nvGrpSpPr>
            <p:grpSpPr>
              <a:xfrm>
                <a:off x="5836515" y="2905629"/>
                <a:ext cx="1420704" cy="1086919"/>
                <a:chOff x="5836515" y="2905629"/>
                <a:chExt cx="1420704" cy="1086919"/>
              </a:xfrm>
            </p:grpSpPr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437473D-7E52-1D4E-A2ED-AC9376FF17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42432" y="3299690"/>
                  <a:ext cx="914787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kumimoji="1"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kumimoji="1"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kumimoji="1"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defTabSz="4572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kumimoji="1"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2000" dirty="0">
                      <a:latin typeface="Arial" panose="020B0604020202020204" pitchFamily="34" charset="0"/>
                    </a:rPr>
                    <a:t>⨝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8ABDF090-6063-A84A-B1ED-7894113F1BE9}"/>
                    </a:ext>
                  </a:extLst>
                </p:cNvPr>
                <p:cNvGrpSpPr/>
                <p:nvPr/>
              </p:nvGrpSpPr>
              <p:grpSpPr>
                <a:xfrm>
                  <a:off x="5836515" y="2905629"/>
                  <a:ext cx="1216248" cy="1086919"/>
                  <a:chOff x="5836515" y="2905629"/>
                  <a:chExt cx="1216248" cy="1086919"/>
                </a:xfrm>
              </p:grpSpPr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16F7A14-50D4-5B4C-B908-0DC6A0AF2E7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28220" y="2905629"/>
                    <a:ext cx="914787" cy="3077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0" tIns="0" rIns="0" bIns="0"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kumimoji="1" sz="32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kumimoji="1" sz="28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kumimoji="1" sz="24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defTabSz="4572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kumimoji="1" sz="200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2000" dirty="0">
                        <a:latin typeface="Arial" panose="020B0604020202020204" pitchFamily="34" charset="0"/>
                      </a:rPr>
                      <a:t>⨝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5D01ACB-0D42-F647-9AF3-3A6F3109FBC4}"/>
                      </a:ext>
                    </a:extLst>
                  </p:cNvPr>
                  <p:cNvSpPr txBox="1"/>
                  <p:nvPr/>
                </p:nvSpPr>
                <p:spPr>
                  <a:xfrm>
                    <a:off x="5836515" y="3132367"/>
                    <a:ext cx="31637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7D428913-4D94-524D-BA9A-E347BCA8CB85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353341" y="3623216"/>
                    <a:ext cx="1171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</a:p>
                </p:txBody>
              </p: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EEE00C90-C111-7948-8D46-FCAD1BEA48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55288" y="3110080"/>
                    <a:ext cx="189539" cy="184666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40BF06EB-3DAF-744F-AA3A-A48C23208A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540200" y="3127896"/>
                    <a:ext cx="231835" cy="224165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B51C3BAB-5716-2A46-A55D-15FBA0F198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81440" y="3515134"/>
                    <a:ext cx="189539" cy="184666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EABB827-E86B-7A4C-8710-A88FEC6CB7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6906265" y="3515134"/>
                    <a:ext cx="146498" cy="178617"/>
                  </a:xfrm>
                  <a:prstGeom prst="line">
                    <a:avLst/>
                  </a:prstGeom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E6EEFDE-BAD8-2C46-B640-2C9BE1BCD3E2}"/>
                </a:ext>
              </a:extLst>
            </p:cNvPr>
            <p:cNvSpPr txBox="1"/>
            <p:nvPr/>
          </p:nvSpPr>
          <p:spPr>
            <a:xfrm>
              <a:off x="6658097" y="3021704"/>
              <a:ext cx="377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vs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EE08012-E580-FA44-AB35-FC85E2746566}"/>
              </a:ext>
            </a:extLst>
          </p:cNvPr>
          <p:cNvSpPr txBox="1"/>
          <p:nvPr/>
        </p:nvSpPr>
        <p:spPr>
          <a:xfrm>
            <a:off x="4864607" y="3863181"/>
            <a:ext cx="173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 plan is not left deep!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A7A2B-73EC-4848-9A28-162A80FC1610}"/>
              </a:ext>
            </a:extLst>
          </p:cNvPr>
          <p:cNvSpPr txBox="1"/>
          <p:nvPr/>
        </p:nvSpPr>
        <p:spPr>
          <a:xfrm>
            <a:off x="4864607" y="4623618"/>
            <a:ext cx="3670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Left deep plans are all of the form (…(((AB)C)D)E)…)</a:t>
            </a:r>
          </a:p>
          <a:p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6B5988-717E-854E-80FF-15FD4D99E4AB}"/>
              </a:ext>
            </a:extLst>
          </p:cNvPr>
          <p:cNvSpPr/>
          <p:nvPr/>
        </p:nvSpPr>
        <p:spPr>
          <a:xfrm>
            <a:off x="4781638" y="5528140"/>
            <a:ext cx="236686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n! left deep plans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10! = 3.6 M 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15! = 1.3 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E8217B-ACCD-CB44-97F9-ADCF5450396D}"/>
              </a:ext>
            </a:extLst>
          </p:cNvPr>
          <p:cNvSpPr txBox="1"/>
          <p:nvPr/>
        </p:nvSpPr>
        <p:spPr>
          <a:xfrm>
            <a:off x="7275310" y="5697392"/>
            <a:ext cx="1734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Can we do better?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EA2BA6-A784-6942-A0D8-AE6754F3BEF2}"/>
              </a:ext>
            </a:extLst>
          </p:cNvPr>
          <p:cNvSpPr txBox="1"/>
          <p:nvPr/>
        </p:nvSpPr>
        <p:spPr>
          <a:xfrm>
            <a:off x="1028152" y="5904096"/>
            <a:ext cx="114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421722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6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9E61B-CCFB-B745-8E58-9ABB31C1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AA621-06E7-E744-B120-4D2B6759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Idea</a:t>
            </a:r>
            <a:r>
              <a:rPr lang="en-US" dirty="0"/>
              <a:t>: compute the best way to join each sub-plan, from smallest to largest</a:t>
            </a:r>
          </a:p>
          <a:p>
            <a:pPr lvl="1"/>
            <a:r>
              <a:rPr lang="en-US" dirty="0"/>
              <a:t>Don’t need to reconsider subplans in larger plans</a:t>
            </a:r>
          </a:p>
          <a:p>
            <a:r>
              <a:rPr lang="en-US" dirty="0"/>
              <a:t>For example, if the best way to join ABC is (AC)B, that will always be the best way to join ABC, whenever</a:t>
            </a:r>
            <a:r>
              <a:rPr lang="en-US" baseline="30000" dirty="0"/>
              <a:t>*</a:t>
            </a:r>
            <a:r>
              <a:rPr lang="en-US" dirty="0"/>
              <a:t> these three relations occur as a part of a subplan.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</a:t>
            </a:r>
            <a:r>
              <a:rPr lang="en-US" i="1" dirty="0"/>
              <a:t>Except when considering interesting orders</a:t>
            </a:r>
          </a:p>
        </p:txBody>
      </p:sp>
    </p:spTree>
    <p:extLst>
      <p:ext uri="{BB962C8B-B14F-4D97-AF65-F5344CB8AC3E}">
        <p14:creationId xmlns:p14="http://schemas.microsoft.com/office/powerpoint/2010/main" val="1782136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F569-A500-6C4A-AF2F-41D3A428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BFA7-40B8-304D-9DF4-29F222157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28" y="1166018"/>
            <a:ext cx="8787161" cy="5602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>
                <a:latin typeface="+mj-lt"/>
              </a:rPr>
              <a:t>explain select * from  emp  join kids using (</a:t>
            </a:r>
            <a:r>
              <a:rPr lang="en-US" sz="1600" i="1" dirty="0" err="1">
                <a:latin typeface="+mj-lt"/>
              </a:rPr>
              <a:t>eno</a:t>
            </a:r>
            <a:r>
              <a:rPr lang="en-US" sz="1600" i="1" dirty="0">
                <a:latin typeface="+mj-lt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Hash Join  (cost=347292.59..498019.60 rows=3000001 width=36)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   Hash Cond: (</a:t>
            </a:r>
            <a:r>
              <a:rPr lang="en-US" sz="1600" dirty="0" err="1">
                <a:solidFill>
                  <a:srgbClr val="FF0000"/>
                </a:solidFill>
                <a:latin typeface="+mj-lt"/>
              </a:rPr>
              <a:t>kids.eno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+mj-lt"/>
              </a:rPr>
              <a:t>emp.eno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   -&gt;  Seq Scan on kids  (cost=0.00..49099.01 rows=3000001 width=18)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   -&gt;  Hash  (cost=163696.15..163696.15 rows=10000115 width=22)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         -&gt;  Seq Scan on emp  (cost=0.00..163696.15 rows=10000115 width=22)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i="1" dirty="0">
                <a:latin typeface="+mj-lt"/>
              </a:rPr>
              <a:t>explain select * from dept join emp using(</a:t>
            </a:r>
            <a:r>
              <a:rPr lang="en-US" sz="1600" i="1" dirty="0" err="1">
                <a:latin typeface="+mj-lt"/>
              </a:rPr>
              <a:t>dno</a:t>
            </a:r>
            <a:r>
              <a:rPr lang="en-US" sz="1600" i="1" dirty="0">
                <a:latin typeface="+mj-lt"/>
              </a:rPr>
              <a:t>) join kids using (</a:t>
            </a:r>
            <a:r>
              <a:rPr lang="en-US" sz="1600" i="1" dirty="0" err="1">
                <a:latin typeface="+mj-lt"/>
              </a:rPr>
              <a:t>eno</a:t>
            </a:r>
            <a:r>
              <a:rPr lang="en-US" sz="1600" i="1" dirty="0">
                <a:latin typeface="+mj-lt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Hash Join  (cost=350376.61..556245.96 rows=3000001 width=40)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Hash Cond: (</a:t>
            </a:r>
            <a:r>
              <a:rPr lang="en-US" sz="1600" dirty="0" err="1">
                <a:latin typeface="+mj-lt"/>
              </a:rPr>
              <a:t>emp.dno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dept.dno</a:t>
            </a:r>
            <a:r>
              <a:rPr lang="en-US" sz="1600" dirty="0"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   -&gt;  Hash Join  (cost=347292.59..498019.60 rows=3000001 width=36)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         Hash Cond: (</a:t>
            </a:r>
            <a:r>
              <a:rPr lang="en-US" sz="1600" dirty="0" err="1">
                <a:solidFill>
                  <a:srgbClr val="FF0000"/>
                </a:solidFill>
                <a:latin typeface="+mj-lt"/>
              </a:rPr>
              <a:t>kids.eno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+mj-lt"/>
              </a:rPr>
              <a:t>emp.eno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         -&gt;  Seq Scan on kids  (cost=0.00..49099.01 rows=3000001 width=18)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         -&gt;  Hash  (cost=163696.15..163696.15 rows=10000115 width=22)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  <a:latin typeface="+mj-lt"/>
              </a:rPr>
              <a:t>               -&gt;  Seq Scan on emp  (cost=0.00..163696.15 rows=10000115 width=22)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-&gt;  Hash  (cost=1443.01..1443.01 rows=100001 width=8)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     -&gt;  Seq Scan on dept  (cost=0.00..1443.01 rows=100001 width=8)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A27758E-981C-8140-A503-17666B598CFC}"/>
              </a:ext>
            </a:extLst>
          </p:cNvPr>
          <p:cNvSpPr/>
          <p:nvPr/>
        </p:nvSpPr>
        <p:spPr>
          <a:xfrm>
            <a:off x="6768790" y="1761893"/>
            <a:ext cx="446049" cy="14496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38BEED-31CD-C547-9D40-409E0FE80072}"/>
              </a:ext>
            </a:extLst>
          </p:cNvPr>
          <p:cNvSpPr/>
          <p:nvPr/>
        </p:nvSpPr>
        <p:spPr>
          <a:xfrm>
            <a:off x="6876586" y="4724400"/>
            <a:ext cx="446049" cy="144965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774D678D-89DE-B84C-A1E8-25DB3AA7BC8D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5787484" y="3914077"/>
            <a:ext cx="2962507" cy="107796"/>
          </a:xfrm>
          <a:prstGeom prst="bentConnector4">
            <a:avLst>
              <a:gd name="adj1" fmla="val 126"/>
              <a:gd name="adj2" fmla="val 839649"/>
            </a:avLst>
          </a:prstGeom>
          <a:ln w="15875">
            <a:headEnd type="stealth" w="lg" len="lg"/>
            <a:tailEnd type="stealth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F30194D-C8A8-9642-8E18-D9C63EDD2D7D}"/>
              </a:ext>
            </a:extLst>
          </p:cNvPr>
          <p:cNvSpPr txBox="1"/>
          <p:nvPr/>
        </p:nvSpPr>
        <p:spPr>
          <a:xfrm>
            <a:off x="7099610" y="3676405"/>
            <a:ext cx="1810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Identical subplans</a:t>
            </a:r>
          </a:p>
        </p:txBody>
      </p:sp>
    </p:spTree>
    <p:extLst>
      <p:ext uri="{BB962C8B-B14F-4D97-AF65-F5344CB8AC3E}">
        <p14:creationId xmlns:p14="http://schemas.microsoft.com/office/powerpoint/2010/main" val="41625937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1971"/>
            <a:ext cx="9212943" cy="4525963"/>
          </a:xfrm>
        </p:spPr>
        <p:txBody>
          <a:bodyPr>
            <a:noAutofit/>
          </a:bodyPr>
          <a:lstStyle/>
          <a:p>
            <a:r>
              <a:rPr lang="en-US" sz="2400" b="1" dirty="0"/>
              <a:t>algorithm</a:t>
            </a:r>
            <a:r>
              <a:rPr lang="en-US" sz="2400" dirty="0"/>
              <a:t>:  compute optimal way to generate every sub-join: </a:t>
            </a:r>
          </a:p>
          <a:p>
            <a:pPr marL="0" indent="0" algn="ctr">
              <a:buNone/>
            </a:pPr>
            <a:r>
              <a:rPr lang="en-US" sz="2400" dirty="0"/>
              <a:t>size 1, size 2, ... n (in that order) </a:t>
            </a:r>
          </a:p>
          <a:p>
            <a:pPr marL="0" indent="0">
              <a:buNone/>
            </a:pPr>
            <a:r>
              <a:rPr lang="en-US" sz="2400" dirty="0"/>
              <a:t>e.g. {A}, {B}, {C}, {AB}, {AC}, {BC}, {ABC}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set of relations to join</a:t>
            </a:r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{1...|R|}:</a:t>
            </a:r>
          </a:p>
          <a:p>
            <a:pPr marL="0" indent="0">
              <a:buNone/>
            </a:pPr>
            <a:r>
              <a:rPr lang="en-US" sz="2400" dirty="0"/>
              <a:t>	for S in {all length </a:t>
            </a:r>
            <a:r>
              <a:rPr lang="en-US" sz="2400" dirty="0" err="1"/>
              <a:t>i</a:t>
            </a:r>
            <a:r>
              <a:rPr lang="en-US" sz="2400" dirty="0"/>
              <a:t> subsets of R}: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optjoin</a:t>
            </a:r>
            <a:r>
              <a:rPr lang="en-US" sz="2400" dirty="0"/>
              <a:t>(S) = a join (S-a), where a is the relation that minimizes:</a:t>
            </a:r>
          </a:p>
          <a:p>
            <a:pPr marL="0" indent="0">
              <a:buNone/>
            </a:pPr>
            <a:r>
              <a:rPr lang="en-US" sz="2400" dirty="0"/>
              <a:t>			cost(</a:t>
            </a:r>
            <a:r>
              <a:rPr lang="en-US" sz="2400" dirty="0" err="1"/>
              <a:t>optjoin</a:t>
            </a:r>
            <a:r>
              <a:rPr lang="en-US" sz="2400" dirty="0"/>
              <a:t>(S-a)) + </a:t>
            </a:r>
          </a:p>
          <a:p>
            <a:pPr marL="0" indent="0">
              <a:buNone/>
            </a:pPr>
            <a:r>
              <a:rPr lang="en-US" sz="2400" dirty="0"/>
              <a:t>			min. cost to join (S-a) to a + </a:t>
            </a:r>
          </a:p>
          <a:p>
            <a:pPr marL="0" indent="0">
              <a:buNone/>
            </a:pPr>
            <a:r>
              <a:rPr lang="en-US" sz="2400" dirty="0"/>
              <a:t>			min. access cost for a</a:t>
            </a:r>
          </a:p>
          <a:p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1360714" y="5210304"/>
            <a:ext cx="5939407" cy="377696"/>
            <a:chOff x="1360714" y="5210304"/>
            <a:chExt cx="5939407" cy="377696"/>
          </a:xfrm>
        </p:grpSpPr>
        <p:sp>
          <p:nvSpPr>
            <p:cNvPr id="4" name="Rectangle 3"/>
            <p:cNvSpPr/>
            <p:nvPr/>
          </p:nvSpPr>
          <p:spPr>
            <a:xfrm>
              <a:off x="1360714" y="5243286"/>
              <a:ext cx="2503715" cy="344714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62265" y="5210304"/>
              <a:ext cx="2937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Cached in previous iteration!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974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Selinger Algorithm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03552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 </a:t>
            </a:r>
            <a:r>
              <a:rPr lang="en-US" sz="2400" dirty="0">
                <a:sym typeface="Wingdings"/>
              </a:rPr>
              <a:t></a:t>
            </a:r>
            <a:r>
              <a:rPr lang="en-US" sz="2400" dirty="0"/>
              <a:t>set of relations to join</a:t>
            </a:r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{1...|R|}:</a:t>
            </a:r>
          </a:p>
          <a:p>
            <a:pPr marL="0" indent="0">
              <a:buNone/>
            </a:pPr>
            <a:r>
              <a:rPr lang="en-US" sz="2400" dirty="0"/>
              <a:t>	for S in {all length </a:t>
            </a:r>
            <a:r>
              <a:rPr lang="en-US" sz="2400" dirty="0" err="1"/>
              <a:t>i</a:t>
            </a:r>
            <a:r>
              <a:rPr lang="en-US" sz="2400" dirty="0"/>
              <a:t> subsets of R}: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optcost</a:t>
            </a:r>
            <a:r>
              <a:rPr lang="en-US" sz="2400" baseline="-25000" dirty="0" err="1"/>
              <a:t>s</a:t>
            </a:r>
            <a:r>
              <a:rPr lang="en-US" sz="2400" dirty="0"/>
              <a:t> = ∞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optjoin</a:t>
            </a:r>
            <a:r>
              <a:rPr lang="en-US" sz="2400" baseline="-25000" dirty="0" err="1"/>
              <a:t>S</a:t>
            </a:r>
            <a:r>
              <a:rPr lang="en-US" sz="2400" dirty="0"/>
              <a:t> = </a:t>
            </a:r>
            <a:r>
              <a:rPr lang="en-US" sz="2400" dirty="0" err="1"/>
              <a:t>ø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for a in S:  //a is a relation</a:t>
            </a:r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lang="en-US" sz="2400" dirty="0" err="1"/>
              <a:t>c</a:t>
            </a:r>
            <a:r>
              <a:rPr lang="en-US" sz="2400" baseline="-25000" dirty="0" err="1"/>
              <a:t>sa</a:t>
            </a:r>
            <a:r>
              <a:rPr lang="en-US" sz="2400" dirty="0"/>
              <a:t> =  </a:t>
            </a:r>
            <a:r>
              <a:rPr lang="en-US" sz="2400" dirty="0" err="1"/>
              <a:t>optcost</a:t>
            </a:r>
            <a:r>
              <a:rPr lang="en-US" sz="2400" baseline="-25000" dirty="0" err="1"/>
              <a:t>s</a:t>
            </a:r>
            <a:r>
              <a:rPr lang="en-US" sz="2400" baseline="-25000" dirty="0"/>
              <a:t>-a </a:t>
            </a:r>
            <a:r>
              <a:rPr lang="en-US" sz="2400" dirty="0"/>
              <a:t>+ </a:t>
            </a:r>
          </a:p>
          <a:p>
            <a:pPr marL="0" indent="0">
              <a:buNone/>
            </a:pPr>
            <a:r>
              <a:rPr lang="en-US" sz="2400" dirty="0"/>
              <a:t>				    min. cost to join (S-a) to a + </a:t>
            </a:r>
          </a:p>
          <a:p>
            <a:pPr marL="0" indent="0">
              <a:buNone/>
            </a:pPr>
            <a:r>
              <a:rPr lang="en-US" sz="2400" dirty="0"/>
              <a:t>				    min. access cost for a</a:t>
            </a:r>
          </a:p>
          <a:p>
            <a:pPr marL="0" indent="0">
              <a:buNone/>
            </a:pPr>
            <a:r>
              <a:rPr lang="en-US" sz="2400" dirty="0"/>
              <a:t>			if </a:t>
            </a:r>
            <a:r>
              <a:rPr lang="en-US" sz="2400" dirty="0" err="1"/>
              <a:t>c</a:t>
            </a:r>
            <a:r>
              <a:rPr lang="en-US" sz="2400" baseline="-25000" dirty="0" err="1"/>
              <a:t>sa</a:t>
            </a:r>
            <a:r>
              <a:rPr lang="en-US" sz="2400" dirty="0"/>
              <a:t>  &lt; </a:t>
            </a:r>
            <a:r>
              <a:rPr lang="en-US" sz="2400" dirty="0" err="1"/>
              <a:t>optcost</a:t>
            </a:r>
            <a:r>
              <a:rPr lang="en-US" sz="2400" baseline="-25000" dirty="0" err="1"/>
              <a:t>s</a:t>
            </a:r>
            <a:r>
              <a:rPr lang="en-US" sz="2400" baseline="-25000" dirty="0"/>
              <a:t> 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aseline="-25000" dirty="0"/>
              <a:t>				</a:t>
            </a:r>
            <a:r>
              <a:rPr lang="en-US" sz="2400" dirty="0" err="1"/>
              <a:t>optcost</a:t>
            </a:r>
            <a:r>
              <a:rPr lang="en-US" sz="2400" baseline="-25000" dirty="0" err="1"/>
              <a:t>s</a:t>
            </a:r>
            <a:r>
              <a:rPr lang="en-US" sz="2400" baseline="-25000" dirty="0"/>
              <a:t> </a:t>
            </a:r>
            <a:r>
              <a:rPr lang="en-US" sz="2400" dirty="0"/>
              <a:t>= </a:t>
            </a:r>
            <a:r>
              <a:rPr lang="en-US" sz="2400" dirty="0" err="1"/>
              <a:t>c</a:t>
            </a:r>
            <a:r>
              <a:rPr lang="en-US" sz="2400" baseline="-25000" dirty="0" err="1"/>
              <a:t>sa</a:t>
            </a:r>
            <a:endParaRPr lang="en-US" sz="2400" baseline="-25000" dirty="0"/>
          </a:p>
          <a:p>
            <a:pPr marL="0" indent="0">
              <a:buNone/>
            </a:pPr>
            <a:r>
              <a:rPr lang="en-US" sz="2400" baseline="-25000" dirty="0"/>
              <a:t>				</a:t>
            </a:r>
            <a:r>
              <a:rPr lang="en-US" sz="2400" dirty="0" err="1"/>
              <a:t>optjoin</a:t>
            </a:r>
            <a:r>
              <a:rPr lang="en-US" sz="2400" baseline="-25000" dirty="0" err="1"/>
              <a:t>s</a:t>
            </a:r>
            <a:r>
              <a:rPr lang="en-US" sz="2400" dirty="0"/>
              <a:t> = </a:t>
            </a:r>
            <a:r>
              <a:rPr lang="en-US" sz="2400" dirty="0" err="1"/>
              <a:t>optjoin</a:t>
            </a:r>
            <a:r>
              <a:rPr lang="en-US" sz="2400" dirty="0"/>
              <a:t>(S-a) joined optimally w/ a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2564827" y="3913031"/>
            <a:ext cx="5510315" cy="377696"/>
            <a:chOff x="1360714" y="5210304"/>
            <a:chExt cx="5510315" cy="377696"/>
          </a:xfrm>
        </p:grpSpPr>
        <p:sp>
          <p:nvSpPr>
            <p:cNvPr id="10" name="Rectangle 9"/>
            <p:cNvSpPr/>
            <p:nvPr/>
          </p:nvSpPr>
          <p:spPr>
            <a:xfrm>
              <a:off x="1360714" y="5243286"/>
              <a:ext cx="2503715" cy="344714"/>
            </a:xfrm>
            <a:prstGeom prst="rect">
              <a:avLst/>
            </a:prstGeom>
            <a:noFill/>
            <a:ln w="28575" cmpd="sng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265" y="5210304"/>
              <a:ext cx="2508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Cached in previous step!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947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55648" y="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1686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4 Relations: ABCD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Optjoin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A = best way to access A   </a:t>
            </a:r>
          </a:p>
          <a:p>
            <a:pPr marL="0" indent="0">
              <a:buNone/>
            </a:pPr>
            <a:r>
              <a:rPr lang="en-US" sz="2000" dirty="0"/>
              <a:t>	(e.g., sequential scan, </a:t>
            </a:r>
          </a:p>
          <a:p>
            <a:pPr marL="0" indent="0">
              <a:buNone/>
            </a:pPr>
            <a:r>
              <a:rPr lang="en-US" sz="2000" dirty="0"/>
              <a:t>	or predicate pushdown into index...)</a:t>
            </a:r>
          </a:p>
          <a:p>
            <a:pPr marL="0" indent="0">
              <a:buNone/>
            </a:pPr>
            <a:r>
              <a:rPr lang="en-US" sz="2000" dirty="0"/>
              <a:t>B = "      "           "            " B </a:t>
            </a:r>
          </a:p>
          <a:p>
            <a:pPr marL="0" indent="0">
              <a:buNone/>
            </a:pPr>
            <a:r>
              <a:rPr lang="en-US" sz="2000" dirty="0"/>
              <a:t>C = "      "           "            " C</a:t>
            </a:r>
          </a:p>
          <a:p>
            <a:pPr marL="0" indent="0">
              <a:buNone/>
            </a:pPr>
            <a:r>
              <a:rPr lang="en-US" sz="2000" dirty="0"/>
              <a:t>D = "      "           "            " D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{A,B} = AB or BA </a:t>
            </a:r>
          </a:p>
          <a:p>
            <a:pPr marL="0" indent="0">
              <a:buNone/>
            </a:pPr>
            <a:r>
              <a:rPr lang="en-US" sz="2000" dirty="0"/>
              <a:t>{A,C} = AC or CA </a:t>
            </a:r>
          </a:p>
          <a:p>
            <a:pPr marL="0" indent="0">
              <a:buNone/>
            </a:pPr>
            <a:r>
              <a:rPr lang="en-US" sz="2000" dirty="0"/>
              <a:t>{B,C} = BC or CB </a:t>
            </a:r>
          </a:p>
          <a:p>
            <a:pPr marL="0" indent="0">
              <a:buNone/>
            </a:pPr>
            <a:r>
              <a:rPr lang="en-US" sz="2000" dirty="0"/>
              <a:t>{A,D} </a:t>
            </a:r>
          </a:p>
          <a:p>
            <a:pPr marL="0" indent="0">
              <a:buNone/>
            </a:pPr>
            <a:r>
              <a:rPr lang="en-US" sz="2000" dirty="0"/>
              <a:t>{B,D} </a:t>
            </a:r>
          </a:p>
          <a:p>
            <a:pPr marL="0" indent="0">
              <a:buNone/>
            </a:pPr>
            <a:r>
              <a:rPr lang="en-US" sz="2000" dirty="0"/>
              <a:t>{C,D}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48DA8-F44E-E242-98B7-59C1CA94DC79}"/>
              </a:ext>
            </a:extLst>
          </p:cNvPr>
          <p:cNvSpPr txBox="1"/>
          <p:nvPr/>
        </p:nvSpPr>
        <p:spPr>
          <a:xfrm>
            <a:off x="6008582" y="4753492"/>
            <a:ext cx="3054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Dynamic Programming Table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07CA042-A4F3-9F4E-939D-0644E44D1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869704"/>
              </p:ext>
            </p:extLst>
          </p:nvPr>
        </p:nvGraphicFramePr>
        <p:xfrm>
          <a:off x="6089605" y="15030"/>
          <a:ext cx="305439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883">
                  <a:extLst>
                    <a:ext uri="{9D8B030D-6E8A-4147-A177-3AD203B41FA5}">
                      <a16:colId xmlns:a16="http://schemas.microsoft.com/office/drawing/2014/main" val="2767102476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274633409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462080576"/>
                    </a:ext>
                  </a:extLst>
                </a:gridCol>
              </a:tblGrid>
              <a:tr h="252191">
                <a:tc>
                  <a:txBody>
                    <a:bodyPr/>
                    <a:lstStyle/>
                    <a:p>
                      <a:r>
                        <a:rPr lang="en-US" dirty="0"/>
                        <a:t>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03563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17079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45406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92530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0108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{A,C}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79417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60922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48927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58901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18153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99053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9308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771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9014718-9925-6746-B499-F1472AC46A70}"/>
              </a:ext>
            </a:extLst>
          </p:cNvPr>
          <p:cNvGrpSpPr/>
          <p:nvPr/>
        </p:nvGrpSpPr>
        <p:grpSpPr>
          <a:xfrm>
            <a:off x="6096320" y="384048"/>
            <a:ext cx="3065041" cy="1103432"/>
            <a:chOff x="6084746" y="384048"/>
            <a:chExt cx="3065041" cy="11034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B61DDF-FF89-844F-8F75-5BED58F953DA}"/>
                </a:ext>
              </a:extLst>
            </p:cNvPr>
            <p:cNvSpPr/>
            <p:nvPr/>
          </p:nvSpPr>
          <p:spPr>
            <a:xfrm>
              <a:off x="6095392" y="384048"/>
              <a:ext cx="3054395" cy="365760"/>
            </a:xfrm>
            <a:prstGeom prst="rect">
              <a:avLst/>
            </a:prstGeom>
            <a:solidFill>
              <a:srgbClr val="CED6E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449F851-10F3-EA4F-88FA-8D37DC189205}"/>
                </a:ext>
              </a:extLst>
            </p:cNvPr>
            <p:cNvSpPr/>
            <p:nvPr/>
          </p:nvSpPr>
          <p:spPr>
            <a:xfrm>
              <a:off x="6094464" y="768806"/>
              <a:ext cx="3054395" cy="365760"/>
            </a:xfrm>
            <a:prstGeom prst="rect">
              <a:avLst/>
            </a:prstGeom>
            <a:solidFill>
              <a:srgbClr val="EAED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382E971-FA34-244D-A88D-67BB8B8BF020}"/>
                </a:ext>
              </a:extLst>
            </p:cNvPr>
            <p:cNvSpPr/>
            <p:nvPr/>
          </p:nvSpPr>
          <p:spPr>
            <a:xfrm>
              <a:off x="6084746" y="1121720"/>
              <a:ext cx="3054395" cy="365760"/>
            </a:xfrm>
            <a:prstGeom prst="rect">
              <a:avLst/>
            </a:prstGeom>
            <a:solidFill>
              <a:srgbClr val="CED6E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DF1156-CD73-784E-BB25-6410FB7C2867}"/>
              </a:ext>
            </a:extLst>
          </p:cNvPr>
          <p:cNvGrpSpPr/>
          <p:nvPr/>
        </p:nvGrpSpPr>
        <p:grpSpPr>
          <a:xfrm>
            <a:off x="6094464" y="1495914"/>
            <a:ext cx="3055323" cy="1124570"/>
            <a:chOff x="6082890" y="1506478"/>
            <a:chExt cx="3055323" cy="112457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3AE2FC-DC4B-F441-A87B-765785A00CEF}"/>
                </a:ext>
              </a:extLst>
            </p:cNvPr>
            <p:cNvSpPr/>
            <p:nvPr/>
          </p:nvSpPr>
          <p:spPr>
            <a:xfrm>
              <a:off x="6083818" y="1506478"/>
              <a:ext cx="3054395" cy="365760"/>
            </a:xfrm>
            <a:prstGeom prst="rect">
              <a:avLst/>
            </a:prstGeom>
            <a:solidFill>
              <a:srgbClr val="EAED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2BA3AE-D33F-FB4C-B031-D6C6F1174448}"/>
                </a:ext>
              </a:extLst>
            </p:cNvPr>
            <p:cNvSpPr/>
            <p:nvPr/>
          </p:nvSpPr>
          <p:spPr>
            <a:xfrm>
              <a:off x="6083818" y="1880530"/>
              <a:ext cx="3054395" cy="365760"/>
            </a:xfrm>
            <a:prstGeom prst="rect">
              <a:avLst/>
            </a:prstGeom>
            <a:solidFill>
              <a:srgbClr val="CED6E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939928-6B89-1C4A-B4C1-0031995DB356}"/>
                </a:ext>
              </a:extLst>
            </p:cNvPr>
            <p:cNvSpPr/>
            <p:nvPr/>
          </p:nvSpPr>
          <p:spPr>
            <a:xfrm>
              <a:off x="6082890" y="2265288"/>
              <a:ext cx="3054395" cy="365760"/>
            </a:xfrm>
            <a:prstGeom prst="rect">
              <a:avLst/>
            </a:prstGeom>
            <a:solidFill>
              <a:srgbClr val="EAED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546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8769" y="-168778"/>
            <a:ext cx="8229600" cy="1143000"/>
          </a:xfrm>
        </p:spPr>
        <p:txBody>
          <a:bodyPr/>
          <a:lstStyle/>
          <a:p>
            <a:r>
              <a:rPr lang="en-US" dirty="0"/>
              <a:t>Example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0818"/>
            <a:ext cx="8229600" cy="57071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Optjoin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{A,B,C} = 	remove A:  compare  A({B,C}) to ({B,C})A </a:t>
            </a:r>
          </a:p>
          <a:p>
            <a:pPr marL="0" indent="0">
              <a:buNone/>
            </a:pPr>
            <a:r>
              <a:rPr lang="en-US" dirty="0"/>
              <a:t>			remove B:  compare  ({A,C})B to B({A,C}) </a:t>
            </a:r>
          </a:p>
          <a:p>
            <a:pPr marL="0" indent="0">
              <a:buNone/>
            </a:pPr>
            <a:r>
              <a:rPr lang="en-US" dirty="0"/>
              <a:t> 			remove C:  compare  C({A,B}) to ({A,B})C </a:t>
            </a:r>
          </a:p>
          <a:p>
            <a:pPr marL="0" indent="0">
              <a:buNone/>
            </a:pPr>
            <a:r>
              <a:rPr lang="en-US" dirty="0"/>
              <a:t>{A,C,D} = …</a:t>
            </a:r>
          </a:p>
          <a:p>
            <a:pPr marL="0" indent="0">
              <a:buNone/>
            </a:pPr>
            <a:r>
              <a:rPr lang="en-US" dirty="0"/>
              <a:t>{A,B,D} = …</a:t>
            </a:r>
          </a:p>
          <a:p>
            <a:pPr marL="0" indent="0">
              <a:buNone/>
            </a:pPr>
            <a:r>
              <a:rPr lang="en-US" dirty="0"/>
              <a:t>{B,C,D} = …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{A,B,C,D} = 	remove A: compare A({B,C,D}) to ({B,C,D})A </a:t>
            </a:r>
          </a:p>
          <a:p>
            <a:pPr marL="0" indent="0">
              <a:buNone/>
            </a:pPr>
            <a:r>
              <a:rPr lang="en-US" dirty="0"/>
              <a:t>    	     		remove B: compare B({A,C,D}) to ({A,C,D})B </a:t>
            </a:r>
          </a:p>
          <a:p>
            <a:pPr marL="0" indent="0">
              <a:buNone/>
            </a:pPr>
            <a:r>
              <a:rPr lang="en-US" dirty="0"/>
              <a:t>                   	remove C: compare C({A,B,D}) to ({A,B,D})C</a:t>
            </a:r>
          </a:p>
          <a:p>
            <a:pPr marL="0" indent="0">
              <a:buNone/>
            </a:pPr>
            <a:r>
              <a:rPr lang="en-US" dirty="0"/>
              <a:t>                   	remove D: compare D({A,C,C}) to ({A,B,C})D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1AA9AA-3357-7743-B4A9-A2C50511411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572000" y="1624576"/>
            <a:ext cx="1517605" cy="767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66710E-58F8-B041-841A-3F08D3446E10}"/>
              </a:ext>
            </a:extLst>
          </p:cNvPr>
          <p:cNvSpPr txBox="1"/>
          <p:nvPr/>
        </p:nvSpPr>
        <p:spPr>
          <a:xfrm>
            <a:off x="3446302" y="1077691"/>
            <a:ext cx="264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Already computed! </a:t>
            </a:r>
          </a:p>
        </p:txBody>
      </p:sp>
      <p:graphicFrame>
        <p:nvGraphicFramePr>
          <p:cNvPr id="21" name="Table 7">
            <a:extLst>
              <a:ext uri="{FF2B5EF4-FFF2-40B4-BE49-F238E27FC236}">
                <a16:creationId xmlns:a16="http://schemas.microsoft.com/office/drawing/2014/main" id="{9D54D28C-20C5-EA4F-BB69-846EAFA7D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337214"/>
              </p:ext>
            </p:extLst>
          </p:nvPr>
        </p:nvGraphicFramePr>
        <p:xfrm>
          <a:off x="6089605" y="14644"/>
          <a:ext cx="3054395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443">
                  <a:extLst>
                    <a:ext uri="{9D8B030D-6E8A-4147-A177-3AD203B41FA5}">
                      <a16:colId xmlns:a16="http://schemas.microsoft.com/office/drawing/2014/main" val="2767102476"/>
                    </a:ext>
                  </a:extLst>
                </a:gridCol>
                <a:gridCol w="1254957">
                  <a:extLst>
                    <a:ext uri="{9D8B030D-6E8A-4147-A177-3AD203B41FA5}">
                      <a16:colId xmlns:a16="http://schemas.microsoft.com/office/drawing/2014/main" val="1274633409"/>
                    </a:ext>
                  </a:extLst>
                </a:gridCol>
                <a:gridCol w="646995">
                  <a:extLst>
                    <a:ext uri="{9D8B030D-6E8A-4147-A177-3AD203B41FA5}">
                      <a16:colId xmlns:a16="http://schemas.microsoft.com/office/drawing/2014/main" val="462080576"/>
                    </a:ext>
                  </a:extLst>
                </a:gridCol>
              </a:tblGrid>
              <a:tr h="252191">
                <a:tc>
                  <a:txBody>
                    <a:bodyPr/>
                    <a:lstStyle/>
                    <a:p>
                      <a:r>
                        <a:rPr lang="en-US" dirty="0"/>
                        <a:t>Relations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203563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17079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645406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392530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{A,B}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30108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{A,C}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79417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160922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48927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{A,B,C}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(CB)A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958901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18153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(CB)D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99053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589308"/>
                  </a:ext>
                </a:extLst>
              </a:tr>
              <a:tr h="305123">
                <a:tc>
                  <a:txBody>
                    <a:bodyPr/>
                    <a:lstStyle/>
                    <a:p>
                      <a:r>
                        <a:rPr lang="en-US" dirty="0"/>
                        <a:t>{A,B,C,D}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((CB)D)A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771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CAF7D9-9079-2642-9D63-F65FBD50775B}"/>
              </a:ext>
            </a:extLst>
          </p:cNvPr>
          <p:cNvCxnSpPr>
            <a:cxnSpLocks/>
          </p:cNvCxnSpPr>
          <p:nvPr/>
        </p:nvCxnSpPr>
        <p:spPr>
          <a:xfrm flipV="1">
            <a:off x="4572000" y="3931921"/>
            <a:ext cx="1517605" cy="910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F92E7C-F644-7248-9AE9-42CD74AF39EC}"/>
              </a:ext>
            </a:extLst>
          </p:cNvPr>
          <p:cNvGrpSpPr/>
          <p:nvPr/>
        </p:nvGrpSpPr>
        <p:grpSpPr>
          <a:xfrm>
            <a:off x="6089605" y="2915807"/>
            <a:ext cx="3055323" cy="1124570"/>
            <a:chOff x="6082890" y="1506478"/>
            <a:chExt cx="3055323" cy="112457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6B01F99-EF7D-3C4A-A69F-7A94C7E0A448}"/>
                </a:ext>
              </a:extLst>
            </p:cNvPr>
            <p:cNvSpPr/>
            <p:nvPr/>
          </p:nvSpPr>
          <p:spPr>
            <a:xfrm>
              <a:off x="6083818" y="1506478"/>
              <a:ext cx="3054395" cy="365760"/>
            </a:xfrm>
            <a:prstGeom prst="rect">
              <a:avLst/>
            </a:prstGeom>
            <a:solidFill>
              <a:srgbClr val="EAED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A672CB8-EFA2-E648-8809-B2BAA168EDA7}"/>
                </a:ext>
              </a:extLst>
            </p:cNvPr>
            <p:cNvSpPr/>
            <p:nvPr/>
          </p:nvSpPr>
          <p:spPr>
            <a:xfrm>
              <a:off x="6083818" y="1880530"/>
              <a:ext cx="3054395" cy="365760"/>
            </a:xfrm>
            <a:prstGeom prst="rect">
              <a:avLst/>
            </a:prstGeom>
            <a:solidFill>
              <a:srgbClr val="CED6E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9E5DD4C-DA00-B04C-83EA-C6453E7EFBF5}"/>
                </a:ext>
              </a:extLst>
            </p:cNvPr>
            <p:cNvSpPr/>
            <p:nvPr/>
          </p:nvSpPr>
          <p:spPr>
            <a:xfrm>
              <a:off x="6082890" y="2265288"/>
              <a:ext cx="3054395" cy="365760"/>
            </a:xfrm>
            <a:prstGeom prst="rect">
              <a:avLst/>
            </a:prstGeom>
            <a:solidFill>
              <a:srgbClr val="EAED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1BA7FC-39A0-D844-8460-64CBE84C69DB}"/>
              </a:ext>
            </a:extLst>
          </p:cNvPr>
          <p:cNvGrpSpPr/>
          <p:nvPr/>
        </p:nvGrpSpPr>
        <p:grpSpPr>
          <a:xfrm>
            <a:off x="6088677" y="4058168"/>
            <a:ext cx="3055323" cy="750518"/>
            <a:chOff x="6082890" y="1880530"/>
            <a:chExt cx="3055323" cy="7505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284E065-B612-CC49-9E12-7BF30C50846C}"/>
                </a:ext>
              </a:extLst>
            </p:cNvPr>
            <p:cNvSpPr/>
            <p:nvPr/>
          </p:nvSpPr>
          <p:spPr>
            <a:xfrm>
              <a:off x="6083818" y="1880530"/>
              <a:ext cx="3054395" cy="365760"/>
            </a:xfrm>
            <a:prstGeom prst="rect">
              <a:avLst/>
            </a:prstGeom>
            <a:solidFill>
              <a:srgbClr val="CED6E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3C233A6-F4BF-6242-AB3B-81B19720F90C}"/>
                </a:ext>
              </a:extLst>
            </p:cNvPr>
            <p:cNvSpPr/>
            <p:nvPr/>
          </p:nvSpPr>
          <p:spPr>
            <a:xfrm>
              <a:off x="6082890" y="2265288"/>
              <a:ext cx="3054395" cy="365760"/>
            </a:xfrm>
            <a:prstGeom prst="rect">
              <a:avLst/>
            </a:prstGeom>
            <a:solidFill>
              <a:srgbClr val="EAED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69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Algorithm:</a:t>
            </a:r>
          </a:p>
          <a:p>
            <a:pPr marL="0" indent="0">
              <a:buNone/>
            </a:pPr>
            <a:r>
              <a:rPr lang="en-US" dirty="0"/>
              <a:t>	Given hash function H(x) </a:t>
            </a:r>
            <a:r>
              <a:rPr lang="en-US" dirty="0">
                <a:sym typeface="Wingdings"/>
              </a:rPr>
              <a:t> [0,…,P-1]   (e.g., x mod P)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	where P is number of partitions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for </a:t>
            </a:r>
            <a:r>
              <a:rPr lang="en-US" dirty="0" err="1">
                <a:sym typeface="Wingdings"/>
              </a:rPr>
              <a:t>i</a:t>
            </a:r>
            <a:r>
              <a:rPr lang="en-US" dirty="0">
                <a:sym typeface="Wingdings"/>
              </a:rPr>
              <a:t> in [0,…,P-1]: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	for each r in R: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		if H(r)=</a:t>
            </a:r>
            <a:r>
              <a:rPr lang="en-US" dirty="0" err="1">
                <a:sym typeface="Wingdings"/>
              </a:rPr>
              <a:t>i</a:t>
            </a:r>
            <a:r>
              <a:rPr lang="en-US" dirty="0">
                <a:sym typeface="Wingdings"/>
              </a:rPr>
              <a:t>, add r to in memory hash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		otherwise, write r back to disk in R’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	for each s in S: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		if H(s)=</a:t>
            </a:r>
            <a:r>
              <a:rPr lang="en-US" dirty="0" err="1">
                <a:sym typeface="Wingdings"/>
              </a:rPr>
              <a:t>i</a:t>
            </a:r>
            <a:r>
              <a:rPr lang="en-US" dirty="0">
                <a:sym typeface="Wingdings"/>
              </a:rPr>
              <a:t>, lookup s in hash, output matches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		otherwise, write s back to disk in S’</a:t>
            </a:r>
          </a:p>
          <a:p>
            <a:pPr marL="0" indent="0">
              <a:buNone/>
            </a:pPr>
            <a:r>
              <a:rPr lang="en-US" dirty="0">
                <a:sym typeface="Wingdings"/>
              </a:rPr>
              <a:t>		replace R with R’, S with S’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12846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6722"/>
            <a:ext cx="8229600" cy="1143000"/>
          </a:xfrm>
        </p:spPr>
        <p:txBody>
          <a:bodyPr/>
          <a:lstStyle/>
          <a:p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9856" y="1115552"/>
                <a:ext cx="82296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Have to enumerate all sets of size 1…n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3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400" b="0" i="1" smtClean="0">
                          <a:latin typeface="Cambria Math" panose="02040503050406030204" pitchFamily="18" charset="0"/>
                        </a:rPr>
                        <m:t>…+</m:t>
                      </m:r>
                      <m:d>
                        <m:dPr>
                          <m:ctrlPr>
                            <a:rPr lang="en-US" sz="3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3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subsets of set of size n = </a:t>
                </a:r>
              </a:p>
              <a:p>
                <a:pPr marL="0" indent="0">
                  <a:buNone/>
                </a:pPr>
                <a:r>
                  <a:rPr lang="en-US" dirty="0"/>
                  <a:t>    |power set of n| = </a:t>
                </a:r>
              </a:p>
              <a:p>
                <a:pPr marL="0" indent="0">
                  <a:buNone/>
                </a:pPr>
                <a:r>
                  <a:rPr lang="en-US" dirty="0"/>
                  <a:t>    2</a:t>
                </a:r>
                <a:r>
                  <a:rPr lang="en-US" baseline="30000" dirty="0"/>
                  <a:t>n</a:t>
                </a:r>
                <a:r>
                  <a:rPr lang="en-US" dirty="0"/>
                  <a:t> (here, n is number of relations)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to all binary strings of length N, where a 1 in the </a:t>
                </a:r>
                <a:r>
                  <a:rPr lang="en-US" dirty="0" err="1"/>
                  <a:t>ith</a:t>
                </a:r>
                <a:r>
                  <a:rPr lang="en-US" dirty="0"/>
                  <a:t> position indicates that relation </a:t>
                </a:r>
                <a:r>
                  <a:rPr lang="en-US" dirty="0" err="1"/>
                  <a:t>i</a:t>
                </a:r>
                <a:r>
                  <a:rPr lang="en-US" dirty="0"/>
                  <a:t> is included:</a:t>
                </a:r>
              </a:p>
              <a:p>
                <a:pPr marL="0" indent="0">
                  <a:buNone/>
                </a:pPr>
                <a:r>
                  <a:rPr lang="en-US" dirty="0"/>
                  <a:t>	001, 010, 100, … , 011, 111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856" y="1115552"/>
                <a:ext cx="8229600" cy="4525963"/>
              </a:xfrm>
              <a:blipFill>
                <a:blip r:embed="rId3"/>
                <a:stretch>
                  <a:fillRect l="-1387" t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90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0679-DDEC-264D-AF44-1C7DA0F8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C667E-D68D-E94F-BC0D-ABE53AE9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 </a:t>
            </a:r>
            <a:r>
              <a:rPr lang="en-US" dirty="0"/>
              <a:t>Subsets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much work per subset?</a:t>
            </a:r>
          </a:p>
          <a:p>
            <a:pPr marL="457200" lvl="1" indent="0">
              <a:buNone/>
            </a:pPr>
            <a:r>
              <a:rPr lang="en-US" dirty="0"/>
              <a:t>Have to iterate through each element of each subset, so this at most n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dirty="0"/>
              <a:t>n2</a:t>
            </a:r>
            <a:r>
              <a:rPr lang="en-US" baseline="30000" dirty="0"/>
              <a:t>n </a:t>
            </a:r>
            <a:r>
              <a:rPr lang="en-US" dirty="0"/>
              <a:t>complexity  (vs n!)</a:t>
            </a:r>
          </a:p>
          <a:p>
            <a:pPr marL="57150" indent="0">
              <a:buNone/>
            </a:pPr>
            <a:r>
              <a:rPr lang="en-US" dirty="0"/>
              <a:t>n=12 </a:t>
            </a:r>
            <a:r>
              <a:rPr lang="en-US" dirty="0">
                <a:sym typeface="Wingdings"/>
              </a:rPr>
              <a:t> 49K vs 479M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6247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85BBE-AFFF-3141-9C86-C2D67DC0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BD42-B153-8547-B7C9-DFA46622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Some query plans produce data in sorted order – </a:t>
            </a:r>
            <a:r>
              <a:rPr lang="en-US" dirty="0" err="1"/>
              <a:t>E.g</a:t>
            </a:r>
            <a:r>
              <a:rPr lang="en-US" dirty="0"/>
              <a:t> scan over a primary index, merge-join</a:t>
            </a:r>
            <a:br>
              <a:rPr lang="en-US" dirty="0"/>
            </a:br>
            <a:r>
              <a:rPr lang="en-US" dirty="0"/>
              <a:t>– Called </a:t>
            </a:r>
            <a:r>
              <a:rPr lang="en-US" i="1" dirty="0"/>
              <a:t>interesting order </a:t>
            </a:r>
            <a:endParaRPr lang="en-US" dirty="0"/>
          </a:p>
          <a:p>
            <a:r>
              <a:rPr lang="en-US" dirty="0"/>
              <a:t>Next operator may use this order – E.g. can be another merge-join </a:t>
            </a:r>
          </a:p>
          <a:p>
            <a:r>
              <a:rPr lang="en-US" dirty="0"/>
              <a:t>For each subset of relations, compute multiple optimal plans, one for each interesting order </a:t>
            </a:r>
          </a:p>
          <a:p>
            <a:r>
              <a:rPr lang="en-US" dirty="0"/>
              <a:t>Increases complexity by factor k+1, where k=number of interesting orders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2878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32AE-DA18-5D4D-B85D-ED1648F7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D5F3-BCBA-8D4B-81C4-CB6EF8FE8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Selinger Optimizer is the foundation of modern cost-based optimizers</a:t>
            </a:r>
          </a:p>
          <a:p>
            <a:pPr lvl="1"/>
            <a:r>
              <a:rPr lang="en-US" dirty="0"/>
              <a:t>Simple statistics</a:t>
            </a:r>
          </a:p>
          <a:p>
            <a:pPr lvl="1"/>
            <a:r>
              <a:rPr lang="en-US" dirty="0"/>
              <a:t>Several heuristics, e.g., left-deep</a:t>
            </a:r>
          </a:p>
          <a:p>
            <a:pPr lvl="1"/>
            <a:r>
              <a:rPr lang="en-US" dirty="0"/>
              <a:t>Dynamic programming algo for join ordering</a:t>
            </a:r>
          </a:p>
          <a:p>
            <a:r>
              <a:rPr lang="en-US" dirty="0"/>
              <a:t>Easy to extend, e.g., with:</a:t>
            </a:r>
          </a:p>
          <a:p>
            <a:pPr lvl="1"/>
            <a:r>
              <a:rPr lang="en-US" dirty="0"/>
              <a:t>More sophisticated statistics</a:t>
            </a:r>
          </a:p>
          <a:p>
            <a:pPr lvl="1"/>
            <a:r>
              <a:rPr lang="en-US" dirty="0"/>
              <a:t>Fewer heuristics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82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Hash I/O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Suppose P=2, and hash uniformly maps tuples to partitions</a:t>
            </a:r>
          </a:p>
          <a:p>
            <a:pPr marL="400050" lvl="1" indent="0">
              <a:buNone/>
            </a:pPr>
            <a:r>
              <a:rPr lang="en-US" sz="1800" dirty="0"/>
              <a:t>Read 	|R| + |S|</a:t>
            </a:r>
          </a:p>
          <a:p>
            <a:pPr marL="400050" lvl="1" indent="0">
              <a:buNone/>
            </a:pPr>
            <a:r>
              <a:rPr lang="en-US" sz="1800" dirty="0"/>
              <a:t>Write 	1/2 (|R| + |S|)</a:t>
            </a:r>
          </a:p>
          <a:p>
            <a:pPr marL="400050" lvl="1" indent="0">
              <a:buNone/>
            </a:pPr>
            <a:r>
              <a:rPr lang="en-US" sz="1800" dirty="0"/>
              <a:t>Read 	1/2 (|R| + |S|) = 2 (|R| + |S|)</a:t>
            </a:r>
          </a:p>
          <a:p>
            <a:pPr marL="0" indent="0">
              <a:buNone/>
            </a:pPr>
            <a:r>
              <a:rPr lang="en-US" sz="1800" dirty="0"/>
              <a:t>P=3</a:t>
            </a:r>
          </a:p>
          <a:p>
            <a:pPr marL="0" indent="0">
              <a:buNone/>
            </a:pPr>
            <a:r>
              <a:rPr lang="en-US" sz="1800" dirty="0"/>
              <a:t>	Read 	|R| + |S|</a:t>
            </a:r>
          </a:p>
          <a:p>
            <a:pPr marL="0" indent="0">
              <a:buNone/>
            </a:pPr>
            <a:r>
              <a:rPr lang="en-US" sz="1800" dirty="0"/>
              <a:t>	Write 	2/3 (|R| + |S|)</a:t>
            </a:r>
          </a:p>
          <a:p>
            <a:pPr marL="0" indent="0">
              <a:buNone/>
            </a:pPr>
            <a:r>
              <a:rPr lang="en-US" sz="1800" dirty="0"/>
              <a:t>	Read 	2/3 (|R| + |S|)</a:t>
            </a:r>
          </a:p>
          <a:p>
            <a:pPr marL="0" indent="0">
              <a:buNone/>
            </a:pPr>
            <a:r>
              <a:rPr lang="en-US" sz="1800" dirty="0"/>
              <a:t>	Write 	1/3 (|R| + |S|)</a:t>
            </a:r>
          </a:p>
          <a:p>
            <a:pPr marL="0" indent="0">
              <a:buNone/>
            </a:pPr>
            <a:r>
              <a:rPr lang="en-US" sz="1800" dirty="0"/>
              <a:t>	Read 	1/3 (|R| + |S|) = 3 (|R| + |S|)</a:t>
            </a:r>
          </a:p>
          <a:p>
            <a:pPr marL="0" indent="0">
              <a:buNone/>
            </a:pPr>
            <a:r>
              <a:rPr lang="en-US" sz="1800" dirty="0"/>
              <a:t>P=4</a:t>
            </a:r>
          </a:p>
          <a:p>
            <a:pPr marL="0" indent="0">
              <a:buNone/>
            </a:pPr>
            <a:r>
              <a:rPr lang="en-US" sz="1800" dirty="0"/>
              <a:t>	|R| + |S| + 2 * (3/4 (|R| + |S|)) + 2 * (2/4 (|R| + |S|)) + 2 * (1/4 (|R| + |S|))</a:t>
            </a:r>
          </a:p>
          <a:p>
            <a:pPr marL="0" indent="0">
              <a:buNone/>
            </a:pPr>
            <a:r>
              <a:rPr lang="en-US" sz="1800" dirty="0"/>
              <a:t>	= 4 (|R| + |S|)</a:t>
            </a:r>
          </a:p>
          <a:p>
            <a:pPr marL="0" indent="0">
              <a:buNone/>
            </a:pPr>
            <a:r>
              <a:rPr lang="en-US" sz="1800" dirty="0">
                <a:sym typeface="Wingdings"/>
              </a:rPr>
              <a:t> P = n ; n * (|R| + |S|) I/</a:t>
            </a:r>
            <a:r>
              <a:rPr lang="en-US" sz="1800" dirty="0" err="1">
                <a:sym typeface="Wingdings"/>
              </a:rPr>
              <a:t>Os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89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Grace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29" y="1600200"/>
            <a:ext cx="8765788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Algorithm:</a:t>
            </a:r>
          </a:p>
          <a:p>
            <a:pPr marL="0" indent="0">
              <a:buNone/>
            </a:pPr>
            <a:r>
              <a:rPr lang="en-US" sz="2400" u="sng" dirty="0"/>
              <a:t>Partition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Suppose we have P partitions, and H(x)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/>
              <a:t> [0…P-1]</a:t>
            </a:r>
          </a:p>
          <a:p>
            <a:pPr marL="0" indent="0">
              <a:buNone/>
            </a:pPr>
            <a:r>
              <a:rPr lang="en-US" sz="2400" dirty="0"/>
              <a:t>	Choose P = |S| / M </a:t>
            </a:r>
            <a:r>
              <a:rPr lang="en-US" sz="2400" dirty="0">
                <a:sym typeface="Wingdings"/>
              </a:rPr>
              <a:t> P ≤ </a:t>
            </a:r>
            <a:r>
              <a:rPr lang="en-US" sz="2400" dirty="0" err="1">
                <a:sym typeface="Wingdings"/>
              </a:rPr>
              <a:t>sqrt</a:t>
            </a:r>
            <a:r>
              <a:rPr lang="en-US" sz="2400" dirty="0">
                <a:sym typeface="Wingdings"/>
              </a:rPr>
              <a:t>(|S|)  //may need to leave a little slop for imperfect hashing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Allocate P 1-page output buffers, and P output files for R</a:t>
            </a:r>
          </a:p>
          <a:p>
            <a:pPr marL="0" indent="0">
              <a:buNone/>
            </a:pPr>
            <a:r>
              <a:rPr lang="en-US" sz="2400" dirty="0"/>
              <a:t>	For each r in R:</a:t>
            </a:r>
          </a:p>
          <a:p>
            <a:pPr marL="0" indent="0">
              <a:buNone/>
            </a:pPr>
            <a:r>
              <a:rPr lang="en-US" sz="2400" dirty="0"/>
              <a:t>		Write r into buffer H(r)</a:t>
            </a:r>
          </a:p>
          <a:p>
            <a:pPr marL="0" indent="0">
              <a:buNone/>
            </a:pPr>
            <a:r>
              <a:rPr lang="en-US" sz="2400" dirty="0"/>
              <a:t>		If buffer full, append to file H(r)</a:t>
            </a:r>
          </a:p>
          <a:p>
            <a:pPr marL="0" indent="0">
              <a:buNone/>
            </a:pPr>
            <a:r>
              <a:rPr lang="en-US" sz="2400" dirty="0"/>
              <a:t>	Allocate P output files for S</a:t>
            </a:r>
          </a:p>
          <a:p>
            <a:pPr marL="0" indent="0">
              <a:buNone/>
            </a:pPr>
            <a:r>
              <a:rPr lang="en-US" sz="2400" dirty="0"/>
              <a:t>	For each s in S:</a:t>
            </a:r>
          </a:p>
          <a:p>
            <a:pPr marL="0" indent="0">
              <a:buNone/>
            </a:pPr>
            <a:r>
              <a:rPr lang="en-US" sz="2400" dirty="0"/>
              <a:t>		Write s into buffer H(s)</a:t>
            </a:r>
          </a:p>
          <a:p>
            <a:pPr marL="0" indent="0">
              <a:buNone/>
            </a:pPr>
            <a:r>
              <a:rPr lang="en-US" sz="2400" dirty="0"/>
              <a:t>		if buffer full, append to file H(s)</a:t>
            </a:r>
          </a:p>
          <a:p>
            <a:pPr marL="0" indent="0">
              <a:buNone/>
            </a:pPr>
            <a:r>
              <a:rPr lang="en-US" sz="2400" u="sng" dirty="0"/>
              <a:t>Join:</a:t>
            </a:r>
          </a:p>
          <a:p>
            <a:pPr marL="0" indent="0">
              <a:buNone/>
            </a:pPr>
            <a:r>
              <a:rPr lang="en-US" sz="2400" dirty="0"/>
              <a:t>	For </a:t>
            </a:r>
            <a:r>
              <a:rPr lang="en-US" sz="2400" dirty="0" err="1"/>
              <a:t>i</a:t>
            </a:r>
            <a:r>
              <a:rPr lang="en-US" sz="2400" dirty="0"/>
              <a:t> in [0,…,P-1]</a:t>
            </a:r>
          </a:p>
          <a:p>
            <a:pPr marL="0" indent="0">
              <a:buNone/>
            </a:pPr>
            <a:r>
              <a:rPr lang="en-US" sz="2400" dirty="0"/>
              <a:t>		Read file </a:t>
            </a:r>
            <a:r>
              <a:rPr lang="en-US" sz="2400" dirty="0" err="1"/>
              <a:t>i</a:t>
            </a:r>
            <a:r>
              <a:rPr lang="en-US" sz="2400" dirty="0"/>
              <a:t> of R, build hash table</a:t>
            </a:r>
          </a:p>
          <a:p>
            <a:pPr marL="0" indent="0">
              <a:buNone/>
            </a:pPr>
            <a:r>
              <a:rPr lang="en-US" sz="2400" dirty="0"/>
              <a:t>		Scan file </a:t>
            </a:r>
            <a:r>
              <a:rPr lang="en-US" sz="2400" dirty="0" err="1"/>
              <a:t>i</a:t>
            </a:r>
            <a:r>
              <a:rPr lang="en-US" sz="2400" dirty="0"/>
              <a:t> of S, probing into hash table and outputting matches</a:t>
            </a:r>
          </a:p>
          <a:p>
            <a:pPr marL="0" indent="0">
              <a:buNone/>
            </a:pPr>
            <a:r>
              <a:rPr lang="en-US" sz="2400" dirty="0"/>
              <a:t>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7603" y="3025863"/>
            <a:ext cx="2838920" cy="17543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dirty="0">
                <a:solidFill>
                  <a:prstClr val="white"/>
                </a:solidFill>
              </a:rPr>
              <a:t>Need one page of RAM for each of P partitions</a:t>
            </a:r>
          </a:p>
          <a:p>
            <a:endParaRPr lang="en-US" i="1" dirty="0">
              <a:solidFill>
                <a:prstClr val="white"/>
              </a:solidFill>
            </a:endParaRPr>
          </a:p>
          <a:p>
            <a:r>
              <a:rPr lang="en-US" i="1" dirty="0">
                <a:solidFill>
                  <a:prstClr val="white"/>
                </a:solidFill>
              </a:rPr>
              <a:t>Since </a:t>
            </a:r>
          </a:p>
          <a:p>
            <a:r>
              <a:rPr lang="en-US" i="1" dirty="0">
                <a:solidFill>
                  <a:prstClr val="white"/>
                </a:solidFill>
              </a:rPr>
              <a:t>M &gt; </a:t>
            </a:r>
            <a:r>
              <a:rPr lang="en-US" i="1" dirty="0" err="1">
                <a:solidFill>
                  <a:prstClr val="white"/>
                </a:solidFill>
              </a:rPr>
              <a:t>sqrt</a:t>
            </a:r>
            <a:r>
              <a:rPr lang="en-US" i="1" dirty="0">
                <a:solidFill>
                  <a:prstClr val="white"/>
                </a:solidFill>
              </a:rPr>
              <a:t>(|S|) and </a:t>
            </a:r>
          </a:p>
          <a:p>
            <a:r>
              <a:rPr lang="en-US" i="1" dirty="0">
                <a:solidFill>
                  <a:prstClr val="white"/>
                </a:solidFill>
              </a:rPr>
              <a:t>P ≤ </a:t>
            </a:r>
            <a:r>
              <a:rPr lang="en-US" i="1" dirty="0" err="1">
                <a:solidFill>
                  <a:prstClr val="white"/>
                </a:solidFill>
              </a:rPr>
              <a:t>sqrt</a:t>
            </a:r>
            <a:r>
              <a:rPr lang="en-US" i="1" dirty="0">
                <a:solidFill>
                  <a:prstClr val="white"/>
                </a:solidFill>
              </a:rPr>
              <a:t>(|S|), all is well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4716" y="5972029"/>
            <a:ext cx="58074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prstClr val="black"/>
                </a:solidFill>
              </a:rPr>
              <a:t>Total I/O cost:  Read |R| and |S| twice, write once </a:t>
            </a:r>
            <a:endParaRPr lang="en-US" b="1" dirty="0">
              <a:solidFill>
                <a:prstClr val="black"/>
              </a:solidFill>
            </a:endParaRPr>
          </a:p>
          <a:p>
            <a:pPr marL="117475" lvl="2" algn="ctr"/>
            <a:r>
              <a:rPr lang="en-US" b="1" dirty="0">
                <a:solidFill>
                  <a:prstClr val="black"/>
                </a:solidFill>
              </a:rPr>
              <a:t>3(|R| + |S|) I/</a:t>
            </a:r>
            <a:r>
              <a:rPr lang="en-US" b="1" dirty="0" err="1">
                <a:solidFill>
                  <a:prstClr val="black"/>
                </a:solidFill>
              </a:rPr>
              <a:t>Os</a:t>
            </a:r>
            <a:endParaRPr lang="en-US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3777"/>
            <a:ext cx="8229600" cy="2023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 = 3; H(x) = x mod 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R=5,4,3,6,9,14,1,7,11</a:t>
            </a:r>
          </a:p>
          <a:p>
            <a:pPr marL="0" indent="0">
              <a:buNone/>
            </a:pPr>
            <a:r>
              <a:rPr lang="en-US" dirty="0"/>
              <a:t>S=2,3,7,12,9,8,4,15,6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52403" y="3874970"/>
          <a:ext cx="3107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02481" y="3874970"/>
          <a:ext cx="31079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958757" y="2204022"/>
            <a:ext cx="136965" cy="28639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2882" y="5091011"/>
            <a:ext cx="2129192" cy="37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 output buffers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31793" y="5869348"/>
            <a:ext cx="2129192" cy="377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P output files</a:t>
            </a:r>
          </a:p>
        </p:txBody>
      </p:sp>
    </p:spTree>
    <p:extLst>
      <p:ext uri="{BB962C8B-B14F-4D97-AF65-F5344CB8AC3E}">
        <p14:creationId xmlns:p14="http://schemas.microsoft.com/office/powerpoint/2010/main" val="21282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10711</TotalTime>
  <Words>5499</Words>
  <Application>Microsoft Macintosh PowerPoint</Application>
  <PresentationFormat>On-screen Show (4:3)</PresentationFormat>
  <Paragraphs>1388</Paragraphs>
  <Slides>63</Slides>
  <Notes>9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Cambria Math</vt:lpstr>
      <vt:lpstr>Helvetica</vt:lpstr>
      <vt:lpstr>Office Theme</vt:lpstr>
      <vt:lpstr>6.830 Lecture 9 </vt:lpstr>
      <vt:lpstr>Join Algo Summary</vt:lpstr>
      <vt:lpstr>PowerPoint Presentation</vt:lpstr>
      <vt:lpstr>Sort Merge Join</vt:lpstr>
      <vt:lpstr>Example</vt:lpstr>
      <vt:lpstr>Simple Hash</vt:lpstr>
      <vt:lpstr>Simple Hash I/O Analysis</vt:lpstr>
      <vt:lpstr>Grace Hash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  <vt:lpstr>Join Algo Summary</vt:lpstr>
      <vt:lpstr>Postgres Demo</vt:lpstr>
      <vt:lpstr>Database Internals Outline</vt:lpstr>
      <vt:lpstr>Query Optimization Objective</vt:lpstr>
      <vt:lpstr>Cost Estimation</vt:lpstr>
      <vt:lpstr>Example (Lec 5)</vt:lpstr>
      <vt:lpstr>Selinger Statistics</vt:lpstr>
      <vt:lpstr>Selinger Selectivities</vt:lpstr>
      <vt:lpstr>Complex Predicates</vt:lpstr>
      <vt:lpstr>Intermediate Sizes</vt:lpstr>
      <vt:lpstr>Cost of Base Table Operations</vt:lpstr>
      <vt:lpstr>Cost of Joins</vt:lpstr>
      <vt:lpstr>Cost of Joins</vt:lpstr>
      <vt:lpstr>Enumerating Plans</vt:lpstr>
      <vt:lpstr>Join ordering</vt:lpstr>
      <vt:lpstr>Join ordering</vt:lpstr>
      <vt:lpstr>Dynamic Programming Algorithm</vt:lpstr>
      <vt:lpstr>Postgres example</vt:lpstr>
      <vt:lpstr>Dynamic Programming Algorithm</vt:lpstr>
      <vt:lpstr>Selinger Algorithm</vt:lpstr>
      <vt:lpstr>Example</vt:lpstr>
      <vt:lpstr>Example (con’t)</vt:lpstr>
      <vt:lpstr>Complexity</vt:lpstr>
      <vt:lpstr>Complexity (cont.)</vt:lpstr>
      <vt:lpstr>Interesting Orders</vt:lpstr>
      <vt:lpstr>Summary</vt:lpstr>
    </vt:vector>
  </TitlesOfParts>
  <Company>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6.830 Lecture 10 </dc:title>
  <dc:creator>Sam Madden</dc:creator>
  <cp:lastModifiedBy>Samuel R Madden</cp:lastModifiedBy>
  <cp:revision>58</cp:revision>
  <cp:lastPrinted>2014-10-06T15:05:46Z</cp:lastPrinted>
  <dcterms:created xsi:type="dcterms:W3CDTF">2013-03-10T21:37:40Z</dcterms:created>
  <dcterms:modified xsi:type="dcterms:W3CDTF">2021-03-17T14:51:15Z</dcterms:modified>
</cp:coreProperties>
</file>