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2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4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9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0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3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7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2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DF82-B5BF-4A52-B870-17D269AAEDE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B3BE-3625-464D-9941-4FAE1657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332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Rollup</a:t>
            </a:r>
            <a:r>
              <a:rPr lang="ko-KR" altLang="en-US" sz="3600" b="1" dirty="0" smtClean="0"/>
              <a:t>과 </a:t>
            </a:r>
            <a:r>
              <a:rPr lang="en-US" altLang="ko-KR" sz="3600" b="1" dirty="0" smtClean="0"/>
              <a:t>Cube</a:t>
            </a:r>
            <a:endParaRPr lang="ko-KR" altLang="en-US" sz="3600" b="1" dirty="0"/>
          </a:p>
        </p:txBody>
      </p:sp>
      <p:sp>
        <p:nvSpPr>
          <p:cNvPr id="6" name="직사각형 5"/>
          <p:cNvSpPr/>
          <p:nvPr/>
        </p:nvSpPr>
        <p:spPr>
          <a:xfrm>
            <a:off x="530120" y="1628800"/>
            <a:ext cx="1269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Rollup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2708920"/>
            <a:ext cx="597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err="1" smtClean="0"/>
              <a:t>그룹지어진</a:t>
            </a:r>
            <a:r>
              <a:rPr lang="ko-KR" altLang="en-US" sz="2000" b="1" dirty="0" smtClean="0"/>
              <a:t> 집합 결과에 좀 더 상세한 정보 반환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312849"/>
            <a:ext cx="6008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dirty="0" smtClean="0"/>
              <a:t>Cross-Tab</a:t>
            </a:r>
            <a:r>
              <a:rPr lang="ko-KR" altLang="en-US" sz="2000" b="1" dirty="0" smtClean="0"/>
              <a:t>에 대한 </a:t>
            </a:r>
            <a:r>
              <a:rPr lang="en-US" altLang="ko-KR" sz="2000" b="1" dirty="0" smtClean="0"/>
              <a:t>Summary</a:t>
            </a:r>
            <a:r>
              <a:rPr lang="ko-KR" altLang="en-US" sz="2000" b="1" dirty="0" smtClean="0"/>
              <a:t>를 추출하는데 사용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4762468"/>
            <a:ext cx="911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dirty="0" smtClean="0"/>
              <a:t>ROLLUP</a:t>
            </a:r>
            <a:r>
              <a:rPr lang="ko-KR" altLang="en-US" sz="2000" b="1" dirty="0" smtClean="0"/>
              <a:t>에 의해 나타나는 </a:t>
            </a:r>
            <a:r>
              <a:rPr lang="en-US" altLang="ko-KR" sz="2000" b="1" dirty="0" smtClean="0"/>
              <a:t>Item Total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Column Total</a:t>
            </a:r>
            <a:r>
              <a:rPr lang="ko-KR" altLang="en-US" sz="2000" b="1" dirty="0" smtClean="0"/>
              <a:t>값을 </a:t>
            </a:r>
            <a:r>
              <a:rPr lang="ko-KR" altLang="en-US" sz="2000" b="1" dirty="0" err="1" smtClean="0"/>
              <a:t>나타</a:t>
            </a:r>
            <a:r>
              <a:rPr lang="ko-KR" altLang="en-US" sz="2000" b="1" dirty="0" smtClean="0"/>
              <a:t> 낼 수 있다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27193" y="5603031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총계와 소계 구하기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276872"/>
            <a:ext cx="348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dirty="0"/>
              <a:t>GROUP BY</a:t>
            </a:r>
            <a:r>
              <a:rPr lang="ko-KR" altLang="en-US" sz="2000" b="1" dirty="0"/>
              <a:t>절과 같이 </a:t>
            </a:r>
            <a:r>
              <a:rPr lang="ko-KR" altLang="en-US" sz="2000" b="1" dirty="0" smtClean="0"/>
              <a:t>사용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0120" y="3645024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Cube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4673" y="5603031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결론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1799827" y="5733256"/>
            <a:ext cx="467917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404664"/>
            <a:ext cx="7992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select decode(rn,2,'</a:t>
            </a:r>
            <a:r>
              <a:rPr lang="ko-KR" altLang="en-US" sz="2000" b="1" dirty="0"/>
              <a:t>합계</a:t>
            </a:r>
            <a:r>
              <a:rPr lang="en-US" altLang="ko-KR" sz="2000" b="1" dirty="0"/>
              <a:t>',3,publisher||' </a:t>
            </a:r>
            <a:r>
              <a:rPr lang="ko-KR" altLang="en-US" sz="2000" b="1" dirty="0"/>
              <a:t>소계</a:t>
            </a:r>
            <a:r>
              <a:rPr lang="en-US" altLang="ko-KR" sz="2000" b="1" dirty="0"/>
              <a:t>', publisher) "</a:t>
            </a:r>
            <a:r>
              <a:rPr lang="ko-KR" altLang="en-US" sz="2000" b="1" dirty="0"/>
              <a:t>출판사</a:t>
            </a:r>
            <a:r>
              <a:rPr lang="en-US" altLang="ko-KR" sz="2000" b="1" dirty="0"/>
              <a:t>", </a:t>
            </a:r>
          </a:p>
          <a:p>
            <a:r>
              <a:rPr lang="en-US" altLang="ko-KR" sz="2000" b="1" dirty="0"/>
              <a:t>       decode(rn,1,book_type||' </a:t>
            </a:r>
            <a:r>
              <a:rPr lang="ko-KR" altLang="en-US" sz="2000" b="1" dirty="0"/>
              <a:t>소계</a:t>
            </a:r>
            <a:r>
              <a:rPr lang="en-US" altLang="ko-KR" sz="2000" b="1" dirty="0"/>
              <a:t>',4, </a:t>
            </a:r>
            <a:r>
              <a:rPr lang="en-US" altLang="ko-KR" sz="2000" b="1" dirty="0" err="1"/>
              <a:t>book_type</a:t>
            </a:r>
            <a:r>
              <a:rPr lang="en-US" altLang="ko-KR" sz="2000" b="1" dirty="0"/>
              <a:t>) "</a:t>
            </a:r>
            <a:r>
              <a:rPr lang="ko-KR" altLang="en-US" sz="2000" b="1" dirty="0"/>
              <a:t>종류</a:t>
            </a:r>
            <a:r>
              <a:rPr lang="en-US" altLang="ko-KR" sz="2000" b="1" dirty="0"/>
              <a:t>",</a:t>
            </a:r>
          </a:p>
          <a:p>
            <a:r>
              <a:rPr lang="en-US" altLang="ko-KR" sz="2000" b="1" dirty="0"/>
              <a:t>       decode(rn,4,book_name)"</a:t>
            </a:r>
            <a:r>
              <a:rPr lang="ko-KR" altLang="en-US" sz="2000" b="1" dirty="0"/>
              <a:t>책명</a:t>
            </a:r>
            <a:r>
              <a:rPr lang="en-US" altLang="ko-KR" sz="2000" b="1" dirty="0"/>
              <a:t>",</a:t>
            </a:r>
          </a:p>
          <a:p>
            <a:r>
              <a:rPr lang="en-US" altLang="ko-KR" sz="2000" b="1" dirty="0"/>
              <a:t>    sum(price) "</a:t>
            </a:r>
            <a:r>
              <a:rPr lang="ko-KR" altLang="en-US" sz="2000" b="1" dirty="0"/>
              <a:t>가격</a:t>
            </a:r>
            <a:r>
              <a:rPr lang="en-US" altLang="ko-KR" sz="2000" b="1" dirty="0"/>
              <a:t>"</a:t>
            </a:r>
          </a:p>
          <a:p>
            <a:r>
              <a:rPr lang="en-US" altLang="ko-KR" sz="2000" b="1" dirty="0"/>
              <a:t>from BOOK, (select </a:t>
            </a:r>
            <a:r>
              <a:rPr lang="en-US" altLang="ko-KR" sz="2000" b="1" dirty="0" err="1"/>
              <a:t>rownum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rn</a:t>
            </a:r>
            <a:endParaRPr lang="en-US" altLang="ko-KR" sz="2000" b="1" dirty="0"/>
          </a:p>
          <a:p>
            <a:r>
              <a:rPr lang="en-US" altLang="ko-KR" sz="2000" b="1" dirty="0"/>
              <a:t>            from BOOK</a:t>
            </a:r>
          </a:p>
          <a:p>
            <a:r>
              <a:rPr lang="en-US" altLang="ko-KR" sz="2000" b="1" dirty="0"/>
              <a:t>            where </a:t>
            </a:r>
            <a:r>
              <a:rPr lang="en-US" altLang="ko-KR" sz="2000" b="1" dirty="0" err="1"/>
              <a:t>rownum</a:t>
            </a:r>
            <a:r>
              <a:rPr lang="en-US" altLang="ko-KR" sz="2000" b="1" dirty="0"/>
              <a:t> &lt; 5)</a:t>
            </a:r>
          </a:p>
          <a:p>
            <a:r>
              <a:rPr lang="en-US" altLang="ko-KR" sz="2000" b="1" dirty="0"/>
              <a:t>group by decode(rn,2,'</a:t>
            </a:r>
            <a:r>
              <a:rPr lang="ko-KR" altLang="en-US" sz="2000" b="1" dirty="0"/>
              <a:t>합계</a:t>
            </a:r>
            <a:r>
              <a:rPr lang="en-US" altLang="ko-KR" sz="2000" b="1" dirty="0"/>
              <a:t>',3,publisher||' </a:t>
            </a:r>
            <a:r>
              <a:rPr lang="ko-KR" altLang="en-US" sz="2000" b="1" dirty="0"/>
              <a:t>소계</a:t>
            </a:r>
            <a:r>
              <a:rPr lang="en-US" altLang="ko-KR" sz="2000" b="1" dirty="0"/>
              <a:t>', publisher),</a:t>
            </a:r>
          </a:p>
          <a:p>
            <a:r>
              <a:rPr lang="en-US" altLang="ko-KR" sz="2000" b="1" dirty="0"/>
              <a:t>         decode(rn,1,book_type||' </a:t>
            </a:r>
            <a:r>
              <a:rPr lang="ko-KR" altLang="en-US" sz="2000" b="1" dirty="0"/>
              <a:t>소계</a:t>
            </a:r>
            <a:r>
              <a:rPr lang="en-US" altLang="ko-KR" sz="2000" b="1" dirty="0"/>
              <a:t>',4, </a:t>
            </a:r>
            <a:r>
              <a:rPr lang="en-US" altLang="ko-KR" sz="2000" b="1" dirty="0" err="1"/>
              <a:t>book_type</a:t>
            </a:r>
            <a:r>
              <a:rPr lang="en-US" altLang="ko-KR" sz="2000" b="1" dirty="0"/>
              <a:t>),</a:t>
            </a:r>
          </a:p>
          <a:p>
            <a:r>
              <a:rPr lang="en-US" altLang="ko-KR" sz="2000" b="1" dirty="0"/>
              <a:t>         decode(rn,4,book_name)</a:t>
            </a:r>
          </a:p>
          <a:p>
            <a:r>
              <a:rPr lang="en-US" altLang="ko-KR" sz="2000" b="1" dirty="0"/>
              <a:t>order by decode(rn,2,'</a:t>
            </a:r>
            <a:r>
              <a:rPr lang="ko-KR" altLang="en-US" sz="2000" b="1" dirty="0"/>
              <a:t>합계</a:t>
            </a:r>
            <a:r>
              <a:rPr lang="en-US" altLang="ko-KR" sz="2000" b="1" dirty="0"/>
              <a:t>',3,publisher||' </a:t>
            </a:r>
            <a:r>
              <a:rPr lang="ko-KR" altLang="en-US" sz="2000" b="1" dirty="0"/>
              <a:t>소계</a:t>
            </a:r>
            <a:r>
              <a:rPr lang="en-US" altLang="ko-KR" sz="2000" b="1" dirty="0"/>
              <a:t>', publisher);</a:t>
            </a:r>
            <a:endParaRPr lang="ko-KR" altLang="en-US" sz="200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88640"/>
            <a:ext cx="8496944" cy="3960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721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60" y="512763"/>
            <a:ext cx="4801270" cy="31627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02" y="3645024"/>
            <a:ext cx="481079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541129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select publisher, </a:t>
            </a:r>
            <a:r>
              <a:rPr lang="en-US" altLang="ko-KR" sz="2400" b="1" dirty="0" err="1"/>
              <a:t>book_type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book_name</a:t>
            </a:r>
            <a:r>
              <a:rPr lang="en-US" altLang="ko-KR" sz="2400" b="1" dirty="0"/>
              <a:t>, sum(price)</a:t>
            </a:r>
          </a:p>
          <a:p>
            <a:r>
              <a:rPr lang="en-US" altLang="ko-KR" sz="2400" b="1" dirty="0"/>
              <a:t>from book</a:t>
            </a:r>
          </a:p>
          <a:p>
            <a:r>
              <a:rPr lang="en-US" altLang="ko-KR" sz="2400" b="1" dirty="0"/>
              <a:t>group by rollup(publisher, </a:t>
            </a:r>
            <a:r>
              <a:rPr lang="en-US" altLang="ko-KR" sz="2400" b="1" dirty="0" err="1"/>
              <a:t>book_type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book_name</a:t>
            </a:r>
            <a:r>
              <a:rPr lang="en-US" altLang="ko-KR" sz="2400" b="1" dirty="0"/>
              <a:t>);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36025"/>
            <a:ext cx="4467849" cy="31532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34" y="2655131"/>
            <a:ext cx="4439270" cy="293410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3528" y="332656"/>
            <a:ext cx="8208912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9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0647"/>
            <a:ext cx="6480720" cy="6561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476672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BOOK</a:t>
            </a:r>
          </a:p>
          <a:p>
            <a:r>
              <a:rPr lang="ko-KR" altLang="en-US" sz="3600" b="1" dirty="0" smtClean="0"/>
              <a:t>테이</a:t>
            </a:r>
            <a:r>
              <a:rPr lang="ko-KR" altLang="en-US" sz="3600" b="1" dirty="0"/>
              <a:t>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286164"/>
            <a:ext cx="2124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</a:t>
            </a:r>
            <a:r>
              <a:rPr lang="en-US" altLang="ko-KR" sz="2400" dirty="0" smtClean="0"/>
              <a:t>ublisher</a:t>
            </a:r>
            <a:r>
              <a:rPr lang="ko-KR" altLang="en-US" sz="2400" dirty="0" smtClean="0"/>
              <a:t>의</a:t>
            </a:r>
            <a:endParaRPr lang="en-US" altLang="ko-KR" sz="2400" dirty="0" smtClean="0"/>
          </a:p>
          <a:p>
            <a:r>
              <a:rPr lang="en-US" altLang="ko-KR" sz="2400" dirty="0" err="1" smtClean="0"/>
              <a:t>book_type</a:t>
            </a:r>
            <a:r>
              <a:rPr lang="ko-KR" altLang="en-US" sz="2400" dirty="0" smtClean="0"/>
              <a:t>별 </a:t>
            </a:r>
            <a:endParaRPr lang="en-US" altLang="ko-KR" sz="2400" dirty="0" smtClean="0"/>
          </a:p>
          <a:p>
            <a:r>
              <a:rPr lang="ko-KR" altLang="en-US" sz="2400" dirty="0" smtClean="0"/>
              <a:t>가</a:t>
            </a:r>
            <a:r>
              <a:rPr lang="ko-KR" altLang="en-US" sz="2400" dirty="0"/>
              <a:t>격</a:t>
            </a:r>
            <a:r>
              <a:rPr lang="ko-KR" altLang="en-US" sz="2400" dirty="0" smtClean="0"/>
              <a:t>소계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966155"/>
            <a:ext cx="177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publisher</a:t>
            </a:r>
            <a:r>
              <a:rPr lang="ko-KR" altLang="en-US" sz="2400" dirty="0" smtClean="0"/>
              <a:t>별</a:t>
            </a:r>
            <a:endParaRPr lang="en-US" altLang="ko-KR" sz="2400" dirty="0" smtClean="0"/>
          </a:p>
          <a:p>
            <a:r>
              <a:rPr lang="ko-KR" altLang="en-US" sz="2400" dirty="0" smtClean="0"/>
              <a:t>가</a:t>
            </a:r>
            <a:r>
              <a:rPr lang="ko-KR" altLang="en-US" sz="2400" dirty="0"/>
              <a:t>격</a:t>
            </a:r>
            <a:r>
              <a:rPr lang="ko-KR" altLang="en-US" sz="2400" dirty="0" smtClean="0"/>
              <a:t>소계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58687" y="599967"/>
            <a:ext cx="2837449" cy="10257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58687" y="1628800"/>
            <a:ext cx="2837449" cy="10257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8687" y="2663150"/>
            <a:ext cx="2837449" cy="10257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43952" y="3688896"/>
            <a:ext cx="2837449" cy="17563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58687" y="5445224"/>
            <a:ext cx="2837449" cy="129614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43952" y="629898"/>
            <a:ext cx="1340016" cy="30589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43952" y="3682371"/>
            <a:ext cx="1340016" cy="30589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368" y="2204864"/>
            <a:ext cx="2225444" cy="13511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504" y="3784881"/>
            <a:ext cx="2225444" cy="12282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6120" y="5406315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전</a:t>
            </a:r>
            <a:r>
              <a:rPr lang="ko-KR" altLang="en-US" sz="2400" dirty="0"/>
              <a:t>체</a:t>
            </a:r>
            <a:endParaRPr lang="en-US" altLang="ko-KR" sz="2400" dirty="0" smtClean="0"/>
          </a:p>
          <a:p>
            <a:r>
              <a:rPr lang="ko-KR" altLang="en-US" sz="2400" dirty="0" smtClean="0"/>
              <a:t>가격총계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504" y="5225041"/>
            <a:ext cx="2225444" cy="122829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86012" y="599967"/>
            <a:ext cx="4998356" cy="62117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332656"/>
            <a:ext cx="3816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select </a:t>
            </a:r>
            <a:r>
              <a:rPr lang="en-US" altLang="ko-KR" sz="2000" b="1" dirty="0" smtClean="0"/>
              <a:t>*</a:t>
            </a:r>
            <a:endParaRPr lang="en-US" altLang="ko-KR" sz="2000" b="1" dirty="0"/>
          </a:p>
          <a:p>
            <a:r>
              <a:rPr lang="en-US" altLang="ko-KR" sz="2000" b="1" dirty="0"/>
              <a:t>from BOOK, (select </a:t>
            </a:r>
            <a:r>
              <a:rPr lang="en-US" altLang="ko-KR" sz="2000" b="1" dirty="0" err="1"/>
              <a:t>rownum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            from BOOK</a:t>
            </a:r>
          </a:p>
          <a:p>
            <a:r>
              <a:rPr lang="en-US" altLang="ko-KR" sz="2000" b="1" dirty="0"/>
              <a:t>            where </a:t>
            </a:r>
            <a:r>
              <a:rPr lang="en-US" altLang="ko-KR" sz="2000" b="1" dirty="0" err="1"/>
              <a:t>rownum</a:t>
            </a:r>
            <a:r>
              <a:rPr lang="en-US" altLang="ko-KR" sz="2000" b="1" dirty="0"/>
              <a:t> &lt; 5);</a:t>
            </a:r>
            <a:endParaRPr lang="ko-KR" altLang="en-US" sz="20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88640"/>
            <a:ext cx="432048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620688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결과는 몇 행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1196752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24</a:t>
            </a:r>
            <a:r>
              <a:rPr lang="ko-KR" altLang="en-US" b="1" dirty="0" smtClean="0"/>
              <a:t>행 </a:t>
            </a:r>
            <a:r>
              <a:rPr lang="en-US" altLang="ko-KR" b="1" dirty="0" smtClean="0"/>
              <a:t>*  4</a:t>
            </a:r>
            <a:r>
              <a:rPr lang="ko-KR" altLang="en-US" b="1" dirty="0" smtClean="0"/>
              <a:t>행  </a:t>
            </a:r>
            <a:r>
              <a:rPr lang="en-US" altLang="ko-KR" b="1" dirty="0" smtClean="0"/>
              <a:t>= 96</a:t>
            </a:r>
            <a:r>
              <a:rPr lang="ko-KR" altLang="en-US" b="1" dirty="0" smtClean="0"/>
              <a:t>행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" y="2060848"/>
            <a:ext cx="4222964" cy="4639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0848"/>
            <a:ext cx="417646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1932427" cy="47230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340768"/>
            <a:ext cx="2016224" cy="47230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1914490" cy="47230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40767"/>
            <a:ext cx="2088232" cy="47230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653" y="1290032"/>
            <a:ext cx="2016224" cy="48245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1268760"/>
            <a:ext cx="2016224" cy="48245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16016" y="1268760"/>
            <a:ext cx="2016224" cy="48245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2016224" cy="48245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548680"/>
            <a:ext cx="147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rownum</a:t>
            </a:r>
            <a:r>
              <a:rPr lang="en-US" altLang="ko-KR" dirty="0" smtClean="0"/>
              <a:t> 1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ko-KR" altLang="en-US" dirty="0" err="1" smtClean="0"/>
              <a:t>매핑된</a:t>
            </a:r>
            <a:r>
              <a:rPr lang="ko-KR" altLang="en-US" dirty="0" smtClean="0"/>
              <a:t> 도서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0123" y="548680"/>
            <a:ext cx="147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rownum</a:t>
            </a:r>
            <a:r>
              <a:rPr lang="en-US" altLang="ko-KR" dirty="0" smtClean="0"/>
              <a:t> 2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err="1" smtClean="0"/>
              <a:t>매핑된</a:t>
            </a:r>
            <a:r>
              <a:rPr lang="ko-KR" altLang="en-US" dirty="0" smtClean="0"/>
              <a:t> 도서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64379" y="548680"/>
            <a:ext cx="147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rownum</a:t>
            </a:r>
            <a:r>
              <a:rPr lang="en-US" altLang="ko-KR" dirty="0" smtClean="0"/>
              <a:t> 3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ko-KR" altLang="en-US" dirty="0" err="1" smtClean="0"/>
              <a:t>매핑된</a:t>
            </a:r>
            <a:r>
              <a:rPr lang="ko-KR" altLang="en-US" dirty="0" smtClean="0"/>
              <a:t> 도서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68635" y="548680"/>
            <a:ext cx="147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rownum</a:t>
            </a:r>
            <a:r>
              <a:rPr lang="en-US" altLang="ko-KR" dirty="0" smtClean="0"/>
              <a:t> 4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err="1" smtClean="0"/>
              <a:t>매핑된</a:t>
            </a:r>
            <a:r>
              <a:rPr lang="ko-KR" altLang="en-US" dirty="0" smtClean="0"/>
              <a:t> 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9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541" y="764704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 sum(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90581"/>
            <a:ext cx="24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 a, sum(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1794" y="1785590"/>
            <a:ext cx="2462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 a, sum(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r>
              <a:rPr lang="en-US" altLang="ko-KR" dirty="0" smtClean="0"/>
              <a:t>group by a;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415" y="3429000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 a, b, sum(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r>
              <a:rPr lang="en-US" altLang="ko-KR" dirty="0" smtClean="0"/>
              <a:t>group by a;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014917"/>
            <a:ext cx="333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 decode( ), sum(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3356992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 a, b, sum(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r>
              <a:rPr lang="en-US" altLang="ko-KR" dirty="0" smtClean="0"/>
              <a:t>group by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4881934"/>
            <a:ext cx="333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 decode( ), sum(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r>
              <a:rPr lang="en-US" altLang="ko-KR" dirty="0" smtClean="0"/>
              <a:t>group by  decode( );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6197242"/>
            <a:ext cx="4548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: 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함수안에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들어가는 내용 똑같이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88640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잠깐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722313"/>
            <a:ext cx="2534542" cy="834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290" y="1874441"/>
            <a:ext cx="2534542" cy="834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75856" y="2051556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(X)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067944" y="2192207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9786" y="1713582"/>
            <a:ext cx="2534542" cy="1109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66144" y="2044826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(O)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3386609"/>
            <a:ext cx="2736304" cy="1050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75856" y="3717032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(X)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067944" y="3857683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89785" y="3356992"/>
            <a:ext cx="2819711" cy="1109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850716" y="3687415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(O)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7504" y="4826769"/>
            <a:ext cx="3342560" cy="1050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9872" y="505556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(X)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4211960" y="5196218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04048" y="4826770"/>
            <a:ext cx="3342560" cy="11649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354772" y="5055567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(O)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536" y="476672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decode(</a:t>
            </a:r>
            <a:r>
              <a:rPr lang="en-US" altLang="ko-KR" dirty="0" err="1"/>
              <a:t>rn</a:t>
            </a:r>
            <a:r>
              <a:rPr lang="en-US" altLang="ko-KR" dirty="0" smtClean="0"/>
              <a:t>, 2, '</a:t>
            </a:r>
            <a:r>
              <a:rPr lang="ko-KR" altLang="en-US" dirty="0"/>
              <a:t>합계</a:t>
            </a:r>
            <a:r>
              <a:rPr lang="en-US" altLang="ko-KR" dirty="0" smtClean="0"/>
              <a:t>', 3, publisher</a:t>
            </a:r>
            <a:r>
              <a:rPr lang="en-US" altLang="ko-KR" dirty="0"/>
              <a:t>||' </a:t>
            </a:r>
            <a:r>
              <a:rPr lang="ko-KR" altLang="en-US" dirty="0" smtClean="0"/>
              <a:t>소계</a:t>
            </a:r>
            <a:r>
              <a:rPr lang="en-US" altLang="ko-KR" dirty="0"/>
              <a:t>', publisher) "</a:t>
            </a:r>
            <a:r>
              <a:rPr lang="ko-KR" altLang="en-US" dirty="0"/>
              <a:t>출판사</a:t>
            </a:r>
            <a:r>
              <a:rPr lang="en-US" altLang="ko-KR" dirty="0"/>
              <a:t>", sum(price)</a:t>
            </a:r>
          </a:p>
          <a:p>
            <a:r>
              <a:rPr lang="en-US" altLang="ko-KR" dirty="0"/>
              <a:t>from BOOK, (select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smtClean="0"/>
              <a:t>     from </a:t>
            </a:r>
            <a:r>
              <a:rPr lang="en-US" altLang="ko-KR" dirty="0"/>
              <a:t>BOOK</a:t>
            </a:r>
          </a:p>
          <a:p>
            <a:r>
              <a:rPr lang="en-US" altLang="ko-KR" dirty="0"/>
              <a:t>            </a:t>
            </a:r>
            <a:r>
              <a:rPr lang="en-US" altLang="ko-KR" dirty="0" smtClean="0"/>
              <a:t>     where </a:t>
            </a:r>
            <a:r>
              <a:rPr lang="en-US" altLang="ko-KR" dirty="0" err="1"/>
              <a:t>rownum</a:t>
            </a:r>
            <a:r>
              <a:rPr lang="en-US" altLang="ko-KR" dirty="0"/>
              <a:t> &lt; 5)</a:t>
            </a:r>
          </a:p>
          <a:p>
            <a:r>
              <a:rPr lang="en-US" altLang="ko-KR" dirty="0"/>
              <a:t>group by decode(rn,2,'</a:t>
            </a:r>
            <a:r>
              <a:rPr lang="ko-KR" altLang="en-US" dirty="0"/>
              <a:t>합계</a:t>
            </a:r>
            <a:r>
              <a:rPr lang="en-US" altLang="ko-KR" dirty="0"/>
              <a:t>',3,publisher||' </a:t>
            </a:r>
            <a:r>
              <a:rPr lang="ko-KR" altLang="en-US" dirty="0" smtClean="0"/>
              <a:t>소계</a:t>
            </a:r>
            <a:r>
              <a:rPr lang="en-US" altLang="ko-KR" dirty="0"/>
              <a:t>', publisher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예상 </a:t>
            </a:r>
            <a:r>
              <a:rPr lang="ko-KR" altLang="en-US" sz="2400" b="1" dirty="0" err="1" smtClean="0"/>
              <a:t>출력값은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45" y="2838367"/>
            <a:ext cx="5276783" cy="2606857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23528" y="332656"/>
            <a:ext cx="842493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3528" y="404664"/>
            <a:ext cx="4752528" cy="6264696"/>
            <a:chOff x="899592" y="404664"/>
            <a:chExt cx="4248472" cy="56886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476671"/>
              <a:ext cx="4176464" cy="558716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899592" y="404664"/>
              <a:ext cx="4248472" cy="568863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41893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합계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76056" y="652046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0152" y="6274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합계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076056" y="6459302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472100" y="652046"/>
            <a:ext cx="0" cy="5807256"/>
          </a:xfrm>
          <a:prstGeom prst="straightConnector1">
            <a:avLst/>
          </a:prstGeom>
          <a:ln w="28575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607546" y="1052736"/>
            <a:ext cx="357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decode(</a:t>
            </a:r>
            <a:r>
              <a:rPr lang="en-US" altLang="ko-KR" dirty="0" err="1"/>
              <a:t>rn</a:t>
            </a:r>
            <a:r>
              <a:rPr lang="en-US" altLang="ko-KR" dirty="0"/>
              <a:t>, 2, '</a:t>
            </a:r>
            <a:r>
              <a:rPr lang="ko-KR" altLang="en-US" dirty="0" smtClean="0"/>
              <a:t>합계</a:t>
            </a:r>
            <a:r>
              <a:rPr lang="en-US" altLang="ko-KR" dirty="0" smtClean="0"/>
              <a:t>‘), sum (price)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5796136" y="1628800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16216" y="15475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전체합계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11" y="2642582"/>
            <a:ext cx="3500385" cy="183571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940152" y="4149080"/>
            <a:ext cx="3024336" cy="329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 animBg="1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1893" y="3326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문학동네 소계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89677" y="476672"/>
            <a:ext cx="87846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4048" y="6459302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220072" y="476672"/>
            <a:ext cx="0" cy="2880320"/>
          </a:xfrm>
          <a:prstGeom prst="straightConnector1">
            <a:avLst/>
          </a:prstGeom>
          <a:ln w="28575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36096" y="1126485"/>
            <a:ext cx="347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decode(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, 3, publisher</a:t>
            </a:r>
            <a:r>
              <a:rPr lang="en-US" altLang="ko-KR" dirty="0"/>
              <a:t>||' </a:t>
            </a:r>
            <a:r>
              <a:rPr lang="ko-KR" altLang="en-US" dirty="0" smtClean="0"/>
              <a:t>소계</a:t>
            </a:r>
            <a:r>
              <a:rPr lang="en-US" altLang="ko-KR" dirty="0" smtClean="0"/>
              <a:t>‘),</a:t>
            </a:r>
          </a:p>
          <a:p>
            <a:r>
              <a:rPr lang="en-US" altLang="ko-KR" dirty="0" smtClean="0"/>
              <a:t>sum (price)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6065656" y="1988840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85736" y="190754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출판사 소계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11" y="3969553"/>
            <a:ext cx="3500385" cy="183571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09157" y="253348"/>
            <a:ext cx="4680520" cy="6390620"/>
            <a:chOff x="4716016" y="1268760"/>
            <a:chExt cx="2016224" cy="482453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1340768"/>
              <a:ext cx="1932427" cy="472306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4716016" y="1268760"/>
              <a:ext cx="2016224" cy="48245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5004048" y="3356992"/>
            <a:ext cx="87846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428910" y="3645024"/>
            <a:ext cx="0" cy="2814278"/>
          </a:xfrm>
          <a:prstGeom prst="straightConnector1">
            <a:avLst/>
          </a:prstGeom>
          <a:ln w="28575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004048" y="3645024"/>
            <a:ext cx="87846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0152" y="350100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엔코아출판</a:t>
            </a:r>
            <a:r>
              <a:rPr lang="ko-KR" altLang="en-US" b="1" dirty="0" err="1">
                <a:solidFill>
                  <a:srgbClr val="0070C0"/>
                </a:solidFill>
              </a:rPr>
              <a:t>사</a:t>
            </a:r>
            <a:r>
              <a:rPr lang="ko-KR" altLang="en-US" b="1" dirty="0" smtClean="0">
                <a:solidFill>
                  <a:srgbClr val="0070C0"/>
                </a:solidFill>
              </a:rPr>
              <a:t> 소계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4922" y="31502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문학동네 소계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30821" y="627203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엔코아출판</a:t>
            </a:r>
            <a:r>
              <a:rPr lang="ko-KR" altLang="en-US" b="1" dirty="0" err="1">
                <a:solidFill>
                  <a:srgbClr val="0070C0"/>
                </a:solidFill>
              </a:rPr>
              <a:t>사</a:t>
            </a:r>
            <a:r>
              <a:rPr lang="ko-KR" altLang="en-US" b="1" dirty="0" smtClean="0">
                <a:solidFill>
                  <a:srgbClr val="0070C0"/>
                </a:solidFill>
              </a:rPr>
              <a:t> 소계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40152" y="4611955"/>
            <a:ext cx="3024336" cy="329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40152" y="5134673"/>
            <a:ext cx="3024336" cy="329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8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2" grpId="0"/>
      <p:bldP spid="24" grpId="0"/>
      <p:bldP spid="25" grpId="0"/>
      <p:bldP spid="26" grpId="0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88640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decode(rn,2,'</a:t>
            </a:r>
            <a:r>
              <a:rPr lang="ko-KR" altLang="en-US" dirty="0"/>
              <a:t>합계</a:t>
            </a:r>
            <a:r>
              <a:rPr lang="en-US" altLang="ko-KR" dirty="0"/>
              <a:t>',3,publisher||' </a:t>
            </a:r>
            <a:r>
              <a:rPr lang="ko-KR" altLang="en-US" dirty="0"/>
              <a:t>소계</a:t>
            </a:r>
            <a:r>
              <a:rPr lang="en-US" altLang="ko-KR" dirty="0"/>
              <a:t>', publisher) "</a:t>
            </a:r>
            <a:r>
              <a:rPr lang="ko-KR" altLang="en-US" dirty="0"/>
              <a:t>출판사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</a:t>
            </a:r>
            <a:r>
              <a:rPr lang="en-US" altLang="ko-KR" dirty="0" smtClean="0"/>
              <a:t> decode(rn,1,book_type</a:t>
            </a:r>
            <a:r>
              <a:rPr lang="en-US" altLang="ko-KR" dirty="0"/>
              <a:t>||' </a:t>
            </a:r>
            <a:r>
              <a:rPr lang="ko-KR" altLang="en-US" dirty="0"/>
              <a:t>소계</a:t>
            </a:r>
            <a:r>
              <a:rPr lang="en-US" altLang="ko-KR" dirty="0"/>
              <a:t>',4, </a:t>
            </a:r>
            <a:r>
              <a:rPr lang="en-US" altLang="ko-KR" dirty="0" err="1"/>
              <a:t>book_type</a:t>
            </a:r>
            <a:r>
              <a:rPr lang="en-US" altLang="ko-KR" dirty="0"/>
              <a:t>) "</a:t>
            </a:r>
            <a:r>
              <a:rPr lang="ko-KR" altLang="en-US" dirty="0"/>
              <a:t>종류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   sum(price</a:t>
            </a:r>
            <a:r>
              <a:rPr lang="en-US" altLang="ko-KR" dirty="0"/>
              <a:t>) "</a:t>
            </a:r>
            <a:r>
              <a:rPr lang="ko-KR" altLang="en-US" dirty="0"/>
              <a:t>가격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from BOOK, (select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endParaRPr lang="en-US" altLang="ko-KR" dirty="0"/>
          </a:p>
          <a:p>
            <a:r>
              <a:rPr lang="en-US" altLang="ko-KR" dirty="0"/>
              <a:t>            from BOOK</a:t>
            </a:r>
          </a:p>
          <a:p>
            <a:r>
              <a:rPr lang="en-US" altLang="ko-KR" dirty="0"/>
              <a:t>            where </a:t>
            </a:r>
            <a:r>
              <a:rPr lang="en-US" altLang="ko-KR" dirty="0" err="1"/>
              <a:t>rownum</a:t>
            </a:r>
            <a:r>
              <a:rPr lang="en-US" altLang="ko-KR" dirty="0"/>
              <a:t> &lt; 5)</a:t>
            </a:r>
          </a:p>
          <a:p>
            <a:r>
              <a:rPr lang="en-US" altLang="ko-KR" dirty="0"/>
              <a:t>group by decode(rn,2,'</a:t>
            </a:r>
            <a:r>
              <a:rPr lang="ko-KR" altLang="en-US" dirty="0"/>
              <a:t>합계</a:t>
            </a:r>
            <a:r>
              <a:rPr lang="en-US" altLang="ko-KR" dirty="0"/>
              <a:t>',3,publisher||' </a:t>
            </a:r>
            <a:r>
              <a:rPr lang="ko-KR" altLang="en-US" dirty="0"/>
              <a:t>소계</a:t>
            </a:r>
            <a:r>
              <a:rPr lang="en-US" altLang="ko-KR" dirty="0"/>
              <a:t>', publisher),</a:t>
            </a:r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   decode(rn,1,book_type</a:t>
            </a:r>
            <a:r>
              <a:rPr lang="en-US" altLang="ko-KR" dirty="0"/>
              <a:t>||' </a:t>
            </a:r>
            <a:r>
              <a:rPr lang="ko-KR" altLang="en-US" dirty="0"/>
              <a:t>소계</a:t>
            </a:r>
            <a:r>
              <a:rPr lang="en-US" altLang="ko-KR" dirty="0"/>
              <a:t>',4, </a:t>
            </a:r>
            <a:r>
              <a:rPr lang="en-US" altLang="ko-KR" dirty="0" err="1"/>
              <a:t>book_type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5112568" cy="4120128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7504" y="116632"/>
            <a:ext cx="7200800" cy="24482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488</Words>
  <Application>Microsoft Office PowerPoint</Application>
  <PresentationFormat>화면 슬라이드 쇼(4:3)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jaelee1004</dc:creator>
  <cp:lastModifiedBy>Playdata</cp:lastModifiedBy>
  <cp:revision>31</cp:revision>
  <dcterms:created xsi:type="dcterms:W3CDTF">2019-06-03T18:10:17Z</dcterms:created>
  <dcterms:modified xsi:type="dcterms:W3CDTF">2019-06-04T10:17:14Z</dcterms:modified>
</cp:coreProperties>
</file>