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75" r:id="rId14"/>
    <p:sldId id="262"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7/11/2022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a:t>
            </a:fld>
            <a:endParaRPr lang="en-AU"/>
          </a:p>
        </p:txBody>
      </p:sp>
    </p:spTree>
    <p:extLst>
      <p:ext uri="{BB962C8B-B14F-4D97-AF65-F5344CB8AC3E}">
        <p14:creationId xmlns:p14="http://schemas.microsoft.com/office/powerpoint/2010/main" val="88438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2</a:t>
            </a:fld>
            <a:endParaRPr lang="en-AU"/>
          </a:p>
        </p:txBody>
      </p:sp>
    </p:spTree>
    <p:extLst>
      <p:ext uri="{BB962C8B-B14F-4D97-AF65-F5344CB8AC3E}">
        <p14:creationId xmlns:p14="http://schemas.microsoft.com/office/powerpoint/2010/main" val="109909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Top 3 spending no changes over the last 10 years</a:t>
            </a:r>
          </a:p>
        </p:txBody>
      </p:sp>
      <p:sp>
        <p:nvSpPr>
          <p:cNvPr id="4" name="Slide Number Placeholder 3"/>
          <p:cNvSpPr>
            <a:spLocks noGrp="1"/>
          </p:cNvSpPr>
          <p:nvPr>
            <p:ph type="sldNum" sz="quarter" idx="5"/>
          </p:nvPr>
        </p:nvSpPr>
        <p:spPr/>
        <p:txBody>
          <a:bodyPr/>
          <a:lstStyle/>
          <a:p>
            <a:fld id="{FA398F04-D846-47DF-AB7C-28D61D896A9C}" type="slidenum">
              <a:rPr lang="en-AU" smtClean="0"/>
              <a:t>9</a:t>
            </a:fld>
            <a:endParaRPr lang="en-AU"/>
          </a:p>
        </p:txBody>
      </p:sp>
    </p:spTree>
    <p:extLst>
      <p:ext uri="{BB962C8B-B14F-4D97-AF65-F5344CB8AC3E}">
        <p14:creationId xmlns:p14="http://schemas.microsoft.com/office/powerpoint/2010/main" val="33933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14</a:t>
            </a:fld>
            <a:endParaRPr lang="en-AU"/>
          </a:p>
        </p:txBody>
      </p:sp>
    </p:spTree>
    <p:extLst>
      <p:ext uri="{BB962C8B-B14F-4D97-AF65-F5344CB8AC3E}">
        <p14:creationId xmlns:p14="http://schemas.microsoft.com/office/powerpoint/2010/main" val="9924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7/11/2022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7/11/2022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3"/>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fontScale="925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discovery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7 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As unemployment increases, spending on discretionary items are expected to decrease; spending on necessities are likely to remain unchanged.</a:t>
            </a:r>
          </a:p>
          <a:p>
            <a:pPr marL="0" indent="0">
              <a:buNone/>
            </a:pPr>
            <a:endParaRPr lang="en-US" sz="2000" b="1" dirty="0"/>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
        <p:nvSpPr>
          <p:cNvPr id="2" name="Rectangle 1">
            <a:extLst>
              <a:ext uri="{FF2B5EF4-FFF2-40B4-BE49-F238E27FC236}">
                <a16:creationId xmlns:a16="http://schemas.microsoft.com/office/drawing/2014/main" id="{534515A4-0520-0941-26B1-23ED3F66E0F0}"/>
              </a:ext>
            </a:extLst>
          </p:cNvPr>
          <p:cNvSpPr/>
          <p:nvPr/>
        </p:nvSpPr>
        <p:spPr>
          <a:xfrm>
            <a:off x="2032000" y="4994860"/>
            <a:ext cx="375920" cy="59314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household saving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Increase in saving means less spending in absolute dollar terms. We expect the proportion spent on discretionary items are likely to decrease and proportion spent on necessities remains largely unchanged.</a:t>
            </a:r>
          </a:p>
          <a:p>
            <a:pPr marL="0" indent="0">
              <a:buNone/>
            </a:pPr>
            <a:endParaRPr lang="en-US" sz="2000" dirty="0"/>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ASX 200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There is no relationship between ASX 200 returns and household consumption pattern.</a:t>
            </a:r>
          </a:p>
          <a:p>
            <a:pPr marL="0" indent="0">
              <a:buNone/>
            </a:pPr>
            <a:endParaRPr lang="en-US" sz="2000" dirty="0"/>
          </a:p>
          <a:p>
            <a:pPr marL="0" indent="0">
              <a:buNone/>
            </a:pPr>
            <a:r>
              <a:rPr lang="en-AU" sz="2000" b="1" dirty="0"/>
              <a:t>Findings:</a:t>
            </a:r>
          </a:p>
          <a:p>
            <a:pPr marL="0" indent="0">
              <a:buNone/>
            </a:pPr>
            <a:r>
              <a:rPr lang="en-AU" sz="2000" dirty="0"/>
              <a:t>The results support the hypothesis.</a:t>
            </a: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60888" y="1976865"/>
            <a:ext cx="5002549" cy="4048857"/>
          </a:xfrm>
        </p:spPr>
      </p:pic>
    </p:spTree>
    <p:extLst>
      <p:ext uri="{BB962C8B-B14F-4D97-AF65-F5344CB8AC3E}">
        <p14:creationId xmlns:p14="http://schemas.microsoft.com/office/powerpoint/2010/main" val="35824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US" sz="2000" dirty="0">
                <a:latin typeface="Arial" panose="020B0604020202020204" pitchFamily="34" charset="0"/>
                <a:cs typeface="Arial" panose="020B0604020202020204" pitchFamily="34" charset="0"/>
              </a:rPr>
              <a:t>Enhance the granularity of this study including explore further some of the unexpected observations.</a:t>
            </a:r>
          </a:p>
          <a:p>
            <a:r>
              <a:rPr lang="en-AU" sz="2000" dirty="0">
                <a:latin typeface="Arial" panose="020B0604020202020204" pitchFamily="34" charset="0"/>
                <a:cs typeface="Arial" panose="020B0604020202020204" pitchFamily="34" charset="0"/>
              </a:rPr>
              <a:t>States and territories specific study specifically explore if there is any differences in consumption pattern between states and territories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lnSpcReduction="10000"/>
          </a:bodyPr>
          <a:lstStyle/>
          <a:p>
            <a:r>
              <a:rPr lang="en-AU" sz="2000" dirty="0">
                <a:latin typeface="Arial" panose="020B0604020202020204" pitchFamily="34" charset="0"/>
                <a:cs typeface="Arial" panose="020B0604020202020204" pitchFamily="34" charset="0"/>
              </a:rPr>
              <a:t>We seek to </a:t>
            </a:r>
            <a:r>
              <a:rPr lang="en-AU" sz="2000" u="sng" dirty="0">
                <a:latin typeface="Arial" panose="020B0604020202020204" pitchFamily="34" charset="0"/>
                <a:cs typeface="Arial" panose="020B0604020202020204" pitchFamily="34" charset="0"/>
              </a:rPr>
              <a:t>uncover the trend and pattern </a:t>
            </a:r>
            <a:r>
              <a:rPr lang="en-AU" sz="2000" dirty="0">
                <a:latin typeface="Arial" panose="020B0604020202020204" pitchFamily="34" charset="0"/>
                <a:cs typeface="Arial" panose="020B0604020202020204" pitchFamily="34" charset="0"/>
              </a:rPr>
              <a:t>in Australian household consumption and expenditure.</a:t>
            </a:r>
          </a:p>
          <a:p>
            <a:r>
              <a:rPr lang="en-AU" sz="2000" dirty="0">
                <a:latin typeface="Arial" panose="020B0604020202020204" pitchFamily="34" charset="0"/>
                <a:cs typeface="Arial" panose="020B0604020202020204" pitchFamily="34" charset="0"/>
              </a:rPr>
              <a:t>We examine </a:t>
            </a:r>
            <a:r>
              <a:rPr lang="en-AU" sz="2000" u="sng" dirty="0">
                <a:latin typeface="Arial" panose="020B0604020202020204" pitchFamily="34" charset="0"/>
                <a:cs typeface="Arial" panose="020B0604020202020204" pitchFamily="34" charset="0"/>
              </a:rPr>
              <a:t>where</a:t>
            </a:r>
            <a:r>
              <a:rPr lang="en-AU" sz="2000" dirty="0">
                <a:latin typeface="Arial" panose="020B0604020202020204" pitchFamily="34" charset="0"/>
                <a:cs typeface="Arial" panose="020B0604020202020204" pitchFamily="34" charset="0"/>
              </a:rPr>
              <a:t> do fellow Aussies spend their money. </a:t>
            </a:r>
            <a:r>
              <a:rPr lang="en-AU" sz="2000" u="sng" dirty="0">
                <a:latin typeface="Arial" panose="020B0604020202020204" pitchFamily="34" charset="0"/>
                <a:cs typeface="Arial" panose="020B0604020202020204" pitchFamily="34" charset="0"/>
              </a:rPr>
              <a:t>How</a:t>
            </a:r>
            <a:r>
              <a:rPr lang="en-AU" sz="2000" dirty="0">
                <a:latin typeface="Arial" panose="020B0604020202020204" pitchFamily="34" charset="0"/>
                <a:cs typeface="Arial" panose="020B0604020202020204" pitchFamily="34" charset="0"/>
              </a:rPr>
              <a:t>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a:t>
            </a:r>
            <a:r>
              <a:rPr lang="en-AU" sz="2000" u="sng" dirty="0">
                <a:latin typeface="Arial" panose="020B0604020202020204" pitchFamily="34" charset="0"/>
                <a:cs typeface="Arial" panose="020B0604020202020204" pitchFamily="34" charset="0"/>
              </a:rPr>
              <a:t>pandemic stimulated </a:t>
            </a:r>
            <a:r>
              <a:rPr lang="en-AU" sz="2000" dirty="0">
                <a:latin typeface="Arial" panose="020B0604020202020204" pitchFamily="34" charset="0"/>
                <a:cs typeface="Arial" panose="020B0604020202020204" pitchFamily="34" charset="0"/>
              </a:rPr>
              <a:t>changes in consumption pattern. What are some of the possible explanations?</a:t>
            </a:r>
          </a:p>
          <a:p>
            <a:r>
              <a:rPr lang="en-AU" sz="2000" dirty="0">
                <a:latin typeface="Arial" panose="020B0604020202020204" pitchFamily="34" charset="0"/>
                <a:cs typeface="Arial" panose="020B0604020202020204" pitchFamily="34" charset="0"/>
              </a:rPr>
              <a:t>We examine the relationships between Australian household consumption pattern and two key </a:t>
            </a:r>
            <a:r>
              <a:rPr lang="en-AU" sz="2000" u="sng" dirty="0">
                <a:latin typeface="Arial" panose="020B0604020202020204" pitchFamily="34" charset="0"/>
                <a:cs typeface="Arial" panose="020B0604020202020204" pitchFamily="34" charset="0"/>
              </a:rPr>
              <a:t>economic indicator</a:t>
            </a:r>
            <a:r>
              <a:rPr lang="en-AU" sz="2000" dirty="0">
                <a:latin typeface="Arial" panose="020B0604020202020204" pitchFamily="34" charset="0"/>
                <a:cs typeface="Arial" panose="020B0604020202020204" pitchFamily="34" charset="0"/>
              </a:rPr>
              <a:t>: unemployment and household saving.</a:t>
            </a:r>
          </a:p>
          <a:p>
            <a:r>
              <a:rPr lang="en-AU" sz="2000" dirty="0">
                <a:latin typeface="Arial" panose="020B0604020202020204" pitchFamily="34" charset="0"/>
                <a:cs typeface="Arial" panose="020B0604020202020204" pitchFamily="34" charset="0"/>
              </a:rPr>
              <a:t>We further examine the relationships between Australian household consumption pattern and </a:t>
            </a:r>
            <a:r>
              <a:rPr lang="en-AU" sz="2000" u="sng" dirty="0">
                <a:latin typeface="Arial" panose="020B0604020202020204" pitchFamily="34" charset="0"/>
                <a:cs typeface="Arial" panose="020B0604020202020204" pitchFamily="34" charset="0"/>
              </a:rPr>
              <a:t>ASX 200</a:t>
            </a:r>
            <a:r>
              <a:rPr lang="en-AU" sz="2000" dirty="0">
                <a:latin typeface="Arial" panose="020B0604020202020204" pitchFamily="34" charset="0"/>
                <a:cs typeface="Arial" panose="020B0604020202020204" pitchFamily="34" charset="0"/>
              </a:rPr>
              <a:t> index.</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chemeClr val="tx2">
                    <a:lumMod val="75000"/>
                  </a:schemeClr>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
        <p:nvSpPr>
          <p:cNvPr id="6" name="Heptagon 5">
            <a:extLst>
              <a:ext uri="{FF2B5EF4-FFF2-40B4-BE49-F238E27FC236}">
                <a16:creationId xmlns:a16="http://schemas.microsoft.com/office/drawing/2014/main" id="{BFEA0306-F29B-0BDE-902D-D0352995380F}"/>
              </a:ext>
            </a:extLst>
          </p:cNvPr>
          <p:cNvSpPr/>
          <p:nvPr/>
        </p:nvSpPr>
        <p:spPr>
          <a:xfrm>
            <a:off x="7711440" y="145971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1</a:t>
            </a:r>
          </a:p>
        </p:txBody>
      </p:sp>
      <p:sp>
        <p:nvSpPr>
          <p:cNvPr id="7" name="Heptagon 6">
            <a:extLst>
              <a:ext uri="{FF2B5EF4-FFF2-40B4-BE49-F238E27FC236}">
                <a16:creationId xmlns:a16="http://schemas.microsoft.com/office/drawing/2014/main" id="{E1266582-AFA6-D8AD-B5BD-A15CC971891C}"/>
              </a:ext>
            </a:extLst>
          </p:cNvPr>
          <p:cNvSpPr/>
          <p:nvPr/>
        </p:nvSpPr>
        <p:spPr>
          <a:xfrm>
            <a:off x="6908800" y="545259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2</a:t>
            </a:r>
          </a:p>
        </p:txBody>
      </p:sp>
      <p:sp>
        <p:nvSpPr>
          <p:cNvPr id="8" name="Heptagon 7">
            <a:extLst>
              <a:ext uri="{FF2B5EF4-FFF2-40B4-BE49-F238E27FC236}">
                <a16:creationId xmlns:a16="http://schemas.microsoft.com/office/drawing/2014/main" id="{25AC7250-1AA7-91F2-23FA-0B1A9EBD573A}"/>
              </a:ext>
            </a:extLst>
          </p:cNvPr>
          <p:cNvSpPr/>
          <p:nvPr/>
        </p:nvSpPr>
        <p:spPr>
          <a:xfrm>
            <a:off x="11052048" y="287195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3"/>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
        <p:nvSpPr>
          <p:cNvPr id="4" name="Rectangle 3">
            <a:extLst>
              <a:ext uri="{FF2B5EF4-FFF2-40B4-BE49-F238E27FC236}">
                <a16:creationId xmlns:a16="http://schemas.microsoft.com/office/drawing/2014/main" id="{A36F14B2-D837-8B15-BAE0-ACAAA079B45A}"/>
              </a:ext>
            </a:extLst>
          </p:cNvPr>
          <p:cNvSpPr/>
          <p:nvPr/>
        </p:nvSpPr>
        <p:spPr>
          <a:xfrm>
            <a:off x="1134304" y="4493360"/>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59E977B2-3FDC-CDF8-E5DA-CA4C0354E31E}"/>
              </a:ext>
            </a:extLst>
          </p:cNvPr>
          <p:cNvSpPr/>
          <p:nvPr/>
        </p:nvSpPr>
        <p:spPr>
          <a:xfrm>
            <a:off x="7298992" y="444652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peech Bubble: Rectangle 5">
            <a:extLst>
              <a:ext uri="{FF2B5EF4-FFF2-40B4-BE49-F238E27FC236}">
                <a16:creationId xmlns:a16="http://schemas.microsoft.com/office/drawing/2014/main" id="{80B0A353-76A6-77BD-F940-36E4582B376F}"/>
              </a:ext>
            </a:extLst>
          </p:cNvPr>
          <p:cNvSpPr/>
          <p:nvPr/>
        </p:nvSpPr>
        <p:spPr>
          <a:xfrm>
            <a:off x="4893008" y="4872777"/>
            <a:ext cx="2193770" cy="1242723"/>
          </a:xfrm>
          <a:prstGeom prst="wedgeRectCallout">
            <a:avLst>
              <a:gd name="adj1" fmla="val 60370"/>
              <a:gd name="adj2" fmla="val -798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The significant decrease in transport spending could be due to the emerging hybrid working model</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1023</Words>
  <Application>Microsoft Office PowerPoint</Application>
  <PresentationFormat>Widescreen</PresentationFormat>
  <Paragraphs>114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household saving and household consumption pattern</vt:lpstr>
      <vt:lpstr>Relationship between ASX 200 and household consumption pattern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EY He</cp:lastModifiedBy>
  <cp:revision>31</cp:revision>
  <dcterms:created xsi:type="dcterms:W3CDTF">2022-10-29T08:44:18Z</dcterms:created>
  <dcterms:modified xsi:type="dcterms:W3CDTF">2022-11-07T06:18:53Z</dcterms:modified>
</cp:coreProperties>
</file>