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ce40166a3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ce40166a3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ce40166a3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ce40166a3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ce40166a3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ce40166a3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ce40166a3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ce40166a3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ce40166a3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ce40166a3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ce40166a3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ce40166a3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ce40166a3c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ce40166a3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ce40166a3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ce40166a3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ce40166a3c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ce40166a3c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ce40166a3c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ce40166a3c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ce40166a3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ce40166a3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ce40166a3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ce40166a3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ce40166a3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ce40166a3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ce40166a3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ce40166a3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ce40166a3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ce40166a3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ce40166a3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ce40166a3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ce40166a3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ce40166a3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d228bc0aa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d228bc0aa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Customer Churn Prediction </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By, Emma, Jason and Sam.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Evaluating the model</a:t>
            </a:r>
            <a:endParaRPr/>
          </a:p>
        </p:txBody>
      </p:sp>
      <p:sp>
        <p:nvSpPr>
          <p:cNvPr id="133" name="Google Shape;133;p22"/>
          <p:cNvSpPr txBox="1"/>
          <p:nvPr/>
        </p:nvSpPr>
        <p:spPr>
          <a:xfrm>
            <a:off x="3369375" y="3541075"/>
            <a:ext cx="50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4" name="Google Shape;134;p22"/>
          <p:cNvSpPr txBox="1"/>
          <p:nvPr>
            <p:ph idx="1" type="body"/>
          </p:nvPr>
        </p:nvSpPr>
        <p:spPr>
          <a:xfrm>
            <a:off x="614975" y="1837888"/>
            <a:ext cx="2897400" cy="268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rgbClr val="000000"/>
                </a:solidFill>
                <a:latin typeface="Arial"/>
                <a:ea typeface="Arial"/>
                <a:cs typeface="Arial"/>
                <a:sym typeface="Arial"/>
              </a:rPr>
              <a:t>This problem is a typical classification task, the use of recall (i.e. ratio of true positive prediction made out of total positive cases in the dataset) as performance metrics are more relevant in this case, since correctly classifying elements of the positive class (customers who will churn) is more critical for the bank.</a:t>
            </a:r>
            <a:endParaRPr sz="1600">
              <a:solidFill>
                <a:srgbClr val="000000"/>
              </a:solidFill>
            </a:endParaRPr>
          </a:p>
          <a:p>
            <a:pPr indent="0" lvl="0" marL="457200" rtl="0" algn="l">
              <a:spcBef>
                <a:spcPts val="0"/>
              </a:spcBef>
              <a:spcAft>
                <a:spcPts val="0"/>
              </a:spcAft>
              <a:buNone/>
            </a:pPr>
            <a:r>
              <a:t/>
            </a:r>
            <a:endParaRPr sz="1200">
              <a:solidFill>
                <a:srgbClr val="000000"/>
              </a:solidFill>
            </a:endParaRPr>
          </a:p>
        </p:txBody>
      </p:sp>
      <p:sp>
        <p:nvSpPr>
          <p:cNvPr id="135" name="Google Shape;135;p22"/>
          <p:cNvSpPr txBox="1"/>
          <p:nvPr/>
        </p:nvSpPr>
        <p:spPr>
          <a:xfrm>
            <a:off x="7332525" y="121625"/>
            <a:ext cx="1511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u="sng">
                <a:solidFill>
                  <a:schemeClr val="lt1"/>
                </a:solidFill>
                <a:latin typeface="Roboto"/>
                <a:ea typeface="Roboto"/>
                <a:cs typeface="Roboto"/>
                <a:sym typeface="Roboto"/>
              </a:rPr>
              <a:t>Neural Network</a:t>
            </a:r>
            <a:endParaRPr b="1" sz="1300" u="sng"/>
          </a:p>
        </p:txBody>
      </p:sp>
      <p:pic>
        <p:nvPicPr>
          <p:cNvPr id="136" name="Google Shape;136;p22"/>
          <p:cNvPicPr preferRelativeResize="0"/>
          <p:nvPr/>
        </p:nvPicPr>
        <p:blipFill>
          <a:blip r:embed="rId3">
            <a:alphaModFix/>
          </a:blip>
          <a:stretch>
            <a:fillRect/>
          </a:stretch>
        </p:blipFill>
        <p:spPr>
          <a:xfrm>
            <a:off x="4572000" y="2012100"/>
            <a:ext cx="4104149" cy="2610674"/>
          </a:xfrm>
          <a:prstGeom prst="rect">
            <a:avLst/>
          </a:prstGeom>
          <a:noFill/>
          <a:ln>
            <a:noFill/>
          </a:ln>
        </p:spPr>
      </p:pic>
      <p:sp>
        <p:nvSpPr>
          <p:cNvPr id="137" name="Google Shape;137;p22"/>
          <p:cNvSpPr/>
          <p:nvPr/>
        </p:nvSpPr>
        <p:spPr>
          <a:xfrm>
            <a:off x="6069300" y="3722075"/>
            <a:ext cx="435300" cy="1665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Logistic Regression Model using training data</a:t>
            </a:r>
            <a:endParaRPr/>
          </a:p>
        </p:txBody>
      </p:sp>
      <p:sp>
        <p:nvSpPr>
          <p:cNvPr id="143" name="Google Shape;143;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Char char="●"/>
            </a:pPr>
            <a:r>
              <a:rPr lang="en-GB" sz="1600">
                <a:solidFill>
                  <a:srgbClr val="000000"/>
                </a:solidFill>
              </a:rPr>
              <a:t>We imported the LogisticRegression module from the sklearn library and instantiated a Logistic Regression model using the LogisticRegression class. We set the solver parameter to 'lbfgs' and the random_state parameter to 1. We then fit the model to the training data using the fit method of the LogisticRegression class, passing in the training data and the target variable. </a:t>
            </a:r>
            <a:endParaRPr sz="1600">
              <a:solidFill>
                <a:srgbClr val="000000"/>
              </a:solidFill>
            </a:endParaRPr>
          </a:p>
          <a:p>
            <a:pPr indent="-355600" lvl="0" marL="457200" rtl="0" algn="l">
              <a:spcBef>
                <a:spcPts val="0"/>
              </a:spcBef>
              <a:spcAft>
                <a:spcPts val="0"/>
              </a:spcAft>
              <a:buClr>
                <a:srgbClr val="000000"/>
              </a:buClr>
              <a:buSzPts val="2000"/>
              <a:buChar char="●"/>
            </a:pPr>
            <a:r>
              <a:rPr lang="en-GB" sz="1600">
                <a:solidFill>
                  <a:srgbClr val="000000"/>
                </a:solidFill>
              </a:rPr>
              <a:t>Finally, we used the testing data to make predictions using the predict method and stored the predictions in a variable called "predictions".</a:t>
            </a:r>
            <a:endParaRPr sz="2000">
              <a:solidFill>
                <a:srgbClr val="000000"/>
              </a:solidFill>
            </a:endParaRPr>
          </a:p>
        </p:txBody>
      </p:sp>
      <p:sp>
        <p:nvSpPr>
          <p:cNvPr id="144" name="Google Shape;144;p23"/>
          <p:cNvSpPr txBox="1"/>
          <p:nvPr/>
        </p:nvSpPr>
        <p:spPr>
          <a:xfrm>
            <a:off x="5986825" y="36942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lt1"/>
                </a:solidFill>
                <a:latin typeface="Roboto"/>
                <a:ea typeface="Roboto"/>
                <a:cs typeface="Roboto"/>
                <a:sym typeface="Roboto"/>
              </a:rPr>
              <a:t>Logistic Regression Model</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Calculate accuracy score, Generate a confusion </a:t>
            </a:r>
            <a:r>
              <a:rPr lang="en-GB"/>
              <a:t>matrix</a:t>
            </a:r>
            <a:r>
              <a:rPr lang="en-GB"/>
              <a:t> and print the classification report </a:t>
            </a:r>
            <a:endParaRPr/>
          </a:p>
        </p:txBody>
      </p:sp>
      <p:sp>
        <p:nvSpPr>
          <p:cNvPr id="150" name="Google Shape;150;p2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Char char="●"/>
            </a:pPr>
            <a:r>
              <a:rPr lang="en-GB" sz="1600">
                <a:solidFill>
                  <a:srgbClr val="000000"/>
                </a:solidFill>
              </a:rPr>
              <a:t>The results show that the model has an accuracy of 0.5789, with a precision of 0.82 for predicting when a </a:t>
            </a:r>
            <a:r>
              <a:rPr lang="en-GB" sz="1600">
                <a:solidFill>
                  <a:srgbClr val="000000"/>
                </a:solidFill>
              </a:rPr>
              <a:t>customer</a:t>
            </a:r>
            <a:r>
              <a:rPr lang="en-GB" sz="1600">
                <a:solidFill>
                  <a:srgbClr val="000000"/>
                </a:solidFill>
              </a:rPr>
              <a:t> will leave and a precision of 0.58 for predicting when a customer will stay. </a:t>
            </a:r>
            <a:endParaRPr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The model also has a recall of 0.96 for predicting when a customer will leave and a recall of 0.19 for predicting when a </a:t>
            </a:r>
            <a:r>
              <a:rPr lang="en-GB" sz="1600">
                <a:solidFill>
                  <a:srgbClr val="000000"/>
                </a:solidFill>
              </a:rPr>
              <a:t>customer</a:t>
            </a:r>
            <a:r>
              <a:rPr lang="en-GB" sz="1600">
                <a:solidFill>
                  <a:srgbClr val="000000"/>
                </a:solidFill>
              </a:rPr>
              <a:t> will stay. </a:t>
            </a:r>
            <a:endParaRPr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The f1-score for predicting when a </a:t>
            </a:r>
            <a:r>
              <a:rPr lang="en-GB" sz="1600">
                <a:solidFill>
                  <a:srgbClr val="000000"/>
                </a:solidFill>
              </a:rPr>
              <a:t>customer</a:t>
            </a:r>
            <a:r>
              <a:rPr lang="en-GB" sz="1600">
                <a:solidFill>
                  <a:srgbClr val="000000"/>
                </a:solidFill>
              </a:rPr>
              <a:t> will leave is 0.89 and the f1-score for predicting when a </a:t>
            </a:r>
            <a:r>
              <a:rPr lang="en-GB" sz="1600">
                <a:solidFill>
                  <a:srgbClr val="000000"/>
                </a:solidFill>
              </a:rPr>
              <a:t>customer</a:t>
            </a:r>
            <a:r>
              <a:rPr lang="en-GB" sz="1600">
                <a:solidFill>
                  <a:srgbClr val="000000"/>
                </a:solidFill>
              </a:rPr>
              <a:t> will stay is 0.29. </a:t>
            </a:r>
            <a:endParaRPr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The support for predicting when a </a:t>
            </a:r>
            <a:r>
              <a:rPr lang="en-GB" sz="1600">
                <a:solidFill>
                  <a:srgbClr val="000000"/>
                </a:solidFill>
              </a:rPr>
              <a:t>customer</a:t>
            </a:r>
            <a:r>
              <a:rPr lang="en-GB" sz="1600">
                <a:solidFill>
                  <a:srgbClr val="000000"/>
                </a:solidFill>
              </a:rPr>
              <a:t> will leave is 1991 and the support for predicting when a </a:t>
            </a:r>
            <a:r>
              <a:rPr lang="en-GB" sz="1600">
                <a:solidFill>
                  <a:srgbClr val="000000"/>
                </a:solidFill>
              </a:rPr>
              <a:t>customer</a:t>
            </a:r>
            <a:r>
              <a:rPr lang="en-GB" sz="1600">
                <a:solidFill>
                  <a:srgbClr val="000000"/>
                </a:solidFill>
              </a:rPr>
              <a:t> will stay is 509.</a:t>
            </a:r>
            <a:endParaRPr sz="1600">
              <a:solidFill>
                <a:srgbClr val="000000"/>
              </a:solidFill>
              <a:highlight>
                <a:schemeClr val="lt1"/>
              </a:highlight>
            </a:endParaRPr>
          </a:p>
        </p:txBody>
      </p:sp>
      <p:sp>
        <p:nvSpPr>
          <p:cNvPr id="151" name="Google Shape;151;p24"/>
          <p:cNvSpPr txBox="1"/>
          <p:nvPr/>
        </p:nvSpPr>
        <p:spPr>
          <a:xfrm>
            <a:off x="6144000" y="22635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lt1"/>
                </a:solidFill>
                <a:latin typeface="Roboto"/>
                <a:ea typeface="Roboto"/>
                <a:cs typeface="Roboto"/>
                <a:sym typeface="Roboto"/>
              </a:rPr>
              <a:t>Logistic Regression Model</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Using the </a:t>
            </a:r>
            <a:r>
              <a:rPr b="1" lang="en-GB" sz="1300">
                <a:highlight>
                  <a:schemeClr val="dk1"/>
                </a:highlight>
                <a:latin typeface="Arial"/>
                <a:ea typeface="Arial"/>
                <a:cs typeface="Arial"/>
                <a:sym typeface="Arial"/>
              </a:rPr>
              <a:t>RandomOverSampler</a:t>
            </a:r>
            <a:r>
              <a:rPr b="1" lang="en-GB" sz="1300">
                <a:solidFill>
                  <a:srgbClr val="000000"/>
                </a:solidFill>
                <a:highlight>
                  <a:schemeClr val="dk1"/>
                </a:highlight>
                <a:latin typeface="Arial"/>
                <a:ea typeface="Arial"/>
                <a:cs typeface="Arial"/>
                <a:sym typeface="Arial"/>
              </a:rPr>
              <a:t> </a:t>
            </a:r>
            <a:r>
              <a:rPr lang="en-GB"/>
              <a:t>to resample the data</a:t>
            </a:r>
            <a:endParaRPr/>
          </a:p>
        </p:txBody>
      </p:sp>
      <p:sp>
        <p:nvSpPr>
          <p:cNvPr id="157" name="Google Shape;157;p2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solidFill>
                  <a:srgbClr val="000000"/>
                </a:solidFill>
              </a:rPr>
              <a:t>We used the RandomOverSampler module from the imbalanced-learn library to resample the data and balance the labels. We instantiated the random oversampler model, set the random_state parameter to 1, and fit the original training data to the model. We then counted the distinct values of the resampled labels data and confirmed that the labels now have an equal number of data points.</a:t>
            </a:r>
            <a:endParaRPr sz="2200"/>
          </a:p>
        </p:txBody>
      </p:sp>
      <p:pic>
        <p:nvPicPr>
          <p:cNvPr id="158" name="Google Shape;158;p25"/>
          <p:cNvPicPr preferRelativeResize="0"/>
          <p:nvPr/>
        </p:nvPicPr>
        <p:blipFill>
          <a:blip r:embed="rId3">
            <a:alphaModFix/>
          </a:blip>
          <a:stretch>
            <a:fillRect/>
          </a:stretch>
        </p:blipFill>
        <p:spPr>
          <a:xfrm>
            <a:off x="601575" y="3585400"/>
            <a:ext cx="5719826" cy="1558100"/>
          </a:xfrm>
          <a:prstGeom prst="rect">
            <a:avLst/>
          </a:prstGeom>
          <a:noFill/>
          <a:ln>
            <a:noFill/>
          </a:ln>
        </p:spPr>
      </p:pic>
      <p:sp>
        <p:nvSpPr>
          <p:cNvPr id="159" name="Google Shape;159;p25"/>
          <p:cNvSpPr txBox="1"/>
          <p:nvPr/>
        </p:nvSpPr>
        <p:spPr>
          <a:xfrm>
            <a:off x="5694000" y="23032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lt1"/>
                </a:solidFill>
                <a:latin typeface="Roboto"/>
                <a:ea typeface="Roboto"/>
                <a:cs typeface="Roboto"/>
                <a:sym typeface="Roboto"/>
              </a:rPr>
              <a:t>Logistic Regression Model</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Using the LogisticRegression </a:t>
            </a:r>
            <a:r>
              <a:rPr lang="en-GB"/>
              <a:t>classifier</a:t>
            </a:r>
            <a:r>
              <a:rPr lang="en-GB"/>
              <a:t> and the resampled data to fit the </a:t>
            </a:r>
            <a:r>
              <a:rPr lang="en-GB"/>
              <a:t>model.</a:t>
            </a:r>
            <a:endParaRPr/>
          </a:p>
        </p:txBody>
      </p:sp>
      <p:sp>
        <p:nvSpPr>
          <p:cNvPr id="165" name="Google Shape;165;p2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000000"/>
                </a:solidFill>
              </a:rPr>
              <a:t>First, we instantiated the Logistic Regression model and set a random_state parameter of 1. Then, we fit the model using the resampled training data and made a prediction using the testing data. The resulting predictions were stored in a variable called </a:t>
            </a:r>
            <a:r>
              <a:rPr lang="en-GB" sz="1550">
                <a:solidFill>
                  <a:srgbClr val="000000"/>
                </a:solidFill>
              </a:rPr>
              <a:t>resampled_predictions</a:t>
            </a:r>
            <a:r>
              <a:rPr lang="en-GB">
                <a:solidFill>
                  <a:srgbClr val="000000"/>
                </a:solidFill>
              </a:rPr>
              <a:t>.</a:t>
            </a:r>
            <a:endParaRPr sz="2400"/>
          </a:p>
        </p:txBody>
      </p:sp>
      <p:sp>
        <p:nvSpPr>
          <p:cNvPr id="166" name="Google Shape;166;p26"/>
          <p:cNvSpPr txBox="1"/>
          <p:nvPr/>
        </p:nvSpPr>
        <p:spPr>
          <a:xfrm>
            <a:off x="5962350" y="14072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lt1"/>
                </a:solidFill>
                <a:latin typeface="Roboto"/>
                <a:ea typeface="Roboto"/>
                <a:cs typeface="Roboto"/>
                <a:sym typeface="Roboto"/>
              </a:rPr>
              <a:t>Logistic Regression Model</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Evaluating the model</a:t>
            </a:r>
            <a:endParaRPr/>
          </a:p>
        </p:txBody>
      </p:sp>
      <p:sp>
        <p:nvSpPr>
          <p:cNvPr id="172" name="Google Shape;172;p2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solidFill>
                <a:srgbClr val="000000"/>
              </a:solidFill>
            </a:endParaRPr>
          </a:p>
          <a:p>
            <a:pPr indent="0" lvl="0" marL="0" rtl="0" algn="l">
              <a:spcBef>
                <a:spcPts val="1200"/>
              </a:spcBef>
              <a:spcAft>
                <a:spcPts val="0"/>
              </a:spcAft>
              <a:buNone/>
            </a:pPr>
            <a:r>
              <a:t/>
            </a:r>
            <a:endParaRPr sz="1200">
              <a:solidFill>
                <a:srgbClr val="000000"/>
              </a:solidFill>
            </a:endParaRPr>
          </a:p>
          <a:p>
            <a:pPr indent="0" lvl="0" marL="0" rtl="0" algn="l">
              <a:spcBef>
                <a:spcPts val="1200"/>
              </a:spcBef>
              <a:spcAft>
                <a:spcPts val="1200"/>
              </a:spcAft>
              <a:buNone/>
            </a:pPr>
            <a:r>
              <a:t/>
            </a:r>
            <a:endParaRPr sz="1200">
              <a:solidFill>
                <a:srgbClr val="000000"/>
              </a:solidFill>
            </a:endParaRPr>
          </a:p>
        </p:txBody>
      </p:sp>
      <p:sp>
        <p:nvSpPr>
          <p:cNvPr id="173" name="Google Shape;173;p27"/>
          <p:cNvSpPr txBox="1"/>
          <p:nvPr/>
        </p:nvSpPr>
        <p:spPr>
          <a:xfrm>
            <a:off x="5694000" y="21750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lt1"/>
                </a:solidFill>
                <a:latin typeface="Roboto"/>
                <a:ea typeface="Roboto"/>
                <a:cs typeface="Roboto"/>
                <a:sym typeface="Roboto"/>
              </a:rPr>
              <a:t>Logistic Regression Model</a:t>
            </a:r>
            <a:endParaRPr sz="1200"/>
          </a:p>
        </p:txBody>
      </p:sp>
      <p:sp>
        <p:nvSpPr>
          <p:cNvPr id="174" name="Google Shape;174;p27"/>
          <p:cNvSpPr/>
          <p:nvPr/>
        </p:nvSpPr>
        <p:spPr>
          <a:xfrm>
            <a:off x="3122100" y="3237575"/>
            <a:ext cx="563100" cy="294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5" name="Google Shape;175;p27"/>
          <p:cNvPicPr preferRelativeResize="0"/>
          <p:nvPr/>
        </p:nvPicPr>
        <p:blipFill>
          <a:blip r:embed="rId3">
            <a:alphaModFix/>
          </a:blip>
          <a:stretch>
            <a:fillRect/>
          </a:stretch>
        </p:blipFill>
        <p:spPr>
          <a:xfrm>
            <a:off x="0" y="2044998"/>
            <a:ext cx="9144000" cy="1938625"/>
          </a:xfrm>
          <a:prstGeom prst="rect">
            <a:avLst/>
          </a:prstGeom>
          <a:noFill/>
          <a:ln>
            <a:noFill/>
          </a:ln>
        </p:spPr>
      </p:pic>
      <p:sp>
        <p:nvSpPr>
          <p:cNvPr id="176" name="Google Shape;176;p27"/>
          <p:cNvSpPr/>
          <p:nvPr/>
        </p:nvSpPr>
        <p:spPr>
          <a:xfrm>
            <a:off x="2996225" y="2790800"/>
            <a:ext cx="411600" cy="231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Modeling using Random Forest</a:t>
            </a:r>
            <a:endParaRPr/>
          </a:p>
        </p:txBody>
      </p:sp>
      <p:sp>
        <p:nvSpPr>
          <p:cNvPr id="182" name="Google Shape;182;p28"/>
          <p:cNvSpPr txBox="1"/>
          <p:nvPr>
            <p:ph idx="1" type="body"/>
          </p:nvPr>
        </p:nvSpPr>
        <p:spPr>
          <a:xfrm>
            <a:off x="225925" y="1216650"/>
            <a:ext cx="4661700" cy="384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4707">
              <a:solidFill>
                <a:srgbClr val="000000"/>
              </a:solidFill>
            </a:endParaRPr>
          </a:p>
          <a:p>
            <a:pPr indent="0" lvl="0" marL="457200" rtl="0" algn="l">
              <a:spcBef>
                <a:spcPts val="1200"/>
              </a:spcBef>
              <a:spcAft>
                <a:spcPts val="0"/>
              </a:spcAft>
              <a:buNone/>
            </a:pPr>
            <a:r>
              <a:t/>
            </a:r>
            <a:endParaRPr sz="4707">
              <a:solidFill>
                <a:srgbClr val="D1D5DB"/>
              </a:solidFill>
              <a:highlight>
                <a:srgbClr val="444654"/>
              </a:highlight>
            </a:endParaRPr>
          </a:p>
          <a:p>
            <a:pPr indent="0" lvl="0" marL="0" rtl="0" algn="l">
              <a:spcBef>
                <a:spcPts val="1200"/>
              </a:spcBef>
              <a:spcAft>
                <a:spcPts val="1200"/>
              </a:spcAft>
              <a:buNone/>
            </a:pPr>
            <a:r>
              <a:t/>
            </a:r>
            <a:endParaRPr/>
          </a:p>
        </p:txBody>
      </p:sp>
      <p:pic>
        <p:nvPicPr>
          <p:cNvPr id="183" name="Google Shape;183;p28"/>
          <p:cNvPicPr preferRelativeResize="0"/>
          <p:nvPr/>
        </p:nvPicPr>
        <p:blipFill>
          <a:blip r:embed="rId3">
            <a:alphaModFix/>
          </a:blip>
          <a:stretch>
            <a:fillRect/>
          </a:stretch>
        </p:blipFill>
        <p:spPr>
          <a:xfrm>
            <a:off x="471900" y="1903550"/>
            <a:ext cx="8672101" cy="2893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Modelling using K-Nearest Neighbors </a:t>
            </a:r>
            <a:endParaRPr/>
          </a:p>
        </p:txBody>
      </p:sp>
      <p:sp>
        <p:nvSpPr>
          <p:cNvPr id="189" name="Google Shape;189;p29"/>
          <p:cNvSpPr txBox="1"/>
          <p:nvPr>
            <p:ph idx="1" type="body"/>
          </p:nvPr>
        </p:nvSpPr>
        <p:spPr>
          <a:xfrm>
            <a:off x="861675" y="1919075"/>
            <a:ext cx="4590600" cy="2530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t/>
            </a:r>
            <a:endParaRPr sz="2070"/>
          </a:p>
        </p:txBody>
      </p:sp>
      <p:pic>
        <p:nvPicPr>
          <p:cNvPr id="190" name="Google Shape;190;p29"/>
          <p:cNvPicPr preferRelativeResize="0"/>
          <p:nvPr/>
        </p:nvPicPr>
        <p:blipFill>
          <a:blip r:embed="rId3">
            <a:alphaModFix/>
          </a:blip>
          <a:stretch>
            <a:fillRect/>
          </a:stretch>
        </p:blipFill>
        <p:spPr>
          <a:xfrm>
            <a:off x="334475" y="1763425"/>
            <a:ext cx="8422476" cy="3110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Modelling using XGBoost</a:t>
            </a:r>
            <a:endParaRPr/>
          </a:p>
        </p:txBody>
      </p:sp>
      <p:sp>
        <p:nvSpPr>
          <p:cNvPr id="196" name="Google Shape;196;p3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sz="2400"/>
          </a:p>
        </p:txBody>
      </p:sp>
      <p:pic>
        <p:nvPicPr>
          <p:cNvPr id="197" name="Google Shape;197;p30"/>
          <p:cNvPicPr preferRelativeResize="0"/>
          <p:nvPr/>
        </p:nvPicPr>
        <p:blipFill>
          <a:blip r:embed="rId3">
            <a:alphaModFix/>
          </a:blip>
          <a:stretch>
            <a:fillRect/>
          </a:stretch>
        </p:blipFill>
        <p:spPr>
          <a:xfrm>
            <a:off x="0" y="1800676"/>
            <a:ext cx="9144001" cy="3061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Modelling using LightGBM</a:t>
            </a:r>
            <a:endParaRPr/>
          </a:p>
        </p:txBody>
      </p:sp>
      <p:sp>
        <p:nvSpPr>
          <p:cNvPr id="203" name="Google Shape;203;p3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4" name="Google Shape;204;p31"/>
          <p:cNvPicPr preferRelativeResize="0"/>
          <p:nvPr/>
        </p:nvPicPr>
        <p:blipFill>
          <a:blip r:embed="rId3">
            <a:alphaModFix/>
          </a:blip>
          <a:stretch>
            <a:fillRect/>
          </a:stretch>
        </p:blipFill>
        <p:spPr>
          <a:xfrm>
            <a:off x="0" y="1620650"/>
            <a:ext cx="9143999" cy="3522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About the Project </a:t>
            </a:r>
            <a:endParaRPr/>
          </a:p>
        </p:txBody>
      </p:sp>
      <p:sp>
        <p:nvSpPr>
          <p:cNvPr id="74" name="Google Shape;74;p14"/>
          <p:cNvSpPr txBox="1"/>
          <p:nvPr>
            <p:ph idx="1" type="body"/>
          </p:nvPr>
        </p:nvSpPr>
        <p:spPr>
          <a:xfrm>
            <a:off x="471900" y="1919075"/>
            <a:ext cx="3233700" cy="2823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sz="1200">
                <a:solidFill>
                  <a:srgbClr val="000000"/>
                </a:solidFill>
                <a:latin typeface="Arial"/>
                <a:ea typeface="Arial"/>
                <a:cs typeface="Arial"/>
                <a:sym typeface="Arial"/>
              </a:rPr>
              <a:t>The objective of this project is to understand and predict customer churn for a bank.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GB" sz="1200">
                <a:solidFill>
                  <a:srgbClr val="000000"/>
                </a:solidFill>
                <a:latin typeface="Arial"/>
                <a:ea typeface="Arial"/>
                <a:cs typeface="Arial"/>
                <a:sym typeface="Arial"/>
              </a:rPr>
              <a:t>Specifically, we will initially perform Exploratory Data Analysis (EDA) to identify the factors contributing to customer churn.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GB" sz="1200">
                <a:solidFill>
                  <a:srgbClr val="000000"/>
                </a:solidFill>
                <a:latin typeface="Arial"/>
                <a:ea typeface="Arial"/>
                <a:cs typeface="Arial"/>
                <a:sym typeface="Arial"/>
              </a:rPr>
              <a:t>This analysis will later help us build </a:t>
            </a:r>
            <a:r>
              <a:rPr b="1" lang="en-GB" sz="1300">
                <a:solidFill>
                  <a:srgbClr val="000000"/>
                </a:solidFill>
                <a:latin typeface="Arial"/>
                <a:ea typeface="Arial"/>
                <a:cs typeface="Arial"/>
                <a:sym typeface="Arial"/>
              </a:rPr>
              <a:t>Machine Learning models</a:t>
            </a:r>
            <a:r>
              <a:rPr lang="en-GB" sz="1200">
                <a:solidFill>
                  <a:srgbClr val="000000"/>
                </a:solidFill>
                <a:latin typeface="Arial"/>
                <a:ea typeface="Arial"/>
                <a:cs typeface="Arial"/>
                <a:sym typeface="Arial"/>
              </a:rPr>
              <a:t> to </a:t>
            </a:r>
            <a:r>
              <a:rPr b="1" lang="en-GB" sz="2000">
                <a:solidFill>
                  <a:srgbClr val="000000"/>
                </a:solidFill>
                <a:latin typeface="Arial"/>
                <a:ea typeface="Arial"/>
                <a:cs typeface="Arial"/>
                <a:sym typeface="Arial"/>
              </a:rPr>
              <a:t>predict whether a customer will churn or not.</a:t>
            </a:r>
            <a:endParaRPr b="1" sz="2600">
              <a:solidFill>
                <a:srgbClr val="000000"/>
              </a:solidFill>
            </a:endParaRPr>
          </a:p>
          <a:p>
            <a:pPr indent="0" lvl="0" marL="457200" rtl="0" algn="l">
              <a:spcBef>
                <a:spcPts val="0"/>
              </a:spcBef>
              <a:spcAft>
                <a:spcPts val="0"/>
              </a:spcAft>
              <a:buNone/>
            </a:pPr>
            <a:r>
              <a:t/>
            </a:r>
            <a:endParaRPr sz="1600">
              <a:solidFill>
                <a:srgbClr val="000000"/>
              </a:solidFill>
            </a:endParaRPr>
          </a:p>
        </p:txBody>
      </p:sp>
      <p:pic>
        <p:nvPicPr>
          <p:cNvPr id="75" name="Google Shape;75;p14"/>
          <p:cNvPicPr preferRelativeResize="0"/>
          <p:nvPr/>
        </p:nvPicPr>
        <p:blipFill>
          <a:blip r:embed="rId3">
            <a:alphaModFix/>
          </a:blip>
          <a:stretch>
            <a:fillRect/>
          </a:stretch>
        </p:blipFill>
        <p:spPr>
          <a:xfrm>
            <a:off x="5322350" y="1919075"/>
            <a:ext cx="2869450" cy="2869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Machine Learning models:</a:t>
            </a:r>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Char char="●"/>
            </a:pPr>
            <a:r>
              <a:rPr lang="en-GB" sz="1700">
                <a:solidFill>
                  <a:srgbClr val="000000"/>
                </a:solidFill>
              </a:rPr>
              <a:t>There are a number of techniques that can be used to predict customer churn, including machine learning algorithms ;</a:t>
            </a:r>
            <a:endParaRPr sz="1700">
              <a:solidFill>
                <a:srgbClr val="000000"/>
              </a:solidFill>
            </a:endParaRPr>
          </a:p>
          <a:p>
            <a:pPr indent="-336550" lvl="1" marL="914400" rtl="0" algn="l">
              <a:spcBef>
                <a:spcPts val="0"/>
              </a:spcBef>
              <a:spcAft>
                <a:spcPts val="0"/>
              </a:spcAft>
              <a:buClr>
                <a:srgbClr val="000000"/>
              </a:buClr>
              <a:buSzPts val="1700"/>
              <a:buChar char="○"/>
            </a:pPr>
            <a:r>
              <a:rPr lang="en-GB" sz="1700">
                <a:solidFill>
                  <a:srgbClr val="000000"/>
                </a:solidFill>
                <a:highlight>
                  <a:srgbClr val="FFFFFF"/>
                </a:highlight>
              </a:rPr>
              <a:t>Neural Network </a:t>
            </a:r>
            <a:endParaRPr sz="1700">
              <a:solidFill>
                <a:srgbClr val="000000"/>
              </a:solidFill>
              <a:highlight>
                <a:srgbClr val="FFFFFF"/>
              </a:highlight>
            </a:endParaRPr>
          </a:p>
          <a:p>
            <a:pPr indent="-336550" lvl="1" marL="914400" rtl="0" algn="l">
              <a:spcBef>
                <a:spcPts val="0"/>
              </a:spcBef>
              <a:spcAft>
                <a:spcPts val="0"/>
              </a:spcAft>
              <a:buClr>
                <a:srgbClr val="000000"/>
              </a:buClr>
              <a:buSzPts val="1700"/>
              <a:buChar char="○"/>
            </a:pPr>
            <a:r>
              <a:rPr lang="en-GB" sz="1700">
                <a:solidFill>
                  <a:srgbClr val="000000"/>
                </a:solidFill>
                <a:highlight>
                  <a:schemeClr val="lt1"/>
                </a:highlight>
              </a:rPr>
              <a:t>Logistic regression</a:t>
            </a:r>
            <a:endParaRPr sz="1700">
              <a:solidFill>
                <a:srgbClr val="000000"/>
              </a:solidFill>
              <a:highlight>
                <a:srgbClr val="FFFFFF"/>
              </a:highlight>
            </a:endParaRPr>
          </a:p>
          <a:p>
            <a:pPr indent="-336550" lvl="1" marL="914400" rtl="0" algn="l">
              <a:spcBef>
                <a:spcPts val="0"/>
              </a:spcBef>
              <a:spcAft>
                <a:spcPts val="0"/>
              </a:spcAft>
              <a:buClr>
                <a:srgbClr val="000000"/>
              </a:buClr>
              <a:buSzPts val="1700"/>
              <a:buChar char="○"/>
            </a:pPr>
            <a:r>
              <a:rPr lang="en-GB" sz="1700">
                <a:solidFill>
                  <a:srgbClr val="000000"/>
                </a:solidFill>
                <a:highlight>
                  <a:srgbClr val="FFFFFF"/>
                </a:highlight>
              </a:rPr>
              <a:t>Random Forest</a:t>
            </a:r>
            <a:endParaRPr sz="1700">
              <a:solidFill>
                <a:srgbClr val="000000"/>
              </a:solidFill>
              <a:highlight>
                <a:srgbClr val="FFFFFF"/>
              </a:highlight>
            </a:endParaRPr>
          </a:p>
          <a:p>
            <a:pPr indent="-336550" lvl="1" marL="914400" rtl="0" algn="l">
              <a:spcBef>
                <a:spcPts val="0"/>
              </a:spcBef>
              <a:spcAft>
                <a:spcPts val="0"/>
              </a:spcAft>
              <a:buClr>
                <a:srgbClr val="000000"/>
              </a:buClr>
              <a:buSzPts val="1700"/>
              <a:buChar char="○"/>
            </a:pPr>
            <a:r>
              <a:rPr lang="en-GB" sz="1700">
                <a:solidFill>
                  <a:srgbClr val="000000"/>
                </a:solidFill>
                <a:highlight>
                  <a:srgbClr val="FFFFFF"/>
                </a:highlight>
              </a:rPr>
              <a:t>K-Nearest Neighbour</a:t>
            </a:r>
            <a:endParaRPr sz="1700">
              <a:solidFill>
                <a:srgbClr val="000000"/>
              </a:solidFill>
              <a:highlight>
                <a:srgbClr val="FFFFFF"/>
              </a:highlight>
            </a:endParaRPr>
          </a:p>
          <a:p>
            <a:pPr indent="-336550" lvl="0" marL="457200" rtl="0" algn="l">
              <a:spcBef>
                <a:spcPts val="0"/>
              </a:spcBef>
              <a:spcAft>
                <a:spcPts val="0"/>
              </a:spcAft>
              <a:buClr>
                <a:srgbClr val="000000"/>
              </a:buClr>
              <a:buSzPts val="1700"/>
              <a:buChar char="●"/>
            </a:pPr>
            <a:r>
              <a:rPr lang="en-GB" sz="1700">
                <a:solidFill>
                  <a:srgbClr val="000000"/>
                </a:solidFill>
                <a:highlight>
                  <a:srgbClr val="FFFFFF"/>
                </a:highlight>
              </a:rPr>
              <a:t>To increase efficiency, you can use advanced algorithms;</a:t>
            </a:r>
            <a:endParaRPr sz="1700">
              <a:solidFill>
                <a:srgbClr val="000000"/>
              </a:solidFill>
              <a:highlight>
                <a:srgbClr val="FFFFFF"/>
              </a:highlight>
            </a:endParaRPr>
          </a:p>
          <a:p>
            <a:pPr indent="-336550" lvl="1" marL="914400" rtl="0" algn="l">
              <a:spcBef>
                <a:spcPts val="0"/>
              </a:spcBef>
              <a:spcAft>
                <a:spcPts val="0"/>
              </a:spcAft>
              <a:buClr>
                <a:srgbClr val="000000"/>
              </a:buClr>
              <a:buSzPts val="1700"/>
              <a:buChar char="○"/>
            </a:pPr>
            <a:r>
              <a:rPr lang="en-GB" sz="1700">
                <a:solidFill>
                  <a:srgbClr val="000000"/>
                </a:solidFill>
                <a:highlight>
                  <a:srgbClr val="FFFFFF"/>
                </a:highlight>
              </a:rPr>
              <a:t>XGBoost</a:t>
            </a:r>
            <a:endParaRPr sz="1700">
              <a:solidFill>
                <a:srgbClr val="000000"/>
              </a:solidFill>
              <a:highlight>
                <a:srgbClr val="FFFFFF"/>
              </a:highlight>
            </a:endParaRPr>
          </a:p>
          <a:p>
            <a:pPr indent="-336550" lvl="1" marL="914400" rtl="0" algn="l">
              <a:spcBef>
                <a:spcPts val="0"/>
              </a:spcBef>
              <a:spcAft>
                <a:spcPts val="0"/>
              </a:spcAft>
              <a:buClr>
                <a:srgbClr val="000000"/>
              </a:buClr>
              <a:buSzPts val="1700"/>
              <a:buChar char="○"/>
            </a:pPr>
            <a:r>
              <a:rPr lang="en-GB" sz="1700">
                <a:solidFill>
                  <a:srgbClr val="000000"/>
                </a:solidFill>
                <a:highlight>
                  <a:srgbClr val="FFFFFF"/>
                </a:highlight>
              </a:rPr>
              <a:t>LightGBM</a:t>
            </a:r>
            <a:endParaRPr sz="1700">
              <a:solidFill>
                <a:srgbClr val="000000"/>
              </a:solidFill>
              <a:highlight>
                <a:srgbClr val="FFFFFF"/>
              </a:highlight>
            </a:endParaRPr>
          </a:p>
          <a:p>
            <a:pPr indent="0" lvl="0" marL="0" rtl="0" algn="l">
              <a:spcBef>
                <a:spcPts val="0"/>
              </a:spcBef>
              <a:spcAft>
                <a:spcPts val="0"/>
              </a:spcAft>
              <a:buNone/>
            </a:pPr>
            <a:r>
              <a:t/>
            </a:r>
            <a:endParaRPr sz="1700">
              <a:solidFill>
                <a:srgbClr val="000000"/>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Dataset for ML Training</a:t>
            </a:r>
            <a:endParaRPr/>
          </a:p>
        </p:txBody>
      </p:sp>
      <p:sp>
        <p:nvSpPr>
          <p:cNvPr id="87" name="Google Shape;87;p16"/>
          <p:cNvSpPr txBox="1"/>
          <p:nvPr>
            <p:ph idx="1" type="body"/>
          </p:nvPr>
        </p:nvSpPr>
        <p:spPr>
          <a:xfrm>
            <a:off x="471900" y="1506425"/>
            <a:ext cx="447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Dataset contains 10,000 unique customer id and each has 10 features.</a:t>
            </a:r>
            <a:endParaRPr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Features included</a:t>
            </a:r>
            <a:r>
              <a:rPr lang="en-GB" sz="1600">
                <a:solidFill>
                  <a:srgbClr val="000000"/>
                </a:solidFill>
              </a:rPr>
              <a:t>:</a:t>
            </a:r>
            <a:endParaRPr sz="1600">
              <a:solidFill>
                <a:srgbClr val="000000"/>
              </a:solidFill>
            </a:endParaRPr>
          </a:p>
          <a:p>
            <a:pPr indent="-304800" lvl="1" marL="914400" rtl="0" algn="l">
              <a:spcBef>
                <a:spcPts val="0"/>
              </a:spcBef>
              <a:spcAft>
                <a:spcPts val="0"/>
              </a:spcAft>
              <a:buClr>
                <a:srgbClr val="000000"/>
              </a:buClr>
              <a:buSzPts val="1200"/>
              <a:buChar char="○"/>
            </a:pPr>
            <a:r>
              <a:rPr lang="en-GB" sz="1200">
                <a:solidFill>
                  <a:srgbClr val="000000"/>
                </a:solidFill>
              </a:rPr>
              <a:t>Geography (categorical)</a:t>
            </a:r>
            <a:endParaRPr sz="1200">
              <a:solidFill>
                <a:srgbClr val="000000"/>
              </a:solidFill>
            </a:endParaRPr>
          </a:p>
          <a:p>
            <a:pPr indent="-304800" lvl="1" marL="914400" rtl="0" algn="l">
              <a:spcBef>
                <a:spcPts val="0"/>
              </a:spcBef>
              <a:spcAft>
                <a:spcPts val="0"/>
              </a:spcAft>
              <a:buClr>
                <a:srgbClr val="000000"/>
              </a:buClr>
              <a:buSzPts val="1200"/>
              <a:buChar char="○"/>
            </a:pPr>
            <a:r>
              <a:rPr lang="en-GB" sz="1200">
                <a:solidFill>
                  <a:srgbClr val="000000"/>
                </a:solidFill>
              </a:rPr>
              <a:t>Gender (categorical)</a:t>
            </a:r>
            <a:endParaRPr sz="1200">
              <a:solidFill>
                <a:srgbClr val="000000"/>
              </a:solidFill>
            </a:endParaRPr>
          </a:p>
          <a:p>
            <a:pPr indent="-304800" lvl="1" marL="914400" rtl="0" algn="l">
              <a:spcBef>
                <a:spcPts val="0"/>
              </a:spcBef>
              <a:spcAft>
                <a:spcPts val="0"/>
              </a:spcAft>
              <a:buClr>
                <a:srgbClr val="000000"/>
              </a:buClr>
              <a:buSzPts val="1200"/>
              <a:buChar char="○"/>
            </a:pPr>
            <a:r>
              <a:rPr lang="en-GB" sz="1200">
                <a:solidFill>
                  <a:srgbClr val="000000"/>
                </a:solidFill>
              </a:rPr>
              <a:t>Age </a:t>
            </a:r>
            <a:endParaRPr sz="1200">
              <a:solidFill>
                <a:srgbClr val="000000"/>
              </a:solidFill>
            </a:endParaRPr>
          </a:p>
          <a:p>
            <a:pPr indent="-304800" lvl="1" marL="914400" rtl="0" algn="l">
              <a:spcBef>
                <a:spcPts val="0"/>
              </a:spcBef>
              <a:spcAft>
                <a:spcPts val="0"/>
              </a:spcAft>
              <a:buClr>
                <a:srgbClr val="000000"/>
              </a:buClr>
              <a:buSzPts val="1200"/>
              <a:buChar char="○"/>
            </a:pPr>
            <a:r>
              <a:rPr lang="en-GB" sz="1200">
                <a:solidFill>
                  <a:srgbClr val="000000"/>
                </a:solidFill>
              </a:rPr>
              <a:t>Tenure </a:t>
            </a:r>
            <a:endParaRPr sz="1200">
              <a:solidFill>
                <a:srgbClr val="000000"/>
              </a:solidFill>
            </a:endParaRPr>
          </a:p>
          <a:p>
            <a:pPr indent="-304800" lvl="1" marL="914400" rtl="0" algn="l">
              <a:spcBef>
                <a:spcPts val="0"/>
              </a:spcBef>
              <a:spcAft>
                <a:spcPts val="0"/>
              </a:spcAft>
              <a:buClr>
                <a:srgbClr val="000000"/>
              </a:buClr>
              <a:buSzPts val="1200"/>
              <a:buChar char="○"/>
            </a:pPr>
            <a:r>
              <a:rPr lang="en-GB" sz="1200">
                <a:solidFill>
                  <a:srgbClr val="000000"/>
                </a:solidFill>
              </a:rPr>
              <a:t>Balance </a:t>
            </a:r>
            <a:endParaRPr sz="1200">
              <a:solidFill>
                <a:srgbClr val="000000"/>
              </a:solidFill>
            </a:endParaRPr>
          </a:p>
          <a:p>
            <a:pPr indent="-304800" lvl="1" marL="914400" rtl="0" algn="l">
              <a:spcBef>
                <a:spcPts val="0"/>
              </a:spcBef>
              <a:spcAft>
                <a:spcPts val="0"/>
              </a:spcAft>
              <a:buClr>
                <a:srgbClr val="000000"/>
              </a:buClr>
              <a:buSzPts val="1200"/>
              <a:buChar char="○"/>
            </a:pPr>
            <a:r>
              <a:rPr lang="en-GB" sz="1200">
                <a:solidFill>
                  <a:srgbClr val="000000"/>
                </a:solidFill>
              </a:rPr>
              <a:t>Number of products </a:t>
            </a:r>
            <a:endParaRPr sz="1200">
              <a:solidFill>
                <a:srgbClr val="000000"/>
              </a:solidFill>
            </a:endParaRPr>
          </a:p>
          <a:p>
            <a:pPr indent="-304800" lvl="1" marL="914400" rtl="0" algn="l">
              <a:spcBef>
                <a:spcPts val="0"/>
              </a:spcBef>
              <a:spcAft>
                <a:spcPts val="0"/>
              </a:spcAft>
              <a:buClr>
                <a:srgbClr val="000000"/>
              </a:buClr>
              <a:buSzPts val="1200"/>
              <a:buChar char="○"/>
            </a:pPr>
            <a:r>
              <a:rPr lang="en-GB" sz="1200">
                <a:solidFill>
                  <a:srgbClr val="000000"/>
                </a:solidFill>
              </a:rPr>
              <a:t>Credit card or not </a:t>
            </a:r>
            <a:endParaRPr sz="1200">
              <a:solidFill>
                <a:srgbClr val="000000"/>
              </a:solidFill>
            </a:endParaRPr>
          </a:p>
          <a:p>
            <a:pPr indent="-304800" lvl="1" marL="914400" rtl="0" algn="l">
              <a:spcBef>
                <a:spcPts val="0"/>
              </a:spcBef>
              <a:spcAft>
                <a:spcPts val="0"/>
              </a:spcAft>
              <a:buClr>
                <a:srgbClr val="000000"/>
              </a:buClr>
              <a:buSzPts val="1200"/>
              <a:buChar char="○"/>
            </a:pPr>
            <a:r>
              <a:rPr lang="en-GB" sz="1200">
                <a:solidFill>
                  <a:srgbClr val="000000"/>
                </a:solidFill>
              </a:rPr>
              <a:t>Active or not </a:t>
            </a:r>
            <a:endParaRPr sz="1200">
              <a:solidFill>
                <a:srgbClr val="000000"/>
              </a:solidFill>
            </a:endParaRPr>
          </a:p>
          <a:p>
            <a:pPr indent="-304800" lvl="1" marL="914400" rtl="0" algn="l">
              <a:spcBef>
                <a:spcPts val="0"/>
              </a:spcBef>
              <a:spcAft>
                <a:spcPts val="0"/>
              </a:spcAft>
              <a:buClr>
                <a:srgbClr val="000000"/>
              </a:buClr>
              <a:buSzPts val="1200"/>
              <a:buChar char="○"/>
            </a:pPr>
            <a:r>
              <a:rPr lang="en-GB" sz="1200">
                <a:solidFill>
                  <a:srgbClr val="000000"/>
                </a:solidFill>
              </a:rPr>
              <a:t>Estimated Salary </a:t>
            </a:r>
            <a:endParaRPr sz="1200">
              <a:solidFill>
                <a:srgbClr val="000000"/>
              </a:solidFill>
            </a:endParaRPr>
          </a:p>
          <a:p>
            <a:pPr indent="-304800" lvl="1" marL="914400" rtl="0" algn="l">
              <a:spcBef>
                <a:spcPts val="0"/>
              </a:spcBef>
              <a:spcAft>
                <a:spcPts val="0"/>
              </a:spcAft>
              <a:buClr>
                <a:srgbClr val="000000"/>
              </a:buClr>
              <a:buSzPts val="1200"/>
              <a:buChar char="○"/>
            </a:pPr>
            <a:r>
              <a:rPr lang="en-GB" sz="1200">
                <a:solidFill>
                  <a:srgbClr val="000000"/>
                </a:solidFill>
              </a:rPr>
              <a:t>Credit score </a:t>
            </a:r>
            <a:endParaRPr sz="1200">
              <a:solidFill>
                <a:srgbClr val="000000"/>
              </a:solidFill>
            </a:endParaRPr>
          </a:p>
        </p:txBody>
      </p:sp>
      <p:pic>
        <p:nvPicPr>
          <p:cNvPr id="88" name="Google Shape;88;p16"/>
          <p:cNvPicPr preferRelativeResize="0"/>
          <p:nvPr/>
        </p:nvPicPr>
        <p:blipFill>
          <a:blip r:embed="rId3">
            <a:alphaModFix/>
          </a:blip>
          <a:stretch>
            <a:fillRect/>
          </a:stretch>
        </p:blipFill>
        <p:spPr>
          <a:xfrm>
            <a:off x="5157800" y="1963549"/>
            <a:ext cx="3612025" cy="2870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Data preparation</a:t>
            </a:r>
            <a:endParaRPr/>
          </a:p>
        </p:txBody>
      </p:sp>
      <p:sp>
        <p:nvSpPr>
          <p:cNvPr id="94" name="Google Shape;94;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Char char="●"/>
            </a:pPr>
            <a:r>
              <a:rPr lang="en-GB" sz="1600">
                <a:solidFill>
                  <a:srgbClr val="000000"/>
                </a:solidFill>
              </a:rPr>
              <a:t>Data cleaning: checking null value use function of “isnull”</a:t>
            </a:r>
            <a:endParaRPr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Combine both encoded features with original dataset as new dataframe called “attribtion_df”</a:t>
            </a:r>
            <a:endParaRPr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Declared “Existed” as target column, and the rest being X features</a:t>
            </a:r>
            <a:endParaRPr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Split into 3 lots for training, validation and test</a:t>
            </a:r>
            <a:endParaRPr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Use of StandardScaler from sklearn.preprocessing</a:t>
            </a:r>
            <a:endParaRPr sz="1600">
              <a:solidFill>
                <a:srgbClr val="000000"/>
              </a:solidFill>
            </a:endParaRPr>
          </a:p>
        </p:txBody>
      </p:sp>
      <p:pic>
        <p:nvPicPr>
          <p:cNvPr id="95" name="Google Shape;95;p17"/>
          <p:cNvPicPr preferRelativeResize="0"/>
          <p:nvPr/>
        </p:nvPicPr>
        <p:blipFill>
          <a:blip r:embed="rId3">
            <a:alphaModFix/>
          </a:blip>
          <a:stretch>
            <a:fillRect/>
          </a:stretch>
        </p:blipFill>
        <p:spPr>
          <a:xfrm>
            <a:off x="865600" y="3766100"/>
            <a:ext cx="6469726" cy="1260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Training, Validation and Testing Sets </a:t>
            </a:r>
            <a:endParaRPr/>
          </a:p>
        </p:txBody>
      </p:sp>
      <p:sp>
        <p:nvSpPr>
          <p:cNvPr id="101" name="Google Shape;101;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000000"/>
                </a:solidFill>
              </a:rPr>
              <a:t>Using the function </a:t>
            </a:r>
            <a:r>
              <a:rPr lang="en-GB" sz="950">
                <a:solidFill>
                  <a:srgbClr val="000000"/>
                </a:solidFill>
                <a:latin typeface="Arial"/>
                <a:ea typeface="Arial"/>
                <a:cs typeface="Arial"/>
                <a:sym typeface="Arial"/>
              </a:rPr>
              <a:t>train_test_split</a:t>
            </a:r>
            <a:r>
              <a:rPr lang="en-GB" sz="1200">
                <a:solidFill>
                  <a:srgbClr val="000000"/>
                </a:solidFill>
              </a:rPr>
              <a:t> from the scikit-learn library in Python. This function is used to split a given dataset into two subsets: a training set and a test set.</a:t>
            </a:r>
            <a:endParaRPr sz="16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rPr lang="en-GB" sz="1200">
                <a:solidFill>
                  <a:srgbClr val="000000"/>
                </a:solidFill>
              </a:rPr>
              <a:t>Step 1:</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rPr lang="en-GB" sz="1200">
                <a:solidFill>
                  <a:srgbClr val="000000"/>
                </a:solidFill>
              </a:rPr>
              <a:t>Step 2: </a:t>
            </a:r>
            <a:endParaRPr sz="1200">
              <a:solidFill>
                <a:srgbClr val="000000"/>
              </a:solidFill>
            </a:endParaRPr>
          </a:p>
          <a:p>
            <a:pPr indent="0" lvl="0" marL="0" rtl="0" algn="l">
              <a:spcBef>
                <a:spcPts val="0"/>
              </a:spcBef>
              <a:spcAft>
                <a:spcPts val="0"/>
              </a:spcAft>
              <a:buNone/>
            </a:pPr>
            <a:r>
              <a:t/>
            </a:r>
            <a:endParaRPr sz="1200">
              <a:solidFill>
                <a:srgbClr val="000000"/>
              </a:solidFill>
            </a:endParaRPr>
          </a:p>
        </p:txBody>
      </p:sp>
      <p:pic>
        <p:nvPicPr>
          <p:cNvPr id="102" name="Google Shape;102;p18"/>
          <p:cNvPicPr preferRelativeResize="0"/>
          <p:nvPr/>
        </p:nvPicPr>
        <p:blipFill>
          <a:blip r:embed="rId3">
            <a:alphaModFix/>
          </a:blip>
          <a:stretch>
            <a:fillRect/>
          </a:stretch>
        </p:blipFill>
        <p:spPr>
          <a:xfrm>
            <a:off x="1139600" y="2784950"/>
            <a:ext cx="5538461" cy="433925"/>
          </a:xfrm>
          <a:prstGeom prst="rect">
            <a:avLst/>
          </a:prstGeom>
          <a:noFill/>
          <a:ln>
            <a:noFill/>
          </a:ln>
        </p:spPr>
      </p:pic>
      <p:pic>
        <p:nvPicPr>
          <p:cNvPr id="103" name="Google Shape;103;p18"/>
          <p:cNvPicPr preferRelativeResize="0"/>
          <p:nvPr/>
        </p:nvPicPr>
        <p:blipFill>
          <a:blip r:embed="rId4">
            <a:alphaModFix/>
          </a:blip>
          <a:stretch>
            <a:fillRect/>
          </a:stretch>
        </p:blipFill>
        <p:spPr>
          <a:xfrm>
            <a:off x="1093050" y="3769275"/>
            <a:ext cx="7133699" cy="911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460950" y="7515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Model</a:t>
            </a:r>
            <a:r>
              <a:rPr lang="en-GB"/>
              <a:t> Structure</a:t>
            </a:r>
            <a:endParaRPr/>
          </a:p>
        </p:txBody>
      </p:sp>
      <p:sp>
        <p:nvSpPr>
          <p:cNvPr id="109" name="Google Shape;109;p19"/>
          <p:cNvSpPr txBox="1"/>
          <p:nvPr>
            <p:ph idx="1" type="body"/>
          </p:nvPr>
        </p:nvSpPr>
        <p:spPr>
          <a:xfrm>
            <a:off x="471900" y="1919075"/>
            <a:ext cx="5046600" cy="2710200"/>
          </a:xfrm>
          <a:prstGeom prst="rect">
            <a:avLst/>
          </a:prstGeom>
        </p:spPr>
        <p:txBody>
          <a:bodyPr anchorCtr="0" anchor="t" bIns="91425" lIns="91425" spcFirstLastPara="1" rIns="91425" wrap="square" tIns="91425">
            <a:normAutofit fontScale="25000" lnSpcReduction="20000"/>
          </a:bodyPr>
          <a:lstStyle/>
          <a:p>
            <a:pPr indent="-339756" lvl="0" marL="457200" rtl="0" algn="l">
              <a:spcBef>
                <a:spcPts val="0"/>
              </a:spcBef>
              <a:spcAft>
                <a:spcPts val="0"/>
              </a:spcAft>
              <a:buClr>
                <a:srgbClr val="000000"/>
              </a:buClr>
              <a:buSzPct val="109372"/>
              <a:buChar char="●"/>
            </a:pPr>
            <a:r>
              <a:rPr lang="en-GB" sz="6401">
                <a:solidFill>
                  <a:srgbClr val="000000"/>
                </a:solidFill>
              </a:rPr>
              <a:t>This code is creating a deep neural network model with two hidden layers using TensorFlow's Sequential model class. </a:t>
            </a:r>
            <a:endParaRPr sz="6401">
              <a:solidFill>
                <a:srgbClr val="000000"/>
              </a:solidFill>
            </a:endParaRPr>
          </a:p>
          <a:p>
            <a:pPr indent="-330231" lvl="0" marL="457200" rtl="0" algn="l">
              <a:spcBef>
                <a:spcPts val="0"/>
              </a:spcBef>
              <a:spcAft>
                <a:spcPts val="0"/>
              </a:spcAft>
              <a:buClr>
                <a:srgbClr val="000000"/>
              </a:buClr>
              <a:buSzPct val="100000"/>
              <a:buChar char="●"/>
            </a:pPr>
            <a:r>
              <a:rPr lang="en-GB" sz="6401">
                <a:solidFill>
                  <a:srgbClr val="000000"/>
                </a:solidFill>
              </a:rPr>
              <a:t>The number of input features is determined by counting the columns in the training set.</a:t>
            </a:r>
            <a:endParaRPr sz="6401">
              <a:solidFill>
                <a:srgbClr val="000000"/>
              </a:solidFill>
            </a:endParaRPr>
          </a:p>
          <a:p>
            <a:pPr indent="-330231" lvl="0" marL="457200" rtl="0" algn="l">
              <a:spcBef>
                <a:spcPts val="0"/>
              </a:spcBef>
              <a:spcAft>
                <a:spcPts val="0"/>
              </a:spcAft>
              <a:buClr>
                <a:srgbClr val="000000"/>
              </a:buClr>
              <a:buSzPct val="100000"/>
              <a:buChar char="●"/>
            </a:pPr>
            <a:r>
              <a:rPr lang="en-GB" sz="6401">
                <a:solidFill>
                  <a:srgbClr val="000000"/>
                </a:solidFill>
              </a:rPr>
              <a:t>The number of hidden nodes in the hidden layers are calculated using the mean of the number of input features and the number of output neurons, and the floor division operator (//). The model is then displayed using the summary method.</a:t>
            </a:r>
            <a:endParaRPr sz="6401">
              <a:solidFill>
                <a:srgbClr val="000000"/>
              </a:solidFill>
            </a:endParaRPr>
          </a:p>
          <a:p>
            <a:pPr indent="-247650" lvl="0" marL="457200" rtl="0" algn="l">
              <a:spcBef>
                <a:spcPts val="0"/>
              </a:spcBef>
              <a:spcAft>
                <a:spcPts val="0"/>
              </a:spcAft>
              <a:buClr>
                <a:srgbClr val="000000"/>
              </a:buClr>
              <a:buSzPct val="100000"/>
              <a:buChar char="●"/>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p:txBody>
      </p:sp>
      <p:pic>
        <p:nvPicPr>
          <p:cNvPr id="110" name="Google Shape;110;p19"/>
          <p:cNvPicPr preferRelativeResize="0"/>
          <p:nvPr/>
        </p:nvPicPr>
        <p:blipFill>
          <a:blip r:embed="rId3">
            <a:alphaModFix/>
          </a:blip>
          <a:stretch>
            <a:fillRect/>
          </a:stretch>
        </p:blipFill>
        <p:spPr>
          <a:xfrm>
            <a:off x="5489875" y="2159700"/>
            <a:ext cx="3554924" cy="1789125"/>
          </a:xfrm>
          <a:prstGeom prst="rect">
            <a:avLst/>
          </a:prstGeom>
          <a:noFill/>
          <a:ln>
            <a:noFill/>
          </a:ln>
        </p:spPr>
      </p:pic>
      <p:sp>
        <p:nvSpPr>
          <p:cNvPr id="111" name="Google Shape;111;p19"/>
          <p:cNvSpPr txBox="1"/>
          <p:nvPr/>
        </p:nvSpPr>
        <p:spPr>
          <a:xfrm>
            <a:off x="7332525" y="121625"/>
            <a:ext cx="1511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u="sng">
                <a:solidFill>
                  <a:schemeClr val="lt1"/>
                </a:solidFill>
                <a:latin typeface="Roboto"/>
                <a:ea typeface="Roboto"/>
                <a:cs typeface="Roboto"/>
                <a:sym typeface="Roboto"/>
              </a:rPr>
              <a:t>Neural Network</a:t>
            </a:r>
            <a:endParaRPr b="1" sz="1300" u="sng"/>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Compiling the Model </a:t>
            </a:r>
            <a:endParaRPr/>
          </a:p>
        </p:txBody>
      </p:sp>
      <p:sp>
        <p:nvSpPr>
          <p:cNvPr id="117" name="Google Shape;117;p20"/>
          <p:cNvSpPr txBox="1"/>
          <p:nvPr>
            <p:ph idx="1" type="body"/>
          </p:nvPr>
        </p:nvSpPr>
        <p:spPr>
          <a:xfrm>
            <a:off x="471900" y="1919075"/>
            <a:ext cx="3226500" cy="2816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sz="1600">
                <a:solidFill>
                  <a:srgbClr val="000000"/>
                </a:solidFill>
              </a:rPr>
              <a:t>We compile the Sequential model using loss function of ‘</a:t>
            </a:r>
            <a:r>
              <a:rPr lang="en-GB" sz="1600">
                <a:solidFill>
                  <a:srgbClr val="000000"/>
                </a:solidFill>
              </a:rPr>
              <a:t>binary_crossentropy’</a:t>
            </a:r>
            <a:r>
              <a:rPr lang="en-GB" sz="1600">
                <a:solidFill>
                  <a:srgbClr val="000000"/>
                </a:solidFill>
              </a:rPr>
              <a:t>, the ‘adam’ optimizer, and the various metric.</a:t>
            </a:r>
            <a:endParaRPr sz="1600">
              <a:solidFill>
                <a:srgbClr val="000000"/>
              </a:solidFill>
            </a:endParaRPr>
          </a:p>
          <a:p>
            <a:pPr indent="-314960" lvl="0" marL="457200" rtl="0" algn="l">
              <a:spcBef>
                <a:spcPts val="0"/>
              </a:spcBef>
              <a:spcAft>
                <a:spcPts val="0"/>
              </a:spcAft>
              <a:buClr>
                <a:srgbClr val="000000"/>
              </a:buClr>
              <a:buSzPct val="100000"/>
              <a:buChar char="●"/>
            </a:pPr>
            <a:r>
              <a:rPr lang="en-GB" sz="1600">
                <a:solidFill>
                  <a:srgbClr val="000000"/>
                </a:solidFill>
              </a:rPr>
              <a:t>The loss function </a:t>
            </a:r>
            <a:r>
              <a:rPr lang="en-GB" sz="1600">
                <a:solidFill>
                  <a:srgbClr val="000000"/>
                </a:solidFill>
              </a:rPr>
              <a:t>of ‘binary_crossentropy’</a:t>
            </a:r>
            <a:r>
              <a:rPr lang="en-GB" sz="1600">
                <a:solidFill>
                  <a:srgbClr val="000000"/>
                </a:solidFill>
              </a:rPr>
              <a:t> is used for binary classification problem;</a:t>
            </a:r>
            <a:endParaRPr sz="1600">
              <a:solidFill>
                <a:srgbClr val="000000"/>
              </a:solidFill>
            </a:endParaRPr>
          </a:p>
          <a:p>
            <a:pPr indent="-314960" lvl="0" marL="457200" rtl="0" algn="l">
              <a:spcBef>
                <a:spcPts val="0"/>
              </a:spcBef>
              <a:spcAft>
                <a:spcPts val="0"/>
              </a:spcAft>
              <a:buClr>
                <a:srgbClr val="000000"/>
              </a:buClr>
              <a:buSzPct val="100000"/>
              <a:buChar char="●"/>
            </a:pPr>
            <a:r>
              <a:rPr lang="en-GB" sz="1600">
                <a:solidFill>
                  <a:srgbClr val="000000"/>
                </a:solidFill>
              </a:rPr>
              <a:t>‘Adam’ is a popular optimisation algorithm for training nn; </a:t>
            </a:r>
            <a:endParaRPr sz="1600">
              <a:solidFill>
                <a:srgbClr val="000000"/>
              </a:solidFill>
            </a:endParaRPr>
          </a:p>
          <a:p>
            <a:pPr indent="-314960" lvl="0" marL="457200" rtl="0" algn="l">
              <a:spcBef>
                <a:spcPts val="0"/>
              </a:spcBef>
              <a:spcAft>
                <a:spcPts val="0"/>
              </a:spcAft>
              <a:buClr>
                <a:srgbClr val="000000"/>
              </a:buClr>
              <a:buSzPct val="100000"/>
              <a:buChar char="●"/>
            </a:pPr>
            <a:r>
              <a:rPr lang="en-GB" sz="1600">
                <a:solidFill>
                  <a:srgbClr val="000000"/>
                </a:solidFill>
              </a:rPr>
              <a:t>In this case, metric “Recall” is what we will be compared against other model.</a:t>
            </a:r>
            <a:endParaRPr sz="1600">
              <a:solidFill>
                <a:srgbClr val="000000"/>
              </a:solidFill>
            </a:endParaRPr>
          </a:p>
          <a:p>
            <a:pPr indent="0" lvl="0" marL="457200" rtl="0" algn="l">
              <a:spcBef>
                <a:spcPts val="0"/>
              </a:spcBef>
              <a:spcAft>
                <a:spcPts val="0"/>
              </a:spcAft>
              <a:buNone/>
            </a:pPr>
            <a:r>
              <a:t/>
            </a:r>
            <a:endParaRPr sz="1200">
              <a:solidFill>
                <a:srgbClr val="000000"/>
              </a:solidFill>
            </a:endParaRPr>
          </a:p>
        </p:txBody>
      </p:sp>
      <p:pic>
        <p:nvPicPr>
          <p:cNvPr id="118" name="Google Shape;118;p20"/>
          <p:cNvPicPr preferRelativeResize="0"/>
          <p:nvPr/>
        </p:nvPicPr>
        <p:blipFill>
          <a:blip r:embed="rId3">
            <a:alphaModFix/>
          </a:blip>
          <a:stretch>
            <a:fillRect/>
          </a:stretch>
        </p:blipFill>
        <p:spPr>
          <a:xfrm>
            <a:off x="4792975" y="2002775"/>
            <a:ext cx="3858550" cy="2548975"/>
          </a:xfrm>
          <a:prstGeom prst="rect">
            <a:avLst/>
          </a:prstGeom>
          <a:noFill/>
          <a:ln>
            <a:noFill/>
          </a:ln>
        </p:spPr>
      </p:pic>
      <p:sp>
        <p:nvSpPr>
          <p:cNvPr id="119" name="Google Shape;119;p20"/>
          <p:cNvSpPr txBox="1"/>
          <p:nvPr/>
        </p:nvSpPr>
        <p:spPr>
          <a:xfrm>
            <a:off x="7332525" y="121625"/>
            <a:ext cx="1511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u="sng">
                <a:solidFill>
                  <a:schemeClr val="lt1"/>
                </a:solidFill>
                <a:latin typeface="Roboto"/>
                <a:ea typeface="Roboto"/>
                <a:cs typeface="Roboto"/>
                <a:sym typeface="Roboto"/>
              </a:rPr>
              <a:t>Neural Network</a:t>
            </a:r>
            <a:endParaRPr b="1" sz="1300" u="sng"/>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214375" y="78165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Training</a:t>
            </a:r>
            <a:r>
              <a:rPr lang="en-GB"/>
              <a:t> the Model </a:t>
            </a:r>
            <a:endParaRPr/>
          </a:p>
        </p:txBody>
      </p:sp>
      <p:sp>
        <p:nvSpPr>
          <p:cNvPr id="125" name="Google Shape;125;p21"/>
          <p:cNvSpPr txBox="1"/>
          <p:nvPr/>
        </p:nvSpPr>
        <p:spPr>
          <a:xfrm>
            <a:off x="7332525" y="121625"/>
            <a:ext cx="1511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u="sng">
                <a:solidFill>
                  <a:schemeClr val="lt1"/>
                </a:solidFill>
                <a:latin typeface="Roboto"/>
                <a:ea typeface="Roboto"/>
                <a:cs typeface="Roboto"/>
                <a:sym typeface="Roboto"/>
              </a:rPr>
              <a:t>Neural Network</a:t>
            </a:r>
            <a:endParaRPr b="1" sz="1300" u="sng"/>
          </a:p>
        </p:txBody>
      </p:sp>
      <p:sp>
        <p:nvSpPr>
          <p:cNvPr id="126" name="Google Shape;126;p21"/>
          <p:cNvSpPr txBox="1"/>
          <p:nvPr>
            <p:ph idx="1" type="body"/>
          </p:nvPr>
        </p:nvSpPr>
        <p:spPr>
          <a:xfrm>
            <a:off x="471900" y="1919075"/>
            <a:ext cx="3226500" cy="2816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sz="1600">
                <a:solidFill>
                  <a:srgbClr val="000000"/>
                </a:solidFill>
              </a:rPr>
              <a:t>We train model using scaled training dataset, and tuning with validation dataset:</a:t>
            </a:r>
            <a:endParaRPr sz="1600">
              <a:solidFill>
                <a:srgbClr val="000000"/>
              </a:solidFill>
            </a:endParaRPr>
          </a:p>
          <a:p>
            <a:pPr indent="-308610" lvl="0" marL="457200" rtl="0" algn="l">
              <a:spcBef>
                <a:spcPts val="1500"/>
              </a:spcBef>
              <a:spcAft>
                <a:spcPts val="0"/>
              </a:spcAft>
              <a:buClr>
                <a:srgbClr val="000000"/>
              </a:buClr>
              <a:buSzPct val="171428"/>
              <a:buChar char="●"/>
            </a:pPr>
            <a:r>
              <a:rPr lang="en-GB" sz="1050">
                <a:solidFill>
                  <a:srgbClr val="000000"/>
                </a:solidFill>
              </a:rPr>
              <a:t>epochs</a:t>
            </a:r>
            <a:r>
              <a:rPr lang="en-GB" sz="1200">
                <a:solidFill>
                  <a:srgbClr val="000000"/>
                </a:solidFill>
              </a:rPr>
              <a:t> parameter is set to 50, which means that the model will be trained for 50 iterations over the entire training set.</a:t>
            </a:r>
            <a:endParaRPr sz="1200">
              <a:solidFill>
                <a:srgbClr val="000000"/>
              </a:solidFill>
            </a:endParaRPr>
          </a:p>
          <a:p>
            <a:pPr indent="-308610" lvl="0" marL="457200" rtl="0" algn="l">
              <a:spcBef>
                <a:spcPts val="0"/>
              </a:spcBef>
              <a:spcAft>
                <a:spcPts val="0"/>
              </a:spcAft>
              <a:buClr>
                <a:srgbClr val="000000"/>
              </a:buClr>
              <a:buSzPct val="171428"/>
              <a:buChar char="●"/>
            </a:pPr>
            <a:r>
              <a:rPr lang="en-GB" sz="1050">
                <a:solidFill>
                  <a:srgbClr val="000000"/>
                </a:solidFill>
              </a:rPr>
              <a:t>batch_size</a:t>
            </a:r>
            <a:r>
              <a:rPr lang="en-GB" sz="1200">
                <a:solidFill>
                  <a:srgbClr val="000000"/>
                </a:solidFill>
              </a:rPr>
              <a:t> is set to 1000, which means that the model's parameters will be updated after every 1000 samples.</a:t>
            </a:r>
            <a:endParaRPr sz="1200">
              <a:solidFill>
                <a:srgbClr val="000000"/>
              </a:solidFill>
            </a:endParaRPr>
          </a:p>
          <a:p>
            <a:pPr indent="-308610" lvl="0" marL="457200" rtl="0" algn="l">
              <a:spcBef>
                <a:spcPts val="0"/>
              </a:spcBef>
              <a:spcAft>
                <a:spcPts val="0"/>
              </a:spcAft>
              <a:buClr>
                <a:srgbClr val="000000"/>
              </a:buClr>
              <a:buSzPct val="171428"/>
              <a:buChar char="●"/>
            </a:pPr>
            <a:r>
              <a:rPr lang="en-GB" sz="1050">
                <a:solidFill>
                  <a:srgbClr val="000000"/>
                </a:solidFill>
              </a:rPr>
              <a:t>verbose</a:t>
            </a:r>
            <a:r>
              <a:rPr lang="en-GB" sz="1200">
                <a:solidFill>
                  <a:srgbClr val="000000"/>
                </a:solidFill>
              </a:rPr>
              <a:t> parameter is set to 1, it will show a progress bar during training</a:t>
            </a:r>
            <a:endParaRPr sz="1200">
              <a:solidFill>
                <a:srgbClr val="000000"/>
              </a:solidFill>
            </a:endParaRPr>
          </a:p>
          <a:p>
            <a:pPr indent="-308610" lvl="0" marL="457200" rtl="0" algn="l">
              <a:spcBef>
                <a:spcPts val="0"/>
              </a:spcBef>
              <a:spcAft>
                <a:spcPts val="0"/>
              </a:spcAft>
              <a:buClr>
                <a:srgbClr val="000000"/>
              </a:buClr>
              <a:buSzPct val="171428"/>
              <a:buChar char="●"/>
            </a:pPr>
            <a:r>
              <a:rPr lang="en-GB" sz="1050">
                <a:solidFill>
                  <a:srgbClr val="000000"/>
                </a:solidFill>
              </a:rPr>
              <a:t>training_history</a:t>
            </a:r>
            <a:r>
              <a:rPr lang="en-GB" sz="1200">
                <a:solidFill>
                  <a:srgbClr val="000000"/>
                </a:solidFill>
              </a:rPr>
              <a:t> variable will store the record of the training process, including the values of the loss function and the metrics during each epoch. This can be used to analyze the training process and make adjustments as needed.</a:t>
            </a:r>
            <a:endParaRPr sz="12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p:txBody>
      </p:sp>
      <p:pic>
        <p:nvPicPr>
          <p:cNvPr id="127" name="Google Shape;127;p21"/>
          <p:cNvPicPr preferRelativeResize="0"/>
          <p:nvPr/>
        </p:nvPicPr>
        <p:blipFill>
          <a:blip r:embed="rId3">
            <a:alphaModFix/>
          </a:blip>
          <a:stretch>
            <a:fillRect/>
          </a:stretch>
        </p:blipFill>
        <p:spPr>
          <a:xfrm>
            <a:off x="4709225" y="2066575"/>
            <a:ext cx="4134500" cy="2304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