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3" r:id="rId4"/>
    <p:sldId id="267" r:id="rId5"/>
    <p:sldId id="273" r:id="rId6"/>
    <p:sldId id="268" r:id="rId7"/>
    <p:sldId id="269" r:id="rId8"/>
    <p:sldId id="260" r:id="rId9"/>
    <p:sldId id="270" r:id="rId10"/>
    <p:sldId id="27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85B84-47BE-4E79-8871-2701B754D8B4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4C67F-5DE7-49D3-AE8E-160D76772F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84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72C13-0A47-47FF-9905-194BB963CF68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3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4773-E31D-49EE-83D8-DE3CE8F4DB76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12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E06F-38D7-4421-AF57-312CFC36CA94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3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BB4D-692B-4B9A-87EC-F05BCFE362F4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5BE-3441-4804-971E-5623BA83E752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81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0511-8A7B-4AC6-9E09-E7BFB3933FA1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0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A902-1BC2-4674-9F68-B086B3B44B82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33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BD0E-AB9D-45A0-8F01-E42D4C20A88A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16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967C-643A-4E52-95C5-722FFCC150BF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81604" y="308005"/>
            <a:ext cx="2743200" cy="365125"/>
          </a:xfrm>
        </p:spPr>
        <p:txBody>
          <a:bodyPr/>
          <a:lstStyle>
            <a:lvl1pPr>
              <a:defRPr sz="2800"/>
            </a:lvl1pPr>
          </a:lstStyle>
          <a:p>
            <a:fld id="{B099EBAA-ACDF-4E51-877C-CA087080CDE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1" r="49460"/>
          <a:stretch/>
        </p:blipFill>
        <p:spPr>
          <a:xfrm>
            <a:off x="11015370" y="-12700"/>
            <a:ext cx="1189330" cy="11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F4CD-3C31-4222-822E-862EE803CA68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2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0612-1F67-4AC7-9403-10F6C6434C86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16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E6C2-8861-4349-B07F-C211E4A11906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9EBAA-ACDF-4E51-877C-CA087080C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icons?selected=Material+Icons+Outlined:cloud_upload&amp;icon.platform=android" TargetMode="External"/><Relationship Id="rId2" Type="http://schemas.openxmlformats.org/officeDocument/2006/relationships/hyperlink" Target="https://firebase.google.com/docs/database/android/star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um.com/tech-tajawal/nosql-modeling-database-structuring-part-ii-4c364c4bc17a" TargetMode="External"/><Relationship Id="rId4" Type="http://schemas.openxmlformats.org/officeDocument/2006/relationships/hyperlink" Target="https://github.com/doggy8088/Learn-Git-in-30-days/blob/master/zh-tw/README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u1code/loginPractis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37056124-4CED-4D71-AB53-9F7C37E3C0F1}"/>
              </a:ext>
            </a:extLst>
          </p:cNvPr>
          <p:cNvSpPr/>
          <p:nvPr/>
        </p:nvSpPr>
        <p:spPr>
          <a:xfrm>
            <a:off x="1524000" y="4106052"/>
            <a:ext cx="9144000" cy="115376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446919" y="469945"/>
            <a:ext cx="3298162" cy="3298162"/>
            <a:chOff x="3765579" y="271047"/>
            <a:chExt cx="4660843" cy="466084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239" y="290057"/>
              <a:ext cx="4529183" cy="452918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579" y="271047"/>
              <a:ext cx="4660843" cy="4660843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4121293"/>
            <a:ext cx="9144000" cy="1019682"/>
          </a:xfrm>
          <a:noFill/>
        </p:spPr>
        <p:txBody>
          <a:bodyPr/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專題題目：購物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商城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484986"/>
            <a:ext cx="9144000" cy="1009439"/>
          </a:xfrm>
        </p:spPr>
        <p:txBody>
          <a:bodyPr>
            <a:noAutofit/>
          </a:bodyPr>
          <a:lstStyle/>
          <a:p>
            <a:r>
              <a:rPr lang="en-US" altLang="zh-TW" sz="2600" dirty="0"/>
              <a:t>2022-10-07 </a:t>
            </a:r>
            <a:r>
              <a:rPr lang="zh-TW" altLang="en-US" sz="2600" dirty="0" smtClean="0"/>
              <a:t>專題</a:t>
            </a:r>
            <a:r>
              <a:rPr lang="zh-TW" altLang="en-US" sz="2600" smtClean="0"/>
              <a:t>成果報告 第五組</a:t>
            </a:r>
            <a:endParaRPr lang="en-US" altLang="zh-TW" sz="2600" dirty="0"/>
          </a:p>
          <a:p>
            <a:r>
              <a:rPr lang="zh-TW" altLang="en-US" sz="2600" dirty="0"/>
              <a:t>專題組員 </a:t>
            </a:r>
            <a:r>
              <a:rPr lang="en-US" altLang="zh-TW" sz="2600" dirty="0"/>
              <a:t>:</a:t>
            </a:r>
            <a:r>
              <a:rPr lang="zh-TW" altLang="en-US" sz="2600" dirty="0"/>
              <a:t>  </a:t>
            </a:r>
            <a:r>
              <a:rPr lang="en-US" altLang="zh-TW" sz="2600" dirty="0"/>
              <a:t>1</a:t>
            </a:r>
            <a:r>
              <a:rPr lang="zh-TW" altLang="en-US" sz="2600" dirty="0"/>
              <a:t> 方士豪 </a:t>
            </a:r>
            <a:r>
              <a:rPr lang="en-US" altLang="zh-TW" sz="2600" dirty="0"/>
              <a:t>,</a:t>
            </a:r>
            <a:r>
              <a:rPr lang="zh-TW" altLang="en-US" sz="2600" dirty="0"/>
              <a:t> </a:t>
            </a:r>
            <a:r>
              <a:rPr lang="en-US" altLang="zh-TW" sz="2600" dirty="0"/>
              <a:t>2</a:t>
            </a:r>
            <a:r>
              <a:rPr lang="zh-TW" altLang="en-US" sz="2600" dirty="0"/>
              <a:t> 張予馨 </a:t>
            </a:r>
            <a:r>
              <a:rPr lang="en-US" altLang="zh-TW" sz="2600" dirty="0"/>
              <a:t>,13</a:t>
            </a:r>
            <a:r>
              <a:rPr lang="zh-TW" altLang="en-US" sz="2600" dirty="0"/>
              <a:t> 詹翔雲</a:t>
            </a:r>
          </a:p>
        </p:txBody>
      </p:sp>
    </p:spTree>
    <p:extLst>
      <p:ext uri="{BB962C8B-B14F-4D97-AF65-F5344CB8AC3E}">
        <p14:creationId xmlns:p14="http://schemas.microsoft.com/office/powerpoint/2010/main" val="3312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2885" y="490567"/>
            <a:ext cx="3161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6.</a:t>
            </a:r>
            <a:r>
              <a:rPr lang="zh-TW" altLang="en-US" sz="4800" dirty="0" smtClean="0"/>
              <a:t>參考</a:t>
            </a:r>
            <a:r>
              <a:rPr lang="zh-TW" altLang="en-US" sz="4800" dirty="0"/>
              <a:t>文獻</a:t>
            </a:r>
          </a:p>
        </p:txBody>
      </p:sp>
      <p:sp>
        <p:nvSpPr>
          <p:cNvPr id="4" name="矩形 3"/>
          <p:cNvSpPr/>
          <p:nvPr/>
        </p:nvSpPr>
        <p:spPr>
          <a:xfrm>
            <a:off x="635000" y="1785035"/>
            <a:ext cx="713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dirty="0">
                <a:latin typeface="+mn-ea"/>
              </a:rPr>
              <a:t>Firebase google </a:t>
            </a:r>
            <a:r>
              <a:rPr lang="zh-TW" altLang="zh-TW" dirty="0">
                <a:latin typeface="+mn-ea"/>
              </a:rPr>
              <a:t>官方技術文件</a:t>
            </a:r>
            <a:r>
              <a:rPr lang="en-US" altLang="zh-TW" dirty="0">
                <a:latin typeface="+mn-ea"/>
              </a:rPr>
              <a:t> for Android </a:t>
            </a:r>
            <a:r>
              <a:rPr lang="en-US" altLang="zh-TW" dirty="0" smtClean="0">
                <a:latin typeface="+mn-ea"/>
              </a:rPr>
              <a:t/>
            </a:r>
            <a:br>
              <a:rPr lang="en-US" altLang="zh-TW" dirty="0" smtClean="0">
                <a:latin typeface="+mn-ea"/>
              </a:rPr>
            </a:br>
            <a:r>
              <a:rPr lang="en-US" altLang="zh-TW" kern="100" dirty="0" smtClean="0">
                <a:latin typeface="+mn-ea"/>
              </a:rPr>
              <a:t>Real </a:t>
            </a:r>
            <a:r>
              <a:rPr lang="en-US" altLang="zh-TW" kern="100" dirty="0">
                <a:latin typeface="+mn-ea"/>
              </a:rPr>
              <a:t>Time Database</a:t>
            </a:r>
            <a:r>
              <a:rPr lang="zh-TW" altLang="zh-TW" kern="100" dirty="0">
                <a:latin typeface="+mn-ea"/>
              </a:rPr>
              <a:t>：</a:t>
            </a:r>
            <a:r>
              <a:rPr lang="en-US" altLang="zh-TW" u="sng" kern="100" dirty="0">
                <a:solidFill>
                  <a:srgbClr val="0000FF"/>
                </a:solidFill>
                <a:latin typeface="+mn-ea"/>
                <a:hlinkClick r:id="rId2"/>
              </a:rPr>
              <a:t>https://firebase.google.com/docs/database/android/start</a:t>
            </a:r>
            <a:endParaRPr lang="zh-TW" altLang="zh-TW" kern="1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000" y="2955936"/>
            <a:ext cx="1033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+mn-ea"/>
              </a:rPr>
              <a:t>google</a:t>
            </a:r>
            <a:r>
              <a:rPr lang="zh-TW" altLang="zh-TW" kern="100" dirty="0">
                <a:latin typeface="+mn-ea"/>
              </a:rPr>
              <a:t>官方提供的免費</a:t>
            </a:r>
            <a:r>
              <a:rPr lang="en-US" altLang="zh-TW" kern="100" dirty="0">
                <a:latin typeface="+mn-ea"/>
              </a:rPr>
              <a:t>icon</a:t>
            </a:r>
            <a:r>
              <a:rPr lang="zh-TW" altLang="zh-TW" kern="100" dirty="0">
                <a:latin typeface="+mn-ea"/>
              </a:rPr>
              <a:t>，可生成</a:t>
            </a:r>
            <a:r>
              <a:rPr lang="en-US" altLang="zh-TW" kern="100" dirty="0">
                <a:latin typeface="+mn-ea"/>
              </a:rPr>
              <a:t>Android</a:t>
            </a:r>
            <a:r>
              <a:rPr lang="zh-TW" altLang="zh-TW" kern="100" dirty="0">
                <a:latin typeface="+mn-ea"/>
              </a:rPr>
              <a:t>專用的</a:t>
            </a:r>
            <a:r>
              <a:rPr lang="en-US" altLang="zh-TW" kern="100" dirty="0">
                <a:latin typeface="+mn-ea"/>
              </a:rPr>
              <a:t>xml</a:t>
            </a:r>
            <a:r>
              <a:rPr lang="zh-TW" altLang="zh-TW" kern="100" dirty="0">
                <a:latin typeface="+mn-ea"/>
              </a:rPr>
              <a:t>檔：</a:t>
            </a:r>
            <a:r>
              <a:rPr lang="en-US" altLang="zh-TW" kern="100" dirty="0">
                <a:latin typeface="+mn-ea"/>
              </a:rPr>
              <a:t/>
            </a:r>
            <a:br>
              <a:rPr lang="en-US" altLang="zh-TW" kern="100" dirty="0">
                <a:latin typeface="+mn-ea"/>
              </a:rPr>
            </a:br>
            <a:r>
              <a:rPr lang="en-US" altLang="zh-TW" u="sng" kern="100" dirty="0">
                <a:solidFill>
                  <a:srgbClr val="0000FF"/>
                </a:solidFill>
                <a:latin typeface="+mn-ea"/>
                <a:hlinkClick r:id="rId3"/>
              </a:rPr>
              <a:t>https://fonts.google.com/icons?selected=Material+Icons+Outlined:cloud_upload&amp;icon.platform=android</a:t>
            </a:r>
            <a:endParaRPr lang="zh-TW" altLang="zh-TW" kern="1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000" y="4159934"/>
            <a:ext cx="10248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+mn-ea"/>
              </a:rPr>
              <a:t>30 </a:t>
            </a:r>
            <a:r>
              <a:rPr lang="zh-TW" altLang="zh-TW" kern="100" dirty="0">
                <a:latin typeface="+mn-ea"/>
              </a:rPr>
              <a:t>天精通</a:t>
            </a:r>
            <a:r>
              <a:rPr lang="en-US" altLang="zh-TW" kern="100" dirty="0">
                <a:latin typeface="+mn-ea"/>
              </a:rPr>
              <a:t> </a:t>
            </a:r>
            <a:r>
              <a:rPr lang="en-US" altLang="zh-TW" kern="100" dirty="0" err="1">
                <a:latin typeface="+mn-ea"/>
              </a:rPr>
              <a:t>Git</a:t>
            </a:r>
            <a:r>
              <a:rPr lang="en-US" altLang="zh-TW" kern="100" dirty="0">
                <a:latin typeface="+mn-ea"/>
              </a:rPr>
              <a:t> </a:t>
            </a:r>
            <a:r>
              <a:rPr lang="zh-TW" altLang="zh-TW" kern="100" dirty="0">
                <a:latin typeface="+mn-ea"/>
              </a:rPr>
              <a:t>版本控管</a:t>
            </a:r>
            <a:r>
              <a:rPr lang="en-US" altLang="zh-TW" kern="100" dirty="0">
                <a:latin typeface="+mn-ea"/>
              </a:rPr>
              <a:t> - </a:t>
            </a:r>
            <a:r>
              <a:rPr lang="zh-TW" altLang="zh-TW" kern="100" dirty="0">
                <a:latin typeface="+mn-ea"/>
              </a:rPr>
              <a:t>作者</a:t>
            </a:r>
            <a:r>
              <a:rPr lang="en-US" altLang="zh-TW" kern="100" dirty="0">
                <a:latin typeface="+mn-ea"/>
              </a:rPr>
              <a:t>: </a:t>
            </a:r>
            <a:r>
              <a:rPr lang="zh-TW" altLang="zh-TW" kern="100" dirty="0">
                <a:latin typeface="+mn-ea"/>
              </a:rPr>
              <a:t>黃保翕</a:t>
            </a:r>
            <a:r>
              <a:rPr lang="en-US" altLang="zh-TW" kern="100" dirty="0">
                <a:latin typeface="+mn-ea"/>
              </a:rPr>
              <a:t> ( Will </a:t>
            </a:r>
            <a:r>
              <a:rPr lang="zh-TW" altLang="zh-TW" kern="100" dirty="0">
                <a:latin typeface="+mn-ea"/>
              </a:rPr>
              <a:t>保哥</a:t>
            </a:r>
            <a:r>
              <a:rPr lang="en-US" altLang="zh-TW" kern="100" dirty="0">
                <a:latin typeface="+mn-ea"/>
              </a:rPr>
              <a:t> )</a:t>
            </a:r>
            <a:r>
              <a:rPr lang="zh-TW" altLang="zh-TW" kern="100" dirty="0" smtClean="0">
                <a:latin typeface="+mn-ea"/>
              </a:rPr>
              <a:t>：</a:t>
            </a:r>
            <a:r>
              <a:rPr lang="en-US" altLang="zh-TW" kern="100" dirty="0" smtClean="0">
                <a:latin typeface="+mn-ea"/>
              </a:rPr>
              <a:t/>
            </a:r>
            <a:br>
              <a:rPr lang="en-US" altLang="zh-TW" kern="100" dirty="0" smtClean="0">
                <a:latin typeface="+mn-ea"/>
              </a:rPr>
            </a:br>
            <a:r>
              <a:rPr lang="en-US" altLang="zh-TW" u="sng" kern="100" dirty="0" smtClean="0">
                <a:solidFill>
                  <a:srgbClr val="0000FF"/>
                </a:solidFill>
                <a:latin typeface="+mn-ea"/>
                <a:hlinkClick r:id="rId4"/>
              </a:rPr>
              <a:t>https</a:t>
            </a:r>
            <a:r>
              <a:rPr lang="en-US" altLang="zh-TW" u="sng" kern="100" dirty="0">
                <a:solidFill>
                  <a:srgbClr val="0000FF"/>
                </a:solidFill>
                <a:latin typeface="+mn-ea"/>
                <a:hlinkClick r:id="rId4"/>
              </a:rPr>
              <a:t>://github.com/doggy8088/Learn-Git-in-30-days/blob/master/zh-tw/README.md</a:t>
            </a:r>
            <a:endParaRPr lang="zh-TW" altLang="zh-TW" kern="1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000" y="5093866"/>
            <a:ext cx="1087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latin typeface="+mn-ea"/>
              </a:rPr>
              <a:t>Learning NoSQL </a:t>
            </a:r>
            <a:r>
              <a:rPr lang="zh-TW" altLang="zh-TW" kern="100" dirty="0">
                <a:latin typeface="+mn-ea"/>
              </a:rPr>
              <a:t>—</a:t>
            </a:r>
            <a:r>
              <a:rPr lang="en-US" altLang="zh-TW" kern="100" dirty="0">
                <a:latin typeface="+mn-ea"/>
              </a:rPr>
              <a:t> NoSQL Database Designing</a:t>
            </a:r>
            <a:r>
              <a:rPr lang="zh-TW" altLang="zh-TW" kern="100" dirty="0" smtClean="0">
                <a:latin typeface="+mn-ea"/>
              </a:rPr>
              <a:t>：</a:t>
            </a:r>
            <a:r>
              <a:rPr lang="en-US" altLang="zh-TW" kern="100" dirty="0" smtClean="0">
                <a:latin typeface="+mn-ea"/>
              </a:rPr>
              <a:t/>
            </a:r>
            <a:br>
              <a:rPr lang="en-US" altLang="zh-TW" kern="100" dirty="0" smtClean="0">
                <a:latin typeface="+mn-ea"/>
              </a:rPr>
            </a:br>
            <a:r>
              <a:rPr lang="en-US" altLang="zh-TW" u="sng" kern="100" dirty="0" smtClean="0">
                <a:solidFill>
                  <a:srgbClr val="0000FF"/>
                </a:solidFill>
                <a:latin typeface="+mn-ea"/>
                <a:hlinkClick r:id="rId5"/>
              </a:rPr>
              <a:t>https</a:t>
            </a:r>
            <a:r>
              <a:rPr lang="en-US" altLang="zh-TW" u="sng" kern="100" dirty="0">
                <a:solidFill>
                  <a:srgbClr val="0000FF"/>
                </a:solidFill>
                <a:latin typeface="+mn-ea"/>
                <a:hlinkClick r:id="rId5"/>
              </a:rPr>
              <a:t>://medium.com/tech-tajawal/nosql-modeling-database-structuring-part-ii-4c364c4bc17a</a:t>
            </a:r>
            <a:endParaRPr lang="zh-TW" altLang="zh-TW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457200" y="40487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4294967295"/>
          </p:nvPr>
        </p:nvSpPr>
        <p:spPr>
          <a:xfrm>
            <a:off x="4544681" y="2041156"/>
            <a:ext cx="310263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動機與目的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材料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流程圖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實驗結果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未來方向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12787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02885" y="490567"/>
            <a:ext cx="3781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4800" dirty="0"/>
              <a:t>動機與目的</a:t>
            </a:r>
          </a:p>
        </p:txBody>
      </p:sp>
      <p:sp>
        <p:nvSpPr>
          <p:cNvPr id="9" name="矩形 8"/>
          <p:cNvSpPr/>
          <p:nvPr/>
        </p:nvSpPr>
        <p:spPr>
          <a:xfrm>
            <a:off x="641683" y="1683430"/>
            <a:ext cx="10966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TW" altLang="zh-TW" sz="2400" kern="100" dirty="0">
                <a:latin typeface="+mn-ea"/>
              </a:rPr>
              <a:t>現代常以購買物品為目的，而在手機下載商家的</a:t>
            </a:r>
            <a:r>
              <a:rPr lang="en-US" altLang="zh-TW" sz="2400" kern="100" dirty="0">
                <a:latin typeface="+mn-ea"/>
              </a:rPr>
              <a:t>App</a:t>
            </a:r>
            <a:r>
              <a:rPr lang="zh-TW" altLang="zh-TW" sz="2400" kern="100" dirty="0">
                <a:latin typeface="+mn-ea"/>
              </a:rPr>
              <a:t>，方便即時確認新商品的清單，於此專題目的為以購物為主要功能建立</a:t>
            </a:r>
            <a:r>
              <a:rPr lang="en-US" altLang="zh-TW" sz="2400" kern="100" dirty="0">
                <a:latin typeface="+mn-ea"/>
              </a:rPr>
              <a:t>App</a:t>
            </a:r>
            <a:r>
              <a:rPr lang="zh-TW" altLang="zh-TW" sz="2400" kern="100" dirty="0">
                <a:latin typeface="+mn-ea"/>
              </a:rPr>
              <a:t>，並針對使用者身分提供不同功能，且即時更新使用者與商品資訊，以研究常用</a:t>
            </a:r>
            <a:r>
              <a:rPr lang="en-US" altLang="zh-TW" sz="2400" kern="100" dirty="0">
                <a:latin typeface="+mn-ea"/>
              </a:rPr>
              <a:t>App</a:t>
            </a:r>
            <a:r>
              <a:rPr lang="zh-TW" altLang="zh-TW" sz="2400" kern="100" dirty="0">
                <a:latin typeface="+mn-ea"/>
              </a:rPr>
              <a:t>的建立架構。</a:t>
            </a:r>
          </a:p>
        </p:txBody>
      </p:sp>
    </p:spTree>
    <p:extLst>
      <p:ext uri="{BB962C8B-B14F-4D97-AF65-F5344CB8AC3E}">
        <p14:creationId xmlns:p14="http://schemas.microsoft.com/office/powerpoint/2010/main" val="29676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615" y="206423"/>
            <a:ext cx="1930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2.</a:t>
            </a:r>
            <a:r>
              <a:rPr lang="zh-TW" altLang="en-US" sz="4800" dirty="0" smtClean="0"/>
              <a:t>材料</a:t>
            </a:r>
            <a:endParaRPr lang="zh-TW" altLang="en-US" sz="4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4EE13EC-2F28-4AAD-AEA3-874E20E4D0D6}"/>
              </a:ext>
            </a:extLst>
          </p:cNvPr>
          <p:cNvGrpSpPr/>
          <p:nvPr/>
        </p:nvGrpSpPr>
        <p:grpSpPr>
          <a:xfrm>
            <a:off x="1378783" y="4053305"/>
            <a:ext cx="9415862" cy="2544643"/>
            <a:chOff x="2666904" y="3499099"/>
            <a:chExt cx="9415862" cy="254464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AB9862-9983-48A4-925F-1B9E626E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074" y="3499099"/>
              <a:ext cx="3310692" cy="1479245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2666904" y="3626559"/>
              <a:ext cx="6858192" cy="2417183"/>
              <a:chOff x="2666904" y="711200"/>
              <a:chExt cx="6858192" cy="2417183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2666904" y="711200"/>
                <a:ext cx="6858192" cy="2417183"/>
                <a:chOff x="722224" y="52249"/>
                <a:chExt cx="8825841" cy="3417087"/>
              </a:xfrm>
            </p:grpSpPr>
            <p:grpSp>
              <p:nvGrpSpPr>
                <p:cNvPr id="12" name="群組 11"/>
                <p:cNvGrpSpPr/>
                <p:nvPr/>
              </p:nvGrpSpPr>
              <p:grpSpPr>
                <a:xfrm>
                  <a:off x="722224" y="52249"/>
                  <a:ext cx="8825841" cy="3417087"/>
                  <a:chOff x="933980" y="1464361"/>
                  <a:chExt cx="8825841" cy="3417087"/>
                </a:xfrm>
              </p:grpSpPr>
              <p:pic>
                <p:nvPicPr>
                  <p:cNvPr id="14" name="圖片 1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5388" y="3928826"/>
                    <a:ext cx="2124433" cy="952622"/>
                  </a:xfrm>
                  <a:prstGeom prst="rect">
                    <a:avLst/>
                  </a:prstGeom>
                </p:spPr>
              </p:pic>
              <p:pic>
                <p:nvPicPr>
                  <p:cNvPr id="15" name="圖片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3980" y="2235954"/>
                    <a:ext cx="2461123" cy="2461123"/>
                  </a:xfrm>
                  <a:prstGeom prst="rect">
                    <a:avLst/>
                  </a:prstGeom>
                </p:spPr>
              </p:pic>
              <p:pic>
                <p:nvPicPr>
                  <p:cNvPr id="16" name="圖片 15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52099" y="2830446"/>
                    <a:ext cx="1407722" cy="1407722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群組 16"/>
                  <p:cNvGrpSpPr/>
                  <p:nvPr/>
                </p:nvGrpSpPr>
                <p:grpSpPr>
                  <a:xfrm>
                    <a:off x="4323976" y="1464361"/>
                    <a:ext cx="4210371" cy="3319955"/>
                    <a:chOff x="4448377" y="1440140"/>
                    <a:chExt cx="4210371" cy="3319955"/>
                  </a:xfrm>
                </p:grpSpPr>
                <p:pic>
                  <p:nvPicPr>
                    <p:cNvPr id="18" name="Picture 2" descr="https://source.android.com/docs/setup/images/Android_symbol_green_RGB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48377" y="1440140"/>
                      <a:ext cx="3961567" cy="212219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" name="文字方塊 18"/>
                    <p:cNvSpPr txBox="1"/>
                    <p:nvPr/>
                  </p:nvSpPr>
                  <p:spPr>
                    <a:xfrm>
                      <a:off x="5128721" y="3667801"/>
                      <a:ext cx="3530027" cy="1092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4000" dirty="0"/>
                        <a:t>Android</a:t>
                      </a:r>
                      <a:endParaRPr lang="zh-TW" altLang="en-US" sz="4000" dirty="0"/>
                    </a:p>
                  </p:txBody>
                </p:sp>
              </p:grpSp>
            </p:grpSp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8058" y="1315164"/>
                  <a:ext cx="648056" cy="648056"/>
                </a:xfrm>
                <a:prstGeom prst="rect">
                  <a:avLst/>
                </a:prstGeom>
              </p:spPr>
            </p:pic>
          </p:grpSp>
          <p:sp>
            <p:nvSpPr>
              <p:cNvPr id="10" name="向右箭號 9"/>
              <p:cNvSpPr/>
              <p:nvPr/>
            </p:nvSpPr>
            <p:spPr>
              <a:xfrm>
                <a:off x="4908550" y="1949450"/>
                <a:ext cx="647700" cy="26295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左箭號 10"/>
              <p:cNvSpPr/>
              <p:nvPr/>
            </p:nvSpPr>
            <p:spPr>
              <a:xfrm>
                <a:off x="4877530" y="2521815"/>
                <a:ext cx="648000" cy="2628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043102" y="1344871"/>
            <a:ext cx="99525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zh-TW" sz="2000" kern="100" dirty="0">
                <a:latin typeface="+mn-ea"/>
              </a:rPr>
              <a:t>平台：</a:t>
            </a:r>
            <a:r>
              <a:rPr lang="en-US" altLang="zh-TW" sz="2000" kern="100" dirty="0">
                <a:latin typeface="+mn-ea"/>
              </a:rPr>
              <a:t>Android</a:t>
            </a:r>
            <a:endParaRPr lang="zh-TW" altLang="zh-TW" sz="2000" kern="100" dirty="0">
              <a:latin typeface="+mn-ea"/>
            </a:endParaRPr>
          </a:p>
          <a:p>
            <a:pPr marL="355600" lvl="0" indent="452438"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altLang="zh-TW" sz="2000" kern="100" dirty="0">
                <a:latin typeface="+mn-ea"/>
              </a:rPr>
              <a:t>Minimum SDK</a:t>
            </a:r>
            <a:r>
              <a:rPr lang="zh-TW" altLang="zh-TW" sz="2000" kern="100" dirty="0">
                <a:latin typeface="+mn-ea"/>
              </a:rPr>
              <a:t>：</a:t>
            </a:r>
            <a:r>
              <a:rPr lang="en-US" altLang="zh-TW" sz="2000" kern="100" dirty="0">
                <a:latin typeface="+mn-ea"/>
              </a:rPr>
              <a:t>API 26 Android 8.0</a:t>
            </a:r>
            <a:endParaRPr lang="zh-TW" altLang="zh-TW" sz="2000" kern="100" dirty="0">
              <a:latin typeface="+mn-ea"/>
            </a:endParaRPr>
          </a:p>
          <a:p>
            <a:pPr marL="355600" lvl="0" indent="452438"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altLang="zh-TW" sz="2000" kern="100" dirty="0">
                <a:latin typeface="+mn-ea"/>
              </a:rPr>
              <a:t>Emulator</a:t>
            </a:r>
            <a:r>
              <a:rPr lang="zh-TW" altLang="zh-TW" sz="2000" kern="100" dirty="0">
                <a:latin typeface="+mn-ea"/>
              </a:rPr>
              <a:t>：</a:t>
            </a:r>
            <a:r>
              <a:rPr lang="en-US" altLang="zh-TW" sz="2000" kern="100" dirty="0">
                <a:latin typeface="+mn-ea"/>
              </a:rPr>
              <a:t>Pixel 5 API 26</a:t>
            </a:r>
            <a:endParaRPr lang="zh-TW" altLang="zh-TW" sz="2000" kern="100" dirty="0">
              <a:latin typeface="+mn-ea"/>
            </a:endParaRPr>
          </a:p>
          <a:p>
            <a:pPr marL="355600" lvl="0" indent="452438"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zh-TW" altLang="zh-TW" sz="2000" kern="100" dirty="0">
                <a:latin typeface="+mn-ea"/>
              </a:rPr>
              <a:t>實機測試：</a:t>
            </a:r>
            <a:r>
              <a:rPr lang="en-US" altLang="zh-TW" sz="2000" kern="100" dirty="0">
                <a:latin typeface="+mn-ea"/>
              </a:rPr>
              <a:t>ASUS ZenFone7 Android 10 API 29</a:t>
            </a:r>
            <a:endParaRPr lang="zh-TW" altLang="zh-TW" sz="2000" kern="100" dirty="0">
              <a:latin typeface="+mn-ea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zh-TW" sz="2000" kern="100" dirty="0">
                <a:latin typeface="+mn-ea"/>
              </a:rPr>
              <a:t>程式語言：</a:t>
            </a:r>
            <a:r>
              <a:rPr lang="en-US" altLang="zh-TW" sz="2000" kern="100" dirty="0">
                <a:latin typeface="+mn-ea"/>
              </a:rPr>
              <a:t>Java</a:t>
            </a:r>
            <a:endParaRPr lang="zh-TW" altLang="zh-TW" sz="2000" kern="100" dirty="0">
              <a:latin typeface="+mn-ea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zh-TW" sz="2000" kern="100" dirty="0">
                <a:latin typeface="+mn-ea"/>
              </a:rPr>
              <a:t>資料庫：</a:t>
            </a:r>
            <a:r>
              <a:rPr lang="en-US" altLang="zh-TW" sz="2000" kern="100" dirty="0">
                <a:latin typeface="+mn-ea"/>
              </a:rPr>
              <a:t>SQLite 3.18.2 , </a:t>
            </a:r>
            <a:r>
              <a:rPr lang="en-US" altLang="zh-TW" sz="2000" kern="100" dirty="0" err="1">
                <a:latin typeface="+mn-ea"/>
              </a:rPr>
              <a:t>FireBase</a:t>
            </a:r>
            <a:r>
              <a:rPr lang="en-US" altLang="zh-TW" sz="2000" kern="100" dirty="0">
                <a:latin typeface="+mn-ea"/>
              </a:rPr>
              <a:t> </a:t>
            </a:r>
            <a:r>
              <a:rPr lang="en-US" altLang="zh-TW" sz="2000" kern="100" dirty="0" err="1">
                <a:latin typeface="+mn-ea"/>
              </a:rPr>
              <a:t>Realtime</a:t>
            </a:r>
            <a:r>
              <a:rPr lang="en-US" altLang="zh-TW" sz="2000" kern="100" dirty="0">
                <a:latin typeface="+mn-ea"/>
              </a:rPr>
              <a:t> Database	20.0.6	</a:t>
            </a:r>
            <a:endParaRPr lang="zh-TW" altLang="zh-TW" sz="2000" kern="100" dirty="0">
              <a:latin typeface="+mn-ea"/>
            </a:endParaRPr>
          </a:p>
          <a:p>
            <a:pPr marL="342900" lvl="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zh-TW" sz="2000" kern="100" dirty="0">
                <a:latin typeface="+mn-ea"/>
              </a:rPr>
              <a:t>以</a:t>
            </a:r>
            <a:r>
              <a:rPr lang="en-US" altLang="zh-TW" sz="2000" kern="100" dirty="0" err="1">
                <a:latin typeface="+mn-ea"/>
              </a:rPr>
              <a:t>git</a:t>
            </a:r>
            <a:r>
              <a:rPr lang="zh-TW" altLang="zh-TW" sz="2000" kern="100" dirty="0">
                <a:latin typeface="+mn-ea"/>
              </a:rPr>
              <a:t>和</a:t>
            </a:r>
            <a:r>
              <a:rPr lang="en-US" altLang="zh-TW" sz="2000" kern="100" dirty="0" err="1">
                <a:latin typeface="+mn-ea"/>
              </a:rPr>
              <a:t>github</a:t>
            </a:r>
            <a:r>
              <a:rPr lang="zh-TW" altLang="zh-TW" sz="2000" kern="100" dirty="0">
                <a:latin typeface="+mn-ea"/>
              </a:rPr>
              <a:t>平台實現多人協作專案</a:t>
            </a:r>
            <a:r>
              <a:rPr lang="zh-TW" altLang="zh-TW" sz="2000" kern="100" dirty="0" smtClean="0">
                <a:latin typeface="+mn-ea"/>
              </a:rPr>
              <a:t>。</a:t>
            </a:r>
            <a:endParaRPr lang="zh-TW" altLang="zh-TW" sz="20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253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1553" y="49056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4000" kern="100" dirty="0">
                <a:latin typeface="+mn-ea"/>
              </a:rPr>
              <a:t>資料庫欄位設計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196" y="2169571"/>
            <a:ext cx="12192000" cy="57386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8" y="2169571"/>
            <a:ext cx="11139016" cy="11603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85788" y="1573517"/>
            <a:ext cx="244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SQL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5788" y="3668715"/>
            <a:ext cx="244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NOSQL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47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2885" y="490567"/>
            <a:ext cx="25458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3.</a:t>
            </a:r>
            <a:r>
              <a:rPr lang="zh-TW" altLang="en-US" sz="4800" dirty="0" smtClean="0"/>
              <a:t>流程圖</a:t>
            </a:r>
            <a:endParaRPr lang="zh-TW" altLang="en-US" sz="480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34" y="404588"/>
            <a:ext cx="4099465" cy="62248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02885" y="1559912"/>
            <a:ext cx="417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latin typeface="+mn-ea"/>
                <a:cs typeface="Times New Roman" panose="02020603050405020304" pitchFamily="18" charset="0"/>
              </a:rPr>
              <a:t>不同身分別使用不同</a:t>
            </a:r>
            <a:r>
              <a:rPr lang="en-US" altLang="zh-TW" sz="2400" dirty="0">
                <a:latin typeface="+mn-ea"/>
              </a:rPr>
              <a:t>App</a:t>
            </a:r>
            <a:r>
              <a:rPr lang="zh-TW" altLang="zh-TW" sz="2400" dirty="0">
                <a:latin typeface="+mn-ea"/>
                <a:cs typeface="Times New Roman" panose="02020603050405020304" pitchFamily="18" charset="0"/>
              </a:rPr>
              <a:t>功能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75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6">
            <a:extLst>
              <a:ext uri="{FF2B5EF4-FFF2-40B4-BE49-F238E27FC236}">
                <a16:creationId xmlns:a16="http://schemas.microsoft.com/office/drawing/2014/main" id="{37056124-4CED-4D71-AB53-9F7C37E3C0F1}"/>
              </a:ext>
            </a:extLst>
          </p:cNvPr>
          <p:cNvSpPr/>
          <p:nvPr/>
        </p:nvSpPr>
        <p:spPr>
          <a:xfrm>
            <a:off x="599976" y="1212607"/>
            <a:ext cx="10295821" cy="540957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2885" y="357192"/>
            <a:ext cx="3161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4</a:t>
            </a:r>
            <a:r>
              <a:rPr lang="en-US" altLang="zh-TW" sz="4800" dirty="0" smtClean="0"/>
              <a:t>.</a:t>
            </a:r>
            <a:r>
              <a:rPr lang="zh-TW" altLang="en-US" sz="4800" dirty="0"/>
              <a:t>實驗結果</a:t>
            </a:r>
          </a:p>
        </p:txBody>
      </p:sp>
      <p:sp>
        <p:nvSpPr>
          <p:cNvPr id="4" name="矩形 3"/>
          <p:cNvSpPr/>
          <p:nvPr/>
        </p:nvSpPr>
        <p:spPr>
          <a:xfrm>
            <a:off x="1086756" y="1994768"/>
            <a:ext cx="83451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1.未登入的使用者和會員：檢視商品清單和詳細資訊</a:t>
            </a:r>
          </a:p>
          <a:p>
            <a:r>
              <a:rPr lang="zh-TW" altLang="en-US" sz="2400" dirty="0"/>
              <a:t>2.未註冊的使用者：註冊成為會員</a:t>
            </a:r>
          </a:p>
          <a:p>
            <a:r>
              <a:rPr lang="zh-TW" altLang="en-US" sz="2400" dirty="0"/>
              <a:t>3.會員：登入功能</a:t>
            </a:r>
          </a:p>
          <a:p>
            <a:r>
              <a:rPr lang="zh-TW" altLang="en-US" sz="2400" dirty="0"/>
              <a:t>4.會員和管理員：登出功能</a:t>
            </a:r>
          </a:p>
          <a:p>
            <a:r>
              <a:rPr lang="zh-TW" altLang="en-US" sz="2400" dirty="0"/>
              <a:t>5.會員：對商品按讚功能</a:t>
            </a:r>
          </a:p>
          <a:p>
            <a:r>
              <a:rPr lang="zh-TW" altLang="en-US" sz="2400" dirty="0"/>
              <a:t>6.會員：購物車功能</a:t>
            </a:r>
          </a:p>
          <a:p>
            <a:r>
              <a:rPr lang="zh-TW" altLang="en-US" sz="2400" dirty="0"/>
              <a:t>7.會員：申請成為賣家</a:t>
            </a:r>
          </a:p>
          <a:p>
            <a:r>
              <a:rPr lang="zh-TW" altLang="en-US" sz="2400" dirty="0"/>
              <a:t>8.賣家：新增商品功能</a:t>
            </a:r>
          </a:p>
          <a:p>
            <a:r>
              <a:rPr lang="en-US" altLang="zh-TW" sz="2400" dirty="0" smtClean="0"/>
              <a:t>9</a:t>
            </a:r>
            <a:r>
              <a:rPr lang="zh-TW" altLang="en-US" sz="2400" dirty="0" smtClean="0"/>
              <a:t>.</a:t>
            </a:r>
            <a:r>
              <a:rPr lang="zh-TW" altLang="en-US" sz="2400" dirty="0"/>
              <a:t>管理者：管理會員</a:t>
            </a:r>
          </a:p>
          <a:p>
            <a:r>
              <a:rPr lang="zh-TW" altLang="en-US" sz="2400" dirty="0" smtClean="0"/>
              <a:t>1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.</a:t>
            </a:r>
            <a:r>
              <a:rPr lang="zh-TW" altLang="en-US" sz="2400" dirty="0"/>
              <a:t>管理者</a:t>
            </a:r>
            <a:r>
              <a:rPr lang="zh-TW" altLang="en-US" sz="2400"/>
              <a:t>：</a:t>
            </a:r>
            <a:r>
              <a:rPr lang="zh-TW" altLang="en-US" sz="2400" smtClean="0"/>
              <a:t>管理</a:t>
            </a:r>
            <a:r>
              <a:rPr lang="zh-TW" altLang="en-US" sz="2400"/>
              <a:t>賣家</a:t>
            </a:r>
            <a:endParaRPr lang="zh-TW" altLang="en-US" sz="2400" dirty="0"/>
          </a:p>
          <a:p>
            <a:r>
              <a:rPr lang="zh-TW" altLang="en-US" sz="2400" dirty="0" smtClean="0"/>
              <a:t>1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.</a:t>
            </a:r>
            <a:r>
              <a:rPr lang="zh-TW" altLang="en-US" sz="2400" dirty="0"/>
              <a:t>管理者：管理商品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418123" y="1306895"/>
            <a:ext cx="465952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/>
              <a:t>購物商城</a:t>
            </a:r>
            <a:r>
              <a:rPr lang="en-US" altLang="zh-TW" sz="3200" dirty="0" smtClean="0"/>
              <a:t>APP</a:t>
            </a:r>
            <a:r>
              <a:rPr lang="zh-TW" altLang="en-US" sz="3200" dirty="0" smtClean="0"/>
              <a:t>功能清單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32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7" y="1778425"/>
            <a:ext cx="6813311" cy="4981252"/>
          </a:xfrm>
          <a:prstGeom prst="rect">
            <a:avLst/>
          </a:prstGeom>
        </p:spPr>
      </p:pic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" y="339361"/>
            <a:ext cx="3871296" cy="8291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17603" y="56848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士豪</a:t>
            </a:r>
          </a:p>
        </p:txBody>
      </p:sp>
      <p:sp>
        <p:nvSpPr>
          <p:cNvPr id="5" name="矩形 4"/>
          <p:cNvSpPr/>
          <p:nvPr/>
        </p:nvSpPr>
        <p:spPr>
          <a:xfrm>
            <a:off x="6569634" y="60045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予馨</a:t>
            </a:r>
          </a:p>
        </p:txBody>
      </p:sp>
      <p:sp>
        <p:nvSpPr>
          <p:cNvPr id="6" name="矩形 5"/>
          <p:cNvSpPr/>
          <p:nvPr/>
        </p:nvSpPr>
        <p:spPr>
          <a:xfrm>
            <a:off x="6778417" y="63024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翔雲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6065" y="1232647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https://github.com/yuhsin0930/IOT_project</a:t>
            </a:r>
          </a:p>
        </p:txBody>
      </p:sp>
      <p:sp>
        <p:nvSpPr>
          <p:cNvPr id="9" name="矩形 8"/>
          <p:cNvSpPr/>
          <p:nvPr/>
        </p:nvSpPr>
        <p:spPr>
          <a:xfrm>
            <a:off x="7724849" y="1792164"/>
            <a:ext cx="40395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專案 以 </a:t>
            </a:r>
            <a:r>
              <a:rPr lang="en-US" altLang="zh-TW" sz="2000" dirty="0" err="1"/>
              <a:t>git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dirty="0"/>
              <a:t>GitHub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zh-TW" altLang="en-US" sz="2000" dirty="0"/>
              <a:t>實現多人協作與程式碼版本控制</a:t>
            </a:r>
            <a:endParaRPr lang="en-US" altLang="zh-TW" sz="2000" dirty="0"/>
          </a:p>
          <a:p>
            <a:r>
              <a:rPr lang="zh-TW" altLang="en-US" sz="2000" dirty="0"/>
              <a:t>成果放在</a:t>
            </a:r>
            <a:r>
              <a:rPr lang="en-US" altLang="zh-TW" sz="2000" dirty="0"/>
              <a:t>GitHub</a:t>
            </a:r>
            <a:r>
              <a:rPr lang="zh-TW" altLang="en-US" sz="2000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292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9EBAA-ACDF-4E51-877C-CA087080CDE3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2885" y="490567"/>
            <a:ext cx="3161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5.</a:t>
            </a:r>
            <a:r>
              <a:rPr lang="zh-TW" altLang="en-US" sz="4800" dirty="0" smtClean="0"/>
              <a:t>未來</a:t>
            </a:r>
            <a:r>
              <a:rPr lang="zh-TW" altLang="en-US" sz="4800" dirty="0"/>
              <a:t>方向</a:t>
            </a:r>
          </a:p>
        </p:txBody>
      </p:sp>
      <p:sp>
        <p:nvSpPr>
          <p:cNvPr id="6" name="矩形 5"/>
          <p:cNvSpPr/>
          <p:nvPr/>
        </p:nvSpPr>
        <p:spPr>
          <a:xfrm>
            <a:off x="502885" y="1634341"/>
            <a:ext cx="49581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1</a:t>
            </a:r>
            <a:r>
              <a:rPr lang="zh-TW" altLang="en-US" dirty="0" smtClean="0"/>
              <a:t>.開啟</a:t>
            </a:r>
            <a:r>
              <a:rPr lang="zh-TW" altLang="en-US" dirty="0"/>
              <a:t>APP</a:t>
            </a:r>
          </a:p>
          <a:p>
            <a:r>
              <a:rPr lang="zh-TW" altLang="en-US" dirty="0"/>
              <a:t>增加入口動畫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  <a:p>
            <a:r>
              <a:rPr lang="zh-TW" altLang="en-US" dirty="0"/>
              <a:t>2</a:t>
            </a:r>
            <a:r>
              <a:rPr lang="zh-TW" altLang="en-US" dirty="0" smtClean="0"/>
              <a:t>.登入</a:t>
            </a:r>
            <a:endParaRPr lang="zh-TW" altLang="en-US" dirty="0"/>
          </a:p>
          <a:p>
            <a:r>
              <a:rPr lang="zh-TW" altLang="en-US" dirty="0"/>
              <a:t>串接Google帳號登入 api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  <a:p>
            <a:r>
              <a:rPr lang="zh-TW" altLang="en-US" dirty="0"/>
              <a:t>3</a:t>
            </a:r>
            <a:r>
              <a:rPr lang="zh-TW" altLang="en-US" dirty="0" smtClean="0"/>
              <a:t>.大廳</a:t>
            </a:r>
            <a:endParaRPr lang="zh-TW" altLang="en-US" dirty="0"/>
          </a:p>
          <a:p>
            <a:r>
              <a:rPr lang="zh-TW" altLang="en-US" dirty="0"/>
              <a:t>篩選排序功能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增加底部導覽列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4</a:t>
            </a:r>
            <a:r>
              <a:rPr lang="zh-TW" altLang="en-US" dirty="0" smtClean="0"/>
              <a:t>.會員</a:t>
            </a:r>
            <a:endParaRPr lang="zh-TW" altLang="en-US" dirty="0"/>
          </a:p>
          <a:p>
            <a:r>
              <a:rPr lang="zh-TW" altLang="en-US" dirty="0"/>
              <a:t>訂單回顧(待付款、待出貨、代收貨、已完成) ，與firebaset串接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76901" y="1079142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  <a:p>
            <a:r>
              <a:rPr lang="zh-TW" altLang="en-US" dirty="0"/>
              <a:t>5</a:t>
            </a:r>
            <a:r>
              <a:rPr lang="zh-TW" altLang="en-US" dirty="0" smtClean="0"/>
              <a:t>.賣</a:t>
            </a:r>
            <a:r>
              <a:rPr lang="zh-TW" altLang="en-US" dirty="0"/>
              <a:t>家</a:t>
            </a:r>
          </a:p>
          <a:p>
            <a:r>
              <a:rPr lang="zh-TW" altLang="en-US" dirty="0"/>
              <a:t>銷售紀錄(待出貨、不成立、退貨退款、已出貨、已完成) ，與firebase串接。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6.賣場</a:t>
            </a:r>
            <a:endParaRPr lang="zh-TW" altLang="en-US" dirty="0"/>
          </a:p>
          <a:p>
            <a:r>
              <a:rPr lang="zh-TW" altLang="en-US" dirty="0"/>
              <a:t>賣場名稱、頭像、商品、商品分類，與firebase串接。</a:t>
            </a:r>
          </a:p>
          <a:p>
            <a:r>
              <a:rPr lang="zh-TW" altLang="en-US" dirty="0"/>
              <a:t>完成賣場關鍵字搜尋功能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7</a:t>
            </a:r>
            <a:r>
              <a:rPr lang="zh-TW" altLang="en-US" dirty="0" smtClean="0"/>
              <a:t>.商品</a:t>
            </a:r>
            <a:r>
              <a:rPr lang="zh-TW" altLang="en-US" dirty="0"/>
              <a:t>頁面</a:t>
            </a:r>
          </a:p>
          <a:p>
            <a:r>
              <a:rPr lang="zh-TW" altLang="en-US" dirty="0"/>
              <a:t>將商品加入購物車的功能，與firebase串接。</a:t>
            </a:r>
          </a:p>
          <a:p>
            <a:r>
              <a:rPr lang="zh-TW" altLang="en-US" dirty="0"/>
              <a:t>增加前往該商品賣場的入口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8</a:t>
            </a:r>
            <a:r>
              <a:rPr lang="zh-TW" altLang="en-US" dirty="0" smtClean="0"/>
              <a:t>.購物</a:t>
            </a:r>
            <a:r>
              <a:rPr lang="zh-TW" altLang="en-US" dirty="0"/>
              <a:t>車</a:t>
            </a:r>
          </a:p>
          <a:p>
            <a:r>
              <a:rPr lang="zh-TW" altLang="en-US" dirty="0"/>
              <a:t>完成結帳與訂單詳情功能。</a:t>
            </a:r>
          </a:p>
          <a:p>
            <a:r>
              <a:rPr lang="zh-TW" altLang="en-US" dirty="0"/>
              <a:t>結帳送出功能與firebase串接。</a:t>
            </a:r>
          </a:p>
          <a:p>
            <a:r>
              <a:rPr lang="zh-TW" altLang="en-US" dirty="0"/>
              <a:t>改由購物車判斷登入狀態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3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421</Words>
  <Application>Microsoft Office PowerPoint</Application>
  <PresentationFormat>寬螢幕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Times New Roman</vt:lpstr>
      <vt:lpstr>Wingdings</vt:lpstr>
      <vt:lpstr>Office 佈景主題</vt:lpstr>
      <vt:lpstr>專題題目：購物商城App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翔雲</dc:creator>
  <cp:lastModifiedBy>翔雲</cp:lastModifiedBy>
  <cp:revision>200</cp:revision>
  <dcterms:created xsi:type="dcterms:W3CDTF">2022-08-16T12:41:03Z</dcterms:created>
  <dcterms:modified xsi:type="dcterms:W3CDTF">2022-10-07T00:56:54Z</dcterms:modified>
</cp:coreProperties>
</file>